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4.xml" ContentType="application/vnd.openxmlformats-officedocument.presentationml.tags+xml"/>
  <Override PartName="/ppt/notesSlides/notesSlide56.xml" ContentType="application/vnd.openxmlformats-officedocument.presentationml.notesSlide+xml"/>
  <Override PartName="/ppt/tags/tag1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6.xml" ContentType="application/vnd.openxmlformats-officedocument.presentationml.tags+xml"/>
  <Override PartName="/ppt/notesSlides/notesSlide60.xml" ContentType="application/vnd.openxmlformats-officedocument.presentationml.notesSlide+xml"/>
  <Override PartName="/ppt/tags/tag17.xml" ContentType="application/vnd.openxmlformats-officedocument.presentationml.tags+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 id="2147483689" r:id="rId6"/>
    <p:sldMasterId id="2147483701" r:id="rId7"/>
    <p:sldMasterId id="2147483713" r:id="rId8"/>
    <p:sldMasterId id="2147483725" r:id="rId9"/>
    <p:sldMasterId id="2147483737" r:id="rId10"/>
    <p:sldMasterId id="2147483749" r:id="rId11"/>
    <p:sldMasterId id="2147483763" r:id="rId12"/>
  </p:sldMasterIdLst>
  <p:notesMasterIdLst>
    <p:notesMasterId r:id="rId74"/>
  </p:notesMasterIdLst>
  <p:handoutMasterIdLst>
    <p:handoutMasterId r:id="rId75"/>
  </p:handoutMasterIdLst>
  <p:sldIdLst>
    <p:sldId id="960" r:id="rId13"/>
    <p:sldId id="986" r:id="rId14"/>
    <p:sldId id="985" r:id="rId15"/>
    <p:sldId id="479" r:id="rId16"/>
    <p:sldId id="1116" r:id="rId17"/>
    <p:sldId id="893" r:id="rId18"/>
    <p:sldId id="888" r:id="rId19"/>
    <p:sldId id="393" r:id="rId20"/>
    <p:sldId id="1117" r:id="rId21"/>
    <p:sldId id="1002" r:id="rId22"/>
    <p:sldId id="303" r:id="rId23"/>
    <p:sldId id="1118" r:id="rId24"/>
    <p:sldId id="477" r:id="rId25"/>
    <p:sldId id="1119" r:id="rId26"/>
    <p:sldId id="304" r:id="rId27"/>
    <p:sldId id="911" r:id="rId28"/>
    <p:sldId id="1120" r:id="rId29"/>
    <p:sldId id="1121" r:id="rId30"/>
    <p:sldId id="1122" r:id="rId31"/>
    <p:sldId id="971" r:id="rId32"/>
    <p:sldId id="1115" r:id="rId33"/>
    <p:sldId id="1123" r:id="rId34"/>
    <p:sldId id="1106" r:id="rId35"/>
    <p:sldId id="440" r:id="rId36"/>
    <p:sldId id="1124" r:id="rId37"/>
    <p:sldId id="972" r:id="rId38"/>
    <p:sldId id="1004" r:id="rId39"/>
    <p:sldId id="1125" r:id="rId40"/>
    <p:sldId id="470" r:id="rId41"/>
    <p:sldId id="471" r:id="rId42"/>
    <p:sldId id="1126" r:id="rId43"/>
    <p:sldId id="1127" r:id="rId44"/>
    <p:sldId id="1128" r:id="rId45"/>
    <p:sldId id="924" r:id="rId46"/>
    <p:sldId id="1129" r:id="rId47"/>
    <p:sldId id="1130" r:id="rId48"/>
    <p:sldId id="1131" r:id="rId49"/>
    <p:sldId id="1003" r:id="rId50"/>
    <p:sldId id="952" r:id="rId51"/>
    <p:sldId id="996" r:id="rId52"/>
    <p:sldId id="997" r:id="rId53"/>
    <p:sldId id="998" r:id="rId54"/>
    <p:sldId id="889" r:id="rId55"/>
    <p:sldId id="995" r:id="rId56"/>
    <p:sldId id="993" r:id="rId57"/>
    <p:sldId id="946" r:id="rId58"/>
    <p:sldId id="994" r:id="rId59"/>
    <p:sldId id="940" r:id="rId60"/>
    <p:sldId id="925" r:id="rId61"/>
    <p:sldId id="1007" r:id="rId62"/>
    <p:sldId id="969" r:id="rId63"/>
    <p:sldId id="951" r:id="rId64"/>
    <p:sldId id="975" r:id="rId65"/>
    <p:sldId id="977" r:id="rId66"/>
    <p:sldId id="1113" r:id="rId67"/>
    <p:sldId id="1114" r:id="rId68"/>
    <p:sldId id="962" r:id="rId69"/>
    <p:sldId id="976" r:id="rId70"/>
    <p:sldId id="941" r:id="rId71"/>
    <p:sldId id="899" r:id="rId72"/>
    <p:sldId id="313" r:id="rId7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 1: Meal Patterns" id="{58088881-2908-4768-9118-4C14AB9FF651}">
          <p14:sldIdLst>
            <p14:sldId id="960"/>
            <p14:sldId id="986"/>
          </p14:sldIdLst>
        </p14:section>
        <p14:section name="Chapter 1: Meal Patterns" id="{07E7ECA6-210B-4C9F-AE1B-6E0D58246177}">
          <p14:sldIdLst>
            <p14:sldId id="985"/>
            <p14:sldId id="479"/>
            <p14:sldId id="1116"/>
            <p14:sldId id="893"/>
            <p14:sldId id="888"/>
            <p14:sldId id="393"/>
            <p14:sldId id="1117"/>
          </p14:sldIdLst>
        </p14:section>
        <p14:section name="Offer vs. Serve" id="{604C79B6-0EA6-421A-B5E0-42174BFEFA20}">
          <p14:sldIdLst>
            <p14:sldId id="1002"/>
            <p14:sldId id="303"/>
            <p14:sldId id="1118"/>
            <p14:sldId id="477"/>
            <p14:sldId id="1119"/>
            <p14:sldId id="304"/>
            <p14:sldId id="911"/>
            <p14:sldId id="1120"/>
            <p14:sldId id="1121"/>
            <p14:sldId id="1122"/>
            <p14:sldId id="971"/>
            <p14:sldId id="1115"/>
            <p14:sldId id="1123"/>
            <p14:sldId id="1106"/>
            <p14:sldId id="440"/>
            <p14:sldId id="1124"/>
            <p14:sldId id="972"/>
            <p14:sldId id="1004"/>
            <p14:sldId id="1125"/>
            <p14:sldId id="470"/>
            <p14:sldId id="471"/>
            <p14:sldId id="1126"/>
            <p14:sldId id="1127"/>
            <p14:sldId id="1128"/>
            <p14:sldId id="924"/>
            <p14:sldId id="1129"/>
            <p14:sldId id="1130"/>
            <p14:sldId id="1131"/>
          </p14:sldIdLst>
        </p14:section>
        <p14:section name="Menus and Substitutions" id="{0601EC5E-6D84-45F8-AC6E-AD2D1CCE95C3}">
          <p14:sldIdLst>
            <p14:sldId id="1003"/>
            <p14:sldId id="952"/>
            <p14:sldId id="996"/>
            <p14:sldId id="997"/>
            <p14:sldId id="998"/>
            <p14:sldId id="889"/>
            <p14:sldId id="995"/>
            <p14:sldId id="993"/>
            <p14:sldId id="946"/>
            <p14:sldId id="994"/>
            <p14:sldId id="940"/>
            <p14:sldId id="925"/>
            <p14:sldId id="1007"/>
            <p14:sldId id="969"/>
            <p14:sldId id="951"/>
            <p14:sldId id="975"/>
            <p14:sldId id="977"/>
            <p14:sldId id="1113"/>
            <p14:sldId id="1114"/>
            <p14:sldId id="962"/>
            <p14:sldId id="976"/>
            <p14:sldId id="941"/>
            <p14:sldId id="899"/>
            <p14:sldId id="313"/>
          </p14:sldIdLst>
        </p14:section>
      </p14:sectionLst>
    </p:ext>
    <p:ext uri="{EFAFB233-063F-42B5-8137-9DF3F51BA10A}">
      <p15:sldGuideLst xmlns:p15="http://schemas.microsoft.com/office/powerpoint/2012/main">
        <p15:guide id="1" orient="horz" pos="146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ul Del Castillo" initials="SDC" lastIdx="8" clrIdx="0"/>
  <p:cmAuthor id="2" name="Del castillo, Saul" initials="DcS" lastIdx="4" clrIdx="1">
    <p:extLst>
      <p:ext uri="{19B8F6BF-5375-455C-9EA6-DF929625EA0E}">
        <p15:presenceInfo xmlns:p15="http://schemas.microsoft.com/office/powerpoint/2012/main" userId="S-1-5-21-1853942846-4006300786-3363798535-2634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874"/>
    <a:srgbClr val="FFFFFF"/>
    <a:srgbClr val="000000"/>
    <a:srgbClr val="FFBD00"/>
    <a:srgbClr val="3EC37B"/>
    <a:srgbClr val="F0D763"/>
    <a:srgbClr val="F3F3F3"/>
    <a:srgbClr val="F3F2F4"/>
    <a:srgbClr val="DE3F91"/>
    <a:srgbClr val="287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C17A8-C731-0C45-2382-69E3AF16A837}" v="16" dt="2024-07-23T15:59:58.451"/>
    <p1510:client id="{DEF3C595-0E44-C2CD-96B8-92253964B89E}" v="2" dt="2024-07-23T15:58:01.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86405" autoAdjust="0"/>
  </p:normalViewPr>
  <p:slideViewPr>
    <p:cSldViewPr snapToGrid="0" snapToObjects="1">
      <p:cViewPr varScale="1">
        <p:scale>
          <a:sx n="71" d="100"/>
          <a:sy n="71" d="100"/>
        </p:scale>
        <p:origin x="1733" y="58"/>
      </p:cViewPr>
      <p:guideLst>
        <p:guide orient="horz" pos="1464"/>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0"/>
    </p:cViewPr>
  </p:sorterViewPr>
  <p:notesViewPr>
    <p:cSldViewPr snapToGrid="0" snapToObjects="1">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t>8/9/2024</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t>8/9/2024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Everybody my name is Alicia Corral Food Service Training Specialist I want to welcome you to meal patterns and offer versus serve training. In this training we will be discussing meal patterns, offer versus serve, and menus for our breakfast and lunch programs. Let's go ahead and get started.</a:t>
            </a:r>
          </a:p>
        </p:txBody>
      </p:sp>
      <p:sp>
        <p:nvSpPr>
          <p:cNvPr id="4" name="Slide Number Placeholder 3"/>
          <p:cNvSpPr>
            <a:spLocks noGrp="1"/>
          </p:cNvSpPr>
          <p:nvPr>
            <p:ph type="sldNum" sz="quarter" idx="5"/>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961557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10</a:t>
            </a:fld>
            <a:endParaRPr lang="en-US" dirty="0"/>
          </a:p>
        </p:txBody>
      </p:sp>
    </p:spTree>
    <p:extLst>
      <p:ext uri="{BB962C8B-B14F-4D97-AF65-F5344CB8AC3E}">
        <p14:creationId xmlns:p14="http://schemas.microsoft.com/office/powerpoint/2010/main" val="288463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School Breakfast Program refers to the entrée as a food item no matter what you call it </a:t>
            </a:r>
            <a:r>
              <a:rPr lang="en-US" altLang="en-US" b="1" dirty="0" err="1"/>
              <a:t>it</a:t>
            </a:r>
            <a:r>
              <a:rPr lang="en-US" altLang="en-US" b="1" dirty="0"/>
              <a:t> is the same thing food item main item this is how it will be referenced on the menu.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11</a:t>
            </a:fld>
            <a:endParaRPr lang="en-US" dirty="0"/>
          </a:p>
        </p:txBody>
      </p:sp>
    </p:spTree>
    <p:extLst>
      <p:ext uri="{BB962C8B-B14F-4D97-AF65-F5344CB8AC3E}">
        <p14:creationId xmlns:p14="http://schemas.microsoft.com/office/powerpoint/2010/main" val="87298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Studies show that giving the student the choice to choose what they eat increases participation. Just like us we go to a restaurant we want to choose what we are going to eat not be told we only have one choice. </a:t>
            </a:r>
          </a:p>
        </p:txBody>
      </p:sp>
      <p:sp>
        <p:nvSpPr>
          <p:cNvPr id="4" name="Slide Number Placeholder 3"/>
          <p:cNvSpPr>
            <a:spLocks noGrp="1"/>
          </p:cNvSpPr>
          <p:nvPr>
            <p:ph type="sldNum" sz="quarter" idx="10"/>
          </p:nvPr>
        </p:nvSpPr>
        <p:spPr/>
        <p:txBody>
          <a:bodyPr/>
          <a:lstStyle/>
          <a:p>
            <a:fld id="{D516E0BC-51EE-4218-A209-CC610A508EDD}" type="slidenum">
              <a:rPr lang="en-US" smtClean="0"/>
              <a:pPr/>
              <a:t>12</a:t>
            </a:fld>
            <a:endParaRPr lang="en-US" dirty="0"/>
          </a:p>
        </p:txBody>
      </p:sp>
    </p:spTree>
    <p:extLst>
      <p:ext uri="{BB962C8B-B14F-4D97-AF65-F5344CB8AC3E}">
        <p14:creationId xmlns:p14="http://schemas.microsoft.com/office/powerpoint/2010/main" val="3033997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TELL: </a:t>
            </a:r>
            <a:r>
              <a:rPr lang="en-US" b="0" dirty="0"/>
              <a:t>What is the difference between a food item and a component? </a:t>
            </a:r>
            <a:r>
              <a:rPr lang="en-US" sz="1200" dirty="0">
                <a:solidFill>
                  <a:schemeClr val="bg1"/>
                </a:solidFill>
              </a:rPr>
              <a:t>A </a:t>
            </a:r>
            <a:r>
              <a:rPr lang="en-US" sz="1200" b="1" i="1" dirty="0">
                <a:solidFill>
                  <a:schemeClr val="bg1"/>
                </a:solidFill>
              </a:rPr>
              <a:t>FOOD ITEM </a:t>
            </a:r>
            <a:r>
              <a:rPr lang="en-US" sz="1200" dirty="0">
                <a:solidFill>
                  <a:schemeClr val="bg1"/>
                </a:solidFill>
              </a:rPr>
              <a:t>is a specific food offered that contains one or more food components. A </a:t>
            </a:r>
            <a:r>
              <a:rPr lang="en-US" sz="1200" b="1" i="1" dirty="0">
                <a:solidFill>
                  <a:schemeClr val="bg1"/>
                </a:solidFill>
              </a:rPr>
              <a:t>COMPONENT </a:t>
            </a:r>
            <a:r>
              <a:rPr lang="en-US" sz="1200" dirty="0">
                <a:solidFill>
                  <a:schemeClr val="bg1"/>
                </a:solidFill>
              </a:rPr>
              <a:t>is one of the food groups offered in a reimbursable meal. Lets talk more about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13</a:t>
            </a:fld>
            <a:endParaRPr lang="en-US">
              <a:solidFill>
                <a:prstClr val="black"/>
              </a:solidFill>
              <a:latin typeface="Calibri"/>
            </a:endParaRPr>
          </a:p>
        </p:txBody>
      </p:sp>
    </p:spTree>
    <p:extLst>
      <p:ext uri="{BB962C8B-B14F-4D97-AF65-F5344CB8AC3E}">
        <p14:creationId xmlns:p14="http://schemas.microsoft.com/office/powerpoint/2010/main" val="358487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For breakfast service, we refer to the food served as each food item. During lunch service, we will identify the food served as components. There can be 1 or more components in a food item.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14</a:t>
            </a:fld>
            <a:endParaRPr lang="en-US">
              <a:solidFill>
                <a:prstClr val="black"/>
              </a:solidFill>
              <a:latin typeface="Calibri"/>
            </a:endParaRPr>
          </a:p>
        </p:txBody>
      </p:sp>
    </p:spTree>
    <p:extLst>
      <p:ext uri="{BB962C8B-B14F-4D97-AF65-F5344CB8AC3E}">
        <p14:creationId xmlns:p14="http://schemas.microsoft.com/office/powerpoint/2010/main" val="3543151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1418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 POS is done at the end of the serving line after it has been verified that the student has taken a reimbursable meal. There are no exceptions. </a:t>
            </a:r>
          </a:p>
          <a:p>
            <a:pPr defTabSz="922859">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15</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defTabSz="922859">
              <a:defRPr/>
            </a:pPr>
            <a:r>
              <a:rPr lang="en-US" altLang="en-US" b="1" dirty="0"/>
              <a:t>As I just mentioned claiming a meal in the POS happens at the end of the service line after a reimbursable meal has been claimed. 5 components must be offered 3 components must be taken 1 must be a fruit or vegetable. From the start of service to the end of service every single student that passes through your line must be offered 5 components. At any point during service any component runs out you must stop the line and replenish that component with the same or an equal item. Having a back up plan to substitute any items, communicating with team members and manager, and reading the meal contribution list will make this process easier. </a:t>
            </a:r>
          </a:p>
          <a:p>
            <a:pPr defTabSz="922859">
              <a:defRPr/>
            </a:pPr>
            <a:endParaRPr lang="en-US" altLang="en-US" b="1" dirty="0"/>
          </a:p>
          <a:p>
            <a:pPr defTabSz="922859">
              <a:defRPr/>
            </a:pPr>
            <a:endParaRPr lang="en-US" altLang="en-US" b="1"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16</a:t>
            </a:fld>
            <a:endParaRPr lang="en-US" dirty="0"/>
          </a:p>
        </p:txBody>
      </p:sp>
    </p:spTree>
    <p:extLst>
      <p:ext uri="{BB962C8B-B14F-4D97-AF65-F5344CB8AC3E}">
        <p14:creationId xmlns:p14="http://schemas.microsoft.com/office/powerpoint/2010/main" val="422237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15494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328689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7111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420753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20</a:t>
            </a:fld>
            <a:endParaRPr lang="en-US" dirty="0">
              <a:solidFill>
                <a:prstClr val="black"/>
              </a:solidFill>
              <a:latin typeface="Calibri"/>
            </a:endParaRPr>
          </a:p>
        </p:txBody>
      </p:sp>
    </p:spTree>
    <p:extLst>
      <p:ext uri="{BB962C8B-B14F-4D97-AF65-F5344CB8AC3E}">
        <p14:creationId xmlns:p14="http://schemas.microsoft.com/office/powerpoint/2010/main" val="365047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000196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22</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07240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We are going based off a point system for breakfast offer versus. Students must take a minimum of 3 points for it to be a full reimbursable meal. Every main item or food item is 2 points. </a:t>
            </a:r>
          </a:p>
          <a:p>
            <a:pPr algn="ctr"/>
            <a:endParaRPr lang="en-US" sz="1650" b="1" dirty="0">
              <a:latin typeface="Calibri" panose="020F0502020204030204" pitchFamily="34" charset="0"/>
              <a:ea typeface="Calibri" panose="020F0502020204030204" pitchFamily="34" charset="0"/>
              <a:cs typeface="Calibri" panose="020F0502020204030204" pitchFamily="34" charset="0"/>
            </a:endParaRPr>
          </a:p>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Did</a:t>
            </a:r>
            <a:r>
              <a:rPr lang="en-US" b="0" baseline="0" dirty="0"/>
              <a:t> you know that students can save some items for later? Everyday, students can save fruit to eat later after breakfast, and as long as it is not open, fruit cups, cereal, and delicious coffee cake are also included. We must have this mandatory poster updated it is no longer the save it for later alligator posters. </a:t>
            </a:r>
          </a:p>
          <a:p>
            <a:endParaRPr lang="en-US" b="0" baseline="0" dirty="0"/>
          </a:p>
          <a:p>
            <a:r>
              <a:rPr lang="en-US" b="0" baseline="0" dirty="0"/>
              <a:t>If you see we served breakfast and it is now lunch time and you see a student in your lunch line with milk from breakfast it is your responsibility to protect those students. Ask politely can I go ahead and replace that milk for you the temperature might be a little hot I don’t want you to get an upset stomach.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24</a:t>
            </a:fld>
            <a:endParaRPr lang="en-US" dirty="0">
              <a:solidFill>
                <a:prstClr val="black"/>
              </a:solidFill>
              <a:latin typeface="Calibri"/>
            </a:endParaRPr>
          </a:p>
        </p:txBody>
      </p:sp>
    </p:spTree>
    <p:extLst>
      <p:ext uri="{BB962C8B-B14F-4D97-AF65-F5344CB8AC3E}">
        <p14:creationId xmlns:p14="http://schemas.microsoft.com/office/powerpoint/2010/main" val="1187586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ea typeface="Calibri"/>
                <a:cs typeface="Calibri"/>
              </a:rPr>
              <a:t>Have managers break off into small groups to discuss their </a:t>
            </a:r>
            <a:r>
              <a:rPr lang="en-US" dirty="0" err="1">
                <a:ea typeface="Calibri"/>
                <a:cs typeface="Calibri"/>
              </a:rPr>
              <a:t>interpratation</a:t>
            </a:r>
            <a:r>
              <a:rPr lang="en-US" dirty="0">
                <a:ea typeface="Calibri"/>
                <a:cs typeface="Calibri"/>
              </a:rPr>
              <a:t> of the new Breakfast Offer Versus guidelines and point system. Often times we can get a different point of view from our peers that can help us understand it better. Have one manager come up from each group to share their ideas or a way they would train their staff the new breakfast OVS guidelines. </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25</a:t>
            </a:fld>
            <a:endParaRPr lang="en-US" dirty="0">
              <a:solidFill>
                <a:prstClr val="black"/>
              </a:solidFill>
              <a:latin typeface="Calibri"/>
            </a:endParaRPr>
          </a:p>
        </p:txBody>
      </p:sp>
    </p:spTree>
    <p:extLst>
      <p:ext uri="{BB962C8B-B14F-4D97-AF65-F5344CB8AC3E}">
        <p14:creationId xmlns:p14="http://schemas.microsoft.com/office/powerpoint/2010/main" val="537200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Who’s getting hungry</a:t>
            </a:r>
            <a:r>
              <a:rPr lang="en-US" b="0" baseline="0" dirty="0"/>
              <a:t> for lunch? </a:t>
            </a:r>
            <a:r>
              <a:rPr lang="en-US" b="0" dirty="0"/>
              <a:t>Now</a:t>
            </a:r>
            <a:r>
              <a:rPr lang="en-US" b="0" baseline="0" dirty="0"/>
              <a:t> that its almost time for lunch, let’s talk about some lunch rules!</a:t>
            </a:r>
            <a:endParaRPr lang="en-US" b="0"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26</a:t>
            </a:fld>
            <a:endParaRPr lang="en-US" dirty="0">
              <a:solidFill>
                <a:prstClr val="black"/>
              </a:solidFill>
              <a:latin typeface="Calibri"/>
            </a:endParaRPr>
          </a:p>
        </p:txBody>
      </p:sp>
    </p:spTree>
    <p:extLst>
      <p:ext uri="{BB962C8B-B14F-4D97-AF65-F5344CB8AC3E}">
        <p14:creationId xmlns:p14="http://schemas.microsoft.com/office/powerpoint/2010/main" val="84300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READ: </a:t>
            </a:r>
            <a:r>
              <a:rPr lang="en-US" altLang="en-US" b="0" dirty="0"/>
              <a:t>The</a:t>
            </a:r>
            <a:r>
              <a:rPr lang="en-US" altLang="en-US" b="0" baseline="0" dirty="0"/>
              <a:t> Café LA Lunch sign is designed to facilitate the process of assembling a reimbursable meal by placing different colored star symbols to distinguish the different food components as well as the minimum selection requirements. Signage should be near the beginning of the serving line to help students select a reimbursable meal before reaching the POS.</a:t>
            </a:r>
          </a:p>
          <a:p>
            <a:pPr defTabSz="920483">
              <a:spcBef>
                <a:spcPct val="0"/>
              </a:spcBef>
              <a:defRPr/>
            </a:pPr>
            <a:endParaRPr lang="en-US" altLang="en-US" b="0" baseline="0" dirty="0"/>
          </a:p>
          <a:p>
            <a:pPr eaLnBrk="1" hangingPunct="1">
              <a:spcBef>
                <a:spcPct val="0"/>
              </a:spcBef>
            </a:pPr>
            <a:endParaRPr lang="en-US" altLang="en-US" b="0" baseline="0" dirty="0"/>
          </a:p>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27</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1729476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Students do NOT have to take all items offered. The magic number to remember is 3. 3 components from lunch must be selected.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28</a:t>
            </a:fld>
            <a:endParaRPr lang="en-US">
              <a:solidFill>
                <a:prstClr val="black"/>
              </a:solidFill>
              <a:latin typeface="Calibri"/>
            </a:endParaRPr>
          </a:p>
        </p:txBody>
      </p:sp>
    </p:spTree>
    <p:extLst>
      <p:ext uri="{BB962C8B-B14F-4D97-AF65-F5344CB8AC3E}">
        <p14:creationId xmlns:p14="http://schemas.microsoft.com/office/powerpoint/2010/main" val="792198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The rules of lunch are the students must select at least 3 components for lunch. 1 must be a ½ a cup of fruit or a1/2 a cup of vegetable.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29</a:t>
            </a:fld>
            <a:endParaRPr lang="en-US">
              <a:solidFill>
                <a:prstClr val="black"/>
              </a:solidFill>
              <a:latin typeface="Calibri"/>
            </a:endParaRPr>
          </a:p>
        </p:txBody>
      </p:sp>
    </p:spTree>
    <p:extLst>
      <p:ext uri="{BB962C8B-B14F-4D97-AF65-F5344CB8AC3E}">
        <p14:creationId xmlns:p14="http://schemas.microsoft.com/office/powerpoint/2010/main" val="377588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topic we will be covering is meal patterns and why it is important to follow these meal patterns.  All school meal programs are required follow meal patterns and dietary specifications established by the U.S. Department of Agriculture (USDA). The nutrition team creates Café LA’s menus based off these meal patterns to ensure students receive the correct amount of nutrients and micronutrients. </a:t>
            </a:r>
          </a:p>
        </p:txBody>
      </p:sp>
      <p:sp>
        <p:nvSpPr>
          <p:cNvPr id="4" name="Slide Number Placeholder 3"/>
          <p:cNvSpPr>
            <a:spLocks noGrp="1"/>
          </p:cNvSpPr>
          <p:nvPr>
            <p:ph type="sldNum" sz="quarter" idx="5"/>
          </p:nvPr>
        </p:nvSpPr>
        <p:spPr/>
        <p:txBody>
          <a:bodyPr/>
          <a:lstStyle/>
          <a:p>
            <a:fld id="{D516E0BC-51EE-4218-A209-CC610A508EDD}" type="slidenum">
              <a:rPr lang="en-US" smtClean="0"/>
              <a:t>3</a:t>
            </a:fld>
            <a:endParaRPr lang="en-US" dirty="0"/>
          </a:p>
        </p:txBody>
      </p:sp>
    </p:spTree>
    <p:extLst>
      <p:ext uri="{BB962C8B-B14F-4D97-AF65-F5344CB8AC3E}">
        <p14:creationId xmlns:p14="http://schemas.microsoft.com/office/powerpoint/2010/main" val="360572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Some menu</a:t>
            </a:r>
            <a:r>
              <a:rPr lang="en-US" b="0" baseline="0" dirty="0"/>
              <a:t> items will consist of 2 components or more (2 stars) Let’s break that down. As you can see here this burger has 2 components. The burger has the grain component and the hamburger patty contributes to the meat/meat alternative component. All they are missing for a full reimbursable meal is a fruit or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30</a:t>
            </a:fld>
            <a:endParaRPr lang="en-US">
              <a:solidFill>
                <a:prstClr val="black"/>
              </a:solidFill>
              <a:latin typeface="Calibri"/>
            </a:endParaRPr>
          </a:p>
        </p:txBody>
      </p:sp>
    </p:spTree>
    <p:extLst>
      <p:ext uri="{BB962C8B-B14F-4D97-AF65-F5344CB8AC3E}">
        <p14:creationId xmlns:p14="http://schemas.microsoft.com/office/powerpoint/2010/main" val="676108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0" dirty="0"/>
              <a:t>On this next slide can you tell me how many components is this menu item and why? </a:t>
            </a:r>
          </a:p>
          <a:p>
            <a:endParaRPr lang="en-US" b="0" dirty="0"/>
          </a:p>
          <a:p>
            <a:endParaRPr lang="en-US" b="0" dirty="0"/>
          </a:p>
          <a:p>
            <a:r>
              <a:rPr lang="en-US" b="0" dirty="0"/>
              <a:t>This pizza is 2 components that consists of the grain for the crust and the meat/meat alternative for the cheese and pepperoni.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31</a:t>
            </a:fld>
            <a:endParaRPr lang="en-US">
              <a:solidFill>
                <a:prstClr val="black"/>
              </a:solidFill>
              <a:latin typeface="Calibri"/>
            </a:endParaRPr>
          </a:p>
        </p:txBody>
      </p:sp>
    </p:spTree>
    <p:extLst>
      <p:ext uri="{BB962C8B-B14F-4D97-AF65-F5344CB8AC3E}">
        <p14:creationId xmlns:p14="http://schemas.microsoft.com/office/powerpoint/2010/main" val="102064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Let's go through one more example? Can anyone tell me how many components is this menu item and why?</a:t>
            </a:r>
          </a:p>
          <a:p>
            <a:endParaRPr lang="en-US" b="1" dirty="0"/>
          </a:p>
          <a:p>
            <a:endParaRPr lang="en-US" b="1" dirty="0"/>
          </a:p>
          <a:p>
            <a:r>
              <a:rPr lang="en-US" b="1" dirty="0"/>
              <a:t>This menu item is 3 meal components the rice is the grain, the chicken is meat/meat alternative, and the broccoli is ½ cup of vegetable.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32</a:t>
            </a:fld>
            <a:endParaRPr lang="en-US">
              <a:solidFill>
                <a:prstClr val="black"/>
              </a:solidFill>
              <a:latin typeface="Calibri"/>
            </a:endParaRPr>
          </a:p>
        </p:txBody>
      </p:sp>
    </p:spTree>
    <p:extLst>
      <p:ext uri="{BB962C8B-B14F-4D97-AF65-F5344CB8AC3E}">
        <p14:creationId xmlns:p14="http://schemas.microsoft.com/office/powerpoint/2010/main" val="4000283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Make sure you are reading the meal contribution list and recipe to see if the vegetable meets the ½ cup reimbursable meal requirement.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Berlin Sans FB Demi" panose="020E0802020502020306" pitchFamily="34" charset="0"/>
              </a:rPr>
              <a:t>Using the meal contribution list can you tell me which of these items does not have a ½ cup of vegetable? </a:t>
            </a:r>
            <a:endParaRPr lang="en-US" sz="1200" dirty="0"/>
          </a:p>
          <a:p>
            <a:endParaRPr lang="en-US" b="1"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33</a:t>
            </a:fld>
            <a:endParaRPr lang="en-US">
              <a:solidFill>
                <a:prstClr val="black"/>
              </a:solidFill>
              <a:latin typeface="Calibri"/>
            </a:endParaRPr>
          </a:p>
        </p:txBody>
      </p:sp>
    </p:spTree>
    <p:extLst>
      <p:ext uri="{BB962C8B-B14F-4D97-AF65-F5344CB8AC3E}">
        <p14:creationId xmlns:p14="http://schemas.microsoft.com/office/powerpoint/2010/main" val="1761245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contribution list will give you the serving amount for each item/ </a:t>
            </a:r>
            <a:r>
              <a:rPr lang="en-US" dirty="0" err="1"/>
              <a:t>compinent</a:t>
            </a:r>
            <a:r>
              <a:rPr lang="en-US" dirty="0"/>
              <a:t> a student needs based on their age, grade, and standard set by the U.S.D.A. This is the reason it is important food service staff follow the recipes set forth, when preparing and serving meals. This ensures each student is getting the proper nutrition to achieve excellence in the L.A.U.S.D. In addition, if you need to make substitutions for any items you can </a:t>
            </a:r>
          </a:p>
        </p:txBody>
      </p:sp>
      <p:sp>
        <p:nvSpPr>
          <p:cNvPr id="4" name="Slide Number Placeholder 3"/>
          <p:cNvSpPr>
            <a:spLocks noGrp="1"/>
          </p:cNvSpPr>
          <p:nvPr>
            <p:ph type="sldNum" sz="quarter" idx="5"/>
          </p:nvPr>
        </p:nvSpPr>
        <p:spPr/>
        <p:txBody>
          <a:bodyPr/>
          <a:lstStyle/>
          <a:p>
            <a:fld id="{D516E0BC-51EE-4218-A209-CC610A508EDD}" type="slidenum">
              <a:rPr lang="en-US" smtClean="0"/>
              <a:t>34</a:t>
            </a:fld>
            <a:endParaRPr lang="en-US"/>
          </a:p>
        </p:txBody>
      </p:sp>
    </p:spTree>
    <p:extLst>
      <p:ext uri="{BB962C8B-B14F-4D97-AF65-F5344CB8AC3E}">
        <p14:creationId xmlns:p14="http://schemas.microsoft.com/office/powerpoint/2010/main" val="1067581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35</a:t>
            </a:fld>
            <a:endParaRPr lang="en-US"/>
          </a:p>
        </p:txBody>
      </p:sp>
    </p:spTree>
    <p:extLst>
      <p:ext uri="{BB962C8B-B14F-4D97-AF65-F5344CB8AC3E}">
        <p14:creationId xmlns:p14="http://schemas.microsoft.com/office/powerpoint/2010/main" val="3747123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36</a:t>
            </a:fld>
            <a:endParaRPr lang="en-US"/>
          </a:p>
        </p:txBody>
      </p:sp>
    </p:spTree>
    <p:extLst>
      <p:ext uri="{BB962C8B-B14F-4D97-AF65-F5344CB8AC3E}">
        <p14:creationId xmlns:p14="http://schemas.microsoft.com/office/powerpoint/2010/main" val="309907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a:t>
            </a:r>
            <a:r>
              <a:rPr lang="en-US" b="0" dirty="0"/>
              <a:t>As the child moves through the line</a:t>
            </a:r>
            <a:r>
              <a:rPr lang="en-US" b="0" baseline="0" dirty="0"/>
              <a:t>, he/she will pick up the items they will like for lunch. Does their selection complete a reimbursable meal?</a:t>
            </a:r>
          </a:p>
          <a:p>
            <a:endParaRPr lang="en-US" b="1" baseline="0" dirty="0"/>
          </a:p>
          <a:p>
            <a:r>
              <a:rPr lang="en-US" b="1" baseline="0" dirty="0"/>
              <a:t>Click through activity to continue with audience participation out loud. </a:t>
            </a:r>
            <a:endParaRPr 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37</a:t>
            </a:fld>
            <a:endParaRPr lang="en-US"/>
          </a:p>
        </p:txBody>
      </p:sp>
    </p:spTree>
    <p:extLst>
      <p:ext uri="{BB962C8B-B14F-4D97-AF65-F5344CB8AC3E}">
        <p14:creationId xmlns:p14="http://schemas.microsoft.com/office/powerpoint/2010/main" val="2991684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38</a:t>
            </a:fld>
            <a:endParaRPr lang="en-US" dirty="0"/>
          </a:p>
        </p:txBody>
      </p:sp>
    </p:spTree>
    <p:extLst>
      <p:ext uri="{BB962C8B-B14F-4D97-AF65-F5344CB8AC3E}">
        <p14:creationId xmlns:p14="http://schemas.microsoft.com/office/powerpoint/2010/main" val="1652398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menus located? Back of the house menus are located on the Café LA Website under the menus tab. You will log in using your username and password into the internal users website then click the menus tab. When you click on the menus tab you will see menus are separated by grade for K-5, and Grades 6-12. Always make sure you are using the correct menu for your site to ensure you are following the correct meal pattern. </a:t>
            </a:r>
          </a:p>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39</a:t>
            </a:fld>
            <a:endParaRPr lang="en-US"/>
          </a:p>
        </p:txBody>
      </p:sp>
    </p:spTree>
    <p:extLst>
      <p:ext uri="{BB962C8B-B14F-4D97-AF65-F5344CB8AC3E}">
        <p14:creationId xmlns:p14="http://schemas.microsoft.com/office/powerpoint/2010/main" val="264443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Read:</a:t>
            </a:r>
            <a:r>
              <a:rPr lang="en-US" altLang="en-US" baseline="0" dirty="0"/>
              <a:t> LAUSD provides nutritious meals to students of all grade levels through a variety of different food programs. Elementary, and secondary students follow the SBP meal pattern for breakfast, including BIC and Grab N Go. Lunch programs grades K-12 follow the NSLP meal pattern. The Supper and Summer Food Service Program (SFSP) and SSO follows the CACFP meal pattern and uses the meal pattern and portion size according to age.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841" indent="-285708">
              <a:defRPr>
                <a:solidFill>
                  <a:schemeClr val="tx1"/>
                </a:solidFill>
                <a:latin typeface="Calibri" panose="020F0502020204030204" pitchFamily="34" charset="0"/>
                <a:cs typeface="Arial" panose="020B0604020202020204" pitchFamily="34" charset="0"/>
              </a:defRPr>
            </a:lvl2pPr>
            <a:lvl3pPr marL="1142832" indent="-228567">
              <a:defRPr>
                <a:solidFill>
                  <a:schemeClr val="tx1"/>
                </a:solidFill>
                <a:latin typeface="Calibri" panose="020F0502020204030204" pitchFamily="34" charset="0"/>
                <a:cs typeface="Arial" panose="020B0604020202020204" pitchFamily="34" charset="0"/>
              </a:defRPr>
            </a:lvl3pPr>
            <a:lvl4pPr marL="1599965" indent="-228567">
              <a:defRPr>
                <a:solidFill>
                  <a:schemeClr val="tx1"/>
                </a:solidFill>
                <a:latin typeface="Calibri" panose="020F0502020204030204" pitchFamily="34" charset="0"/>
                <a:cs typeface="Arial" panose="020B0604020202020204" pitchFamily="34" charset="0"/>
              </a:defRPr>
            </a:lvl4pPr>
            <a:lvl5pPr marL="2057098" indent="-228567">
              <a:defRPr>
                <a:solidFill>
                  <a:schemeClr val="tx1"/>
                </a:solidFill>
                <a:latin typeface="Calibri" panose="020F0502020204030204" pitchFamily="34" charset="0"/>
                <a:cs typeface="Arial" panose="020B0604020202020204" pitchFamily="34" charset="0"/>
              </a:defRPr>
            </a:lvl5pPr>
            <a:lvl6pPr marL="2514230"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496"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5629" indent="-22856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005851-5229-4F86-9D6C-7C983902FE18}" type="slidenum">
              <a:rPr lang="en-GB" altLang="en-US" smtClean="0"/>
              <a:pPr/>
              <a:t>4</a:t>
            </a:fld>
            <a:endParaRPr lang="en-GB" altLang="en-US" dirty="0"/>
          </a:p>
        </p:txBody>
      </p:sp>
    </p:spTree>
    <p:extLst>
      <p:ext uri="{BB962C8B-B14F-4D97-AF65-F5344CB8AC3E}">
        <p14:creationId xmlns:p14="http://schemas.microsoft.com/office/powerpoint/2010/main" val="3053761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menus are also available on the FSD website under other menus. These menus are special Celebration Menus, Saturday Recovery Menu, Emergency One Day menus, and Shelf Stable menus.</a:t>
            </a:r>
          </a:p>
        </p:txBody>
      </p:sp>
      <p:sp>
        <p:nvSpPr>
          <p:cNvPr id="4" name="Slide Number Placeholder 3"/>
          <p:cNvSpPr>
            <a:spLocks noGrp="1"/>
          </p:cNvSpPr>
          <p:nvPr>
            <p:ph type="sldNum" sz="quarter" idx="5"/>
          </p:nvPr>
        </p:nvSpPr>
        <p:spPr/>
        <p:txBody>
          <a:bodyPr/>
          <a:lstStyle/>
          <a:p>
            <a:fld id="{D516E0BC-51EE-4218-A209-CC610A508EDD}" type="slidenum">
              <a:rPr lang="en-US" smtClean="0"/>
              <a:t>40</a:t>
            </a:fld>
            <a:endParaRPr lang="en-US"/>
          </a:p>
        </p:txBody>
      </p:sp>
    </p:spTree>
    <p:extLst>
      <p:ext uri="{BB962C8B-B14F-4D97-AF65-F5344CB8AC3E}">
        <p14:creationId xmlns:p14="http://schemas.microsoft.com/office/powerpoint/2010/main" val="3811323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Calibri" panose="020F0502020204030204"/>
              </a:rPr>
              <a:t>Salad bars are effective in increasing the consumption of fruits and vegetables. </a:t>
            </a:r>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41</a:t>
            </a:fld>
            <a:endParaRPr lang="en-US"/>
          </a:p>
        </p:txBody>
      </p:sp>
    </p:spTree>
    <p:extLst>
      <p:ext uri="{BB962C8B-B14F-4D97-AF65-F5344CB8AC3E}">
        <p14:creationId xmlns:p14="http://schemas.microsoft.com/office/powerpoint/2010/main" val="278829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Menu are located on the Café LA website? Click on “Menu tab” Always check to select and print out the correct grade level and service type menu.</a:t>
            </a:r>
          </a:p>
        </p:txBody>
      </p:sp>
      <p:sp>
        <p:nvSpPr>
          <p:cNvPr id="4" name="Slide Number Placeholder 3"/>
          <p:cNvSpPr>
            <a:spLocks noGrp="1"/>
          </p:cNvSpPr>
          <p:nvPr>
            <p:ph type="sldNum" sz="quarter" idx="5"/>
          </p:nvPr>
        </p:nvSpPr>
        <p:spPr/>
        <p:txBody>
          <a:bodyPr/>
          <a:lstStyle/>
          <a:p>
            <a:fld id="{D516E0BC-51EE-4218-A209-CC610A508EDD}" type="slidenum">
              <a:rPr lang="en-US" smtClean="0"/>
              <a:t>42</a:t>
            </a:fld>
            <a:endParaRPr lang="en-US"/>
          </a:p>
        </p:txBody>
      </p:sp>
    </p:spTree>
    <p:extLst>
      <p:ext uri="{BB962C8B-B14F-4D97-AF65-F5344CB8AC3E}">
        <p14:creationId xmlns:p14="http://schemas.microsoft.com/office/powerpoint/2010/main" val="2254058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YumYummi App to print out public menus for your customers. You can locate the YumYummi App and resources on how to use the app, on the Food Services Training Website. Log into LAUSD Food Services Internal Website using your LAUSD single sign on and password. Select Training Resources Tab &gt; Then scroll down to the Section YumYummi App. Once there you will find instructions on how to print menus using the </a:t>
            </a:r>
            <a:r>
              <a:rPr lang="en-US" dirty="0" err="1"/>
              <a:t>Yumyummi</a:t>
            </a:r>
            <a:r>
              <a:rPr lang="en-US" dirty="0"/>
              <a:t> app and QR codes that take you directly to the menus.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43</a:t>
            </a:fld>
            <a:endParaRPr lang="en-US">
              <a:solidFill>
                <a:prstClr val="black"/>
              </a:solidFill>
              <a:latin typeface="Calibri"/>
            </a:endParaRPr>
          </a:p>
        </p:txBody>
      </p:sp>
    </p:spTree>
    <p:extLst>
      <p:ext uri="{BB962C8B-B14F-4D97-AF65-F5344CB8AC3E}">
        <p14:creationId xmlns:p14="http://schemas.microsoft.com/office/powerpoint/2010/main" val="2187071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44</a:t>
            </a:fld>
            <a:endParaRPr lang="en-US">
              <a:solidFill>
                <a:prstClr val="black"/>
              </a:solidFill>
              <a:latin typeface="Calibri"/>
            </a:endParaRPr>
          </a:p>
        </p:txBody>
      </p:sp>
    </p:spTree>
    <p:extLst>
      <p:ext uri="{BB962C8B-B14F-4D97-AF65-F5344CB8AC3E}">
        <p14:creationId xmlns:p14="http://schemas.microsoft.com/office/powerpoint/2010/main" val="3637593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will be covering tips for reading the menu. </a:t>
            </a:r>
          </a:p>
        </p:txBody>
      </p:sp>
      <p:sp>
        <p:nvSpPr>
          <p:cNvPr id="4" name="Slide Number Placeholder 3"/>
          <p:cNvSpPr>
            <a:spLocks noGrp="1"/>
          </p:cNvSpPr>
          <p:nvPr>
            <p:ph type="sldNum" sz="quarter" idx="5"/>
          </p:nvPr>
        </p:nvSpPr>
        <p:spPr/>
        <p:txBody>
          <a:bodyPr/>
          <a:lstStyle/>
          <a:p>
            <a:fld id="{D516E0BC-51EE-4218-A209-CC610A508EDD}" type="slidenum">
              <a:rPr lang="en-US" smtClean="0"/>
              <a:t>45</a:t>
            </a:fld>
            <a:endParaRPr lang="en-US"/>
          </a:p>
        </p:txBody>
      </p:sp>
    </p:spTree>
    <p:extLst>
      <p:ext uri="{BB962C8B-B14F-4D97-AF65-F5344CB8AC3E}">
        <p14:creationId xmlns:p14="http://schemas.microsoft.com/office/powerpoint/2010/main" val="3028176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team sat down with the menu team to discuss what do we want the managers to get out of the menus when reading them. Of course they need to follow the menus when forecasting and preparing meals to ensure the meal pattern is being followed but we want to make sure we understand what these menus are telling us. So lets get started. </a:t>
            </a:r>
          </a:p>
        </p:txBody>
      </p:sp>
      <p:sp>
        <p:nvSpPr>
          <p:cNvPr id="4" name="Slide Number Placeholder 3"/>
          <p:cNvSpPr>
            <a:spLocks noGrp="1"/>
          </p:cNvSpPr>
          <p:nvPr>
            <p:ph type="sldNum" sz="quarter" idx="5"/>
          </p:nvPr>
        </p:nvSpPr>
        <p:spPr/>
        <p:txBody>
          <a:bodyPr/>
          <a:lstStyle/>
          <a:p>
            <a:fld id="{D516E0BC-51EE-4218-A209-CC610A508EDD}" type="slidenum">
              <a:rPr lang="en-US" smtClean="0"/>
              <a:t>46</a:t>
            </a:fld>
            <a:endParaRPr lang="en-US"/>
          </a:p>
        </p:txBody>
      </p:sp>
    </p:spTree>
    <p:extLst>
      <p:ext uri="{BB962C8B-B14F-4D97-AF65-F5344CB8AC3E}">
        <p14:creationId xmlns:p14="http://schemas.microsoft.com/office/powerpoint/2010/main" val="2679947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we want to look at the key words that are on the menus. This keywords and symbols tip sheet is available of the Cafe LA website under the menus tab. You can print and post this resource to refer back to if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47</a:t>
            </a:fld>
            <a:endParaRPr lang="en-US"/>
          </a:p>
        </p:txBody>
      </p:sp>
    </p:spTree>
    <p:extLst>
      <p:ext uri="{BB962C8B-B14F-4D97-AF65-F5344CB8AC3E}">
        <p14:creationId xmlns:p14="http://schemas.microsoft.com/office/powerpoint/2010/main" val="2848797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chemeClr val="bg1"/>
                </a:solidFill>
              </a:rPr>
              <a:t>“And (&amp;)” </a:t>
            </a:r>
            <a:r>
              <a:rPr lang="en-US" sz="1800" b="0" dirty="0">
                <a:solidFill>
                  <a:schemeClr val="bg1"/>
                </a:solidFill>
              </a:rPr>
              <a:t>indicates the side item and entrée are bundled and served together. It comes together as one item so when assembling it will be assembled all together it is married. </a:t>
            </a:r>
            <a:endParaRPr lang="en-US" sz="1200" dirty="0"/>
          </a:p>
        </p:txBody>
      </p:sp>
      <p:sp>
        <p:nvSpPr>
          <p:cNvPr id="4" name="Slide Number Placeholder 3"/>
          <p:cNvSpPr>
            <a:spLocks noGrp="1"/>
          </p:cNvSpPr>
          <p:nvPr>
            <p:ph type="sldNum" sz="quarter" idx="5"/>
          </p:nvPr>
        </p:nvSpPr>
        <p:spPr/>
        <p:txBody>
          <a:bodyPr/>
          <a:lstStyle/>
          <a:p>
            <a:fld id="{D516E0BC-51EE-4218-A209-CC610A508EDD}" type="slidenum">
              <a:rPr lang="en-US" smtClean="0"/>
              <a:t>48</a:t>
            </a:fld>
            <a:endParaRPr lang="en-US"/>
          </a:p>
        </p:txBody>
      </p:sp>
    </p:spTree>
    <p:extLst>
      <p:ext uri="{BB962C8B-B14F-4D97-AF65-F5344CB8AC3E}">
        <p14:creationId xmlns:p14="http://schemas.microsoft.com/office/powerpoint/2010/main" val="2647061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from the menu of how OR would be used in the menu. Or gives managers the choice to serve items based on your students' preferences. </a:t>
            </a:r>
          </a:p>
        </p:txBody>
      </p:sp>
      <p:sp>
        <p:nvSpPr>
          <p:cNvPr id="4" name="Slide Number Placeholder 3"/>
          <p:cNvSpPr>
            <a:spLocks noGrp="1"/>
          </p:cNvSpPr>
          <p:nvPr>
            <p:ph type="sldNum" sz="quarter" idx="5"/>
          </p:nvPr>
        </p:nvSpPr>
        <p:spPr/>
        <p:txBody>
          <a:bodyPr/>
          <a:lstStyle/>
          <a:p>
            <a:fld id="{D516E0BC-51EE-4218-A209-CC610A508EDD}" type="slidenum">
              <a:rPr lang="en-US" smtClean="0"/>
              <a:t>49</a:t>
            </a:fld>
            <a:endParaRPr lang="en-US"/>
          </a:p>
        </p:txBody>
      </p:sp>
    </p:spTree>
    <p:extLst>
      <p:ext uri="{BB962C8B-B14F-4D97-AF65-F5344CB8AC3E}">
        <p14:creationId xmlns:p14="http://schemas.microsoft.com/office/powerpoint/2010/main" val="3884923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1" dirty="0"/>
              <a:t>TELL: </a:t>
            </a:r>
            <a:r>
              <a:rPr lang="en-US" b="0" dirty="0"/>
              <a:t>The meal patterns are made up of 5 different components. As we go over the meal patterns these are the meal components you will see. Meat/Meat Alternative is protein such 1 oz. of cooked chicken meat, ½ cup of yogurt, ¼ cup of beans, or 1 oz of cheddar cheese. Examples of grains Café LA serves would be a 1 oz whole grain tortilla, 1 oz of whole grain cereal, a 1 oz dinner roll or ½ cup of cooked brown rice. Vegetables are served fresh, cooked, canned, frozen, and 100% juice. Fruits are served either fresh, canned, frozen, dried or 100% juice. Whether fruits and vegetables are fresh or frozen they must be a ½ cup to be considered reimbursable. </a:t>
            </a:r>
            <a:endParaRPr lang="en-US" dirty="0"/>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5</a:t>
            </a:fld>
            <a:endParaRPr lang="en-US" dirty="0">
              <a:solidFill>
                <a:prstClr val="black"/>
              </a:solidFill>
              <a:latin typeface="Calibri"/>
            </a:endParaRPr>
          </a:p>
        </p:txBody>
      </p:sp>
    </p:spTree>
    <p:extLst>
      <p:ext uri="{BB962C8B-B14F-4D97-AF65-F5344CB8AC3E}">
        <p14:creationId xmlns:p14="http://schemas.microsoft.com/office/powerpoint/2010/main" val="244188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from the menu of how AND/OR would be used in the menu. AND/OR gives managers the choice to either/or </a:t>
            </a:r>
            <a:r>
              <a:rPr lang="en-US" dirty="0" err="1"/>
              <a:t>or</a:t>
            </a:r>
            <a:r>
              <a:rPr lang="en-US" dirty="0"/>
              <a:t> both items this gives our students more choices. </a:t>
            </a:r>
          </a:p>
        </p:txBody>
      </p:sp>
      <p:sp>
        <p:nvSpPr>
          <p:cNvPr id="4" name="Slide Number Placeholder 3"/>
          <p:cNvSpPr>
            <a:spLocks noGrp="1"/>
          </p:cNvSpPr>
          <p:nvPr>
            <p:ph type="sldNum" sz="quarter" idx="5"/>
          </p:nvPr>
        </p:nvSpPr>
        <p:spPr/>
        <p:txBody>
          <a:bodyPr/>
          <a:lstStyle/>
          <a:p>
            <a:fld id="{D516E0BC-51EE-4218-A209-CC610A508EDD}" type="slidenum">
              <a:rPr lang="en-US" smtClean="0"/>
              <a:t>50</a:t>
            </a:fld>
            <a:endParaRPr lang="en-US"/>
          </a:p>
        </p:txBody>
      </p:sp>
    </p:spTree>
    <p:extLst>
      <p:ext uri="{BB962C8B-B14F-4D97-AF65-F5344CB8AC3E}">
        <p14:creationId xmlns:p14="http://schemas.microsoft.com/office/powerpoint/2010/main" val="2633557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items will clearly indicate that it is optional. Optional indicates the manager has the choice to prepare/offer or not to prepare/offer that menu item. For example, cinnamon French toast has an option to prepare the fresh apple cinnamon topping with the French toast. The Cinnamon French Toast is not optional you must serve the French toast if that’s the entrée you choose when forecasting but it is optional whether you will serve the fresh apple cinnamon topping. This option will be based off your students' preferences. If your students prefer their Cinnamon French Toast with the Fresh Apple Cinnamon Topping then make sure you are offering that option. If you see after a while they aren’t taking it anymore you can choose to stop offering that option. </a:t>
            </a:r>
          </a:p>
        </p:txBody>
      </p:sp>
      <p:sp>
        <p:nvSpPr>
          <p:cNvPr id="4" name="Slide Number Placeholder 3"/>
          <p:cNvSpPr>
            <a:spLocks noGrp="1"/>
          </p:cNvSpPr>
          <p:nvPr>
            <p:ph type="sldNum" sz="quarter" idx="5"/>
          </p:nvPr>
        </p:nvSpPr>
        <p:spPr/>
        <p:txBody>
          <a:bodyPr/>
          <a:lstStyle/>
          <a:p>
            <a:fld id="{D516E0BC-51EE-4218-A209-CC610A508EDD}" type="slidenum">
              <a:rPr lang="en-US" smtClean="0"/>
              <a:t>51</a:t>
            </a:fld>
            <a:endParaRPr lang="en-US"/>
          </a:p>
        </p:txBody>
      </p:sp>
    </p:spTree>
    <p:extLst>
      <p:ext uri="{BB962C8B-B14F-4D97-AF65-F5344CB8AC3E}">
        <p14:creationId xmlns:p14="http://schemas.microsoft.com/office/powerpoint/2010/main" val="52550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asterisk symbol when reading the menu. If you see a single asterisk with a burger or sandwich meaning this burger or sandwich comes with a fresh topping choice. When you read the key on the menu it will give you the option to serve either Fresh Pickles, Lettuce, or Lettuce &amp; Tomato with your burger or sandwich. Whether this is mandatory or optional will be indicated on the menu. Out of the 3 options if you refer to the menu contribution list the only item that is a full ½ cup vegetable is the lettuce &amp; tomato the fresh pickles and lettuce are only a topping. </a:t>
            </a:r>
          </a:p>
          <a:p>
            <a:r>
              <a:rPr lang="en-US" dirty="0"/>
              <a:t>If you see a double asterisk this refers to managers choice menu item. This applies to sandwich choice, smoothie choice or parfait choice. So this give you more options to serve your students the menu items they prefer. Remember we want to serve our students what they like to keep participation up. </a:t>
            </a:r>
          </a:p>
        </p:txBody>
      </p:sp>
      <p:sp>
        <p:nvSpPr>
          <p:cNvPr id="4" name="Slide Number Placeholder 3"/>
          <p:cNvSpPr>
            <a:spLocks noGrp="1"/>
          </p:cNvSpPr>
          <p:nvPr>
            <p:ph type="sldNum" sz="quarter" idx="5"/>
          </p:nvPr>
        </p:nvSpPr>
        <p:spPr/>
        <p:txBody>
          <a:bodyPr/>
          <a:lstStyle/>
          <a:p>
            <a:fld id="{D516E0BC-51EE-4218-A209-CC610A508EDD}" type="slidenum">
              <a:rPr lang="en-US" smtClean="0"/>
              <a:t>52</a:t>
            </a:fld>
            <a:endParaRPr lang="en-US"/>
          </a:p>
        </p:txBody>
      </p:sp>
    </p:spTree>
    <p:extLst>
      <p:ext uri="{BB962C8B-B14F-4D97-AF65-F5344CB8AC3E}">
        <p14:creationId xmlns:p14="http://schemas.microsoft.com/office/powerpoint/2010/main" val="1729995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As you may have seen on the menus Vegan entrees will have its own row on the menu. We serve vegan options daily for breakfast and lunch that is why it will have its own place on the menu. Here are some examples of vegan lunch entrees we serve.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53</a:t>
            </a:fld>
            <a:endParaRPr lang="en-US"/>
          </a:p>
        </p:txBody>
      </p:sp>
    </p:spTree>
    <p:extLst>
      <p:ext uri="{BB962C8B-B14F-4D97-AF65-F5344CB8AC3E}">
        <p14:creationId xmlns:p14="http://schemas.microsoft.com/office/powerpoint/2010/main" val="34014025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t>Next to each entrée a V will indicate the item is vegetarian. Remember a vegetarian can eat a vegan entrée however a vegan can not eat a vegetarian option because it may have cheese in it. Vegans eat nothing with animal by product. Vegans cant eat vegetarian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54</a:t>
            </a:fld>
            <a:endParaRPr lang="en-US"/>
          </a:p>
        </p:txBody>
      </p:sp>
    </p:spTree>
    <p:extLst>
      <p:ext uri="{BB962C8B-B14F-4D97-AF65-F5344CB8AC3E}">
        <p14:creationId xmlns:p14="http://schemas.microsoft.com/office/powerpoint/2010/main" val="30326982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r>
              <a:rPr lang="en-US" dirty="0">
                <a:ea typeface="Calibri"/>
                <a:cs typeface="Calibri"/>
              </a:rPr>
              <a:t>Now that we went over the key words and symbols in the menus lets do a quick activity just for fun. Turn to activity 2A. Use the list of words below to write in the correct word or symbol that matched the definition. Use Menu 2B as a reference when filling out this activity. </a:t>
            </a: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55</a:t>
            </a:fld>
            <a:endParaRPr lang="en-US"/>
          </a:p>
        </p:txBody>
      </p:sp>
    </p:spTree>
    <p:extLst>
      <p:ext uri="{BB962C8B-B14F-4D97-AF65-F5344CB8AC3E}">
        <p14:creationId xmlns:p14="http://schemas.microsoft.com/office/powerpoint/2010/main" val="18194227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8ED5-A3B2-D7D5-D0CB-2E2EF93D2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B72D8-096A-BF2E-2506-511C33746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3D341-9D26-E72C-CFCB-212334B68BC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4778C40-3651-559D-38FE-A76A2805482F}"/>
              </a:ext>
            </a:extLst>
          </p:cNvPr>
          <p:cNvSpPr>
            <a:spLocks noGrp="1"/>
          </p:cNvSpPr>
          <p:nvPr>
            <p:ph type="sldNum" sz="quarter" idx="5"/>
          </p:nvPr>
        </p:nvSpPr>
        <p:spPr/>
        <p:txBody>
          <a:bodyPr/>
          <a:lstStyle/>
          <a:p>
            <a:fld id="{D516E0BC-51EE-4218-A209-CC610A508EDD}" type="slidenum">
              <a:rPr lang="en-US" smtClean="0"/>
              <a:t>56</a:t>
            </a:fld>
            <a:endParaRPr lang="en-US"/>
          </a:p>
        </p:txBody>
      </p:sp>
    </p:spTree>
    <p:extLst>
      <p:ext uri="{BB962C8B-B14F-4D97-AF65-F5344CB8AC3E}">
        <p14:creationId xmlns:p14="http://schemas.microsoft.com/office/powerpoint/2010/main" val="3514443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when it comes to salad entrees if the salad entrée and the grain component have different recipe and stock numbers this indicates that it is NOT bundled together. There is no AND or &amp; Symbol meaning they are not bundled the bread is offer vs serve. Offer the bread with the salad based on your students' preferences. It must be offered but it is not mandatory for students to take the bread with the salad for that reason it is not bundled. For example the Cajun chicken salad has its own recipe number and the honey biscuit has its own stock number this means it is bundled I may prepare more salads and less biscuits. On the other hand chicken parmesan salad is offered with cheesy garlic breadstick but it is not bundled but I know my students will like the breadstick so I will make sure to prepare enough of both items because I have to make sure not to run out. </a:t>
            </a:r>
          </a:p>
        </p:txBody>
      </p:sp>
      <p:sp>
        <p:nvSpPr>
          <p:cNvPr id="4" name="Slide Number Placeholder 3"/>
          <p:cNvSpPr>
            <a:spLocks noGrp="1"/>
          </p:cNvSpPr>
          <p:nvPr>
            <p:ph type="sldNum" sz="quarter" idx="5"/>
          </p:nvPr>
        </p:nvSpPr>
        <p:spPr/>
        <p:txBody>
          <a:bodyPr/>
          <a:lstStyle/>
          <a:p>
            <a:fld id="{D516E0BC-51EE-4218-A209-CC610A508EDD}" type="slidenum">
              <a:rPr lang="en-US" smtClean="0"/>
              <a:t>57</a:t>
            </a:fld>
            <a:endParaRPr lang="en-US"/>
          </a:p>
        </p:txBody>
      </p:sp>
    </p:spTree>
    <p:extLst>
      <p:ext uri="{BB962C8B-B14F-4D97-AF65-F5344CB8AC3E}">
        <p14:creationId xmlns:p14="http://schemas.microsoft.com/office/powerpoint/2010/main" val="3996881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the salad entrée and grain component being offer versus serve the same applies to other menu items with bread as a side. As we said earlier if there are different recipe and stock numbers and no and symbol this indicates it is Offer Versus serve it must be offered but does not have to be served students don’t have to take it. For example </a:t>
            </a:r>
            <a:r>
              <a:rPr lang="en-US" dirty="0" err="1"/>
              <a:t>Chikn</a:t>
            </a:r>
            <a:r>
              <a:rPr lang="en-US" dirty="0"/>
              <a:t> Nuggets and Artisan Roll both these items have two different numbers so I wont bundle them I will offer it but students are not forced to take it. </a:t>
            </a:r>
            <a:r>
              <a:rPr lang="en-US" dirty="0" err="1"/>
              <a:t>Chikn</a:t>
            </a:r>
            <a:r>
              <a:rPr lang="en-US" dirty="0"/>
              <a:t> Nuggets are a popular item at Happy elementary so I will prepare 100 servings of </a:t>
            </a:r>
            <a:r>
              <a:rPr lang="en-US" dirty="0" err="1"/>
              <a:t>Chikn</a:t>
            </a:r>
            <a:r>
              <a:rPr lang="en-US" dirty="0"/>
              <a:t> Nuggets but based on my students preferences I will only offer 50 servings of the artisan roll because not every student who takes </a:t>
            </a:r>
            <a:r>
              <a:rPr lang="en-US" dirty="0" err="1"/>
              <a:t>chikn</a:t>
            </a:r>
            <a:r>
              <a:rPr lang="en-US" dirty="0"/>
              <a:t> nuggets takes the roll with it. I want to offer enough rolls without running out while at the same time not staying with too many rolls on hand because I want to reduce waste and I don’t want to waste productivity time but preparing excess of items that are not needed. </a:t>
            </a:r>
          </a:p>
        </p:txBody>
      </p:sp>
      <p:sp>
        <p:nvSpPr>
          <p:cNvPr id="4" name="Slide Number Placeholder 3"/>
          <p:cNvSpPr>
            <a:spLocks noGrp="1"/>
          </p:cNvSpPr>
          <p:nvPr>
            <p:ph type="sldNum" sz="quarter" idx="5"/>
          </p:nvPr>
        </p:nvSpPr>
        <p:spPr/>
        <p:txBody>
          <a:bodyPr/>
          <a:lstStyle/>
          <a:p>
            <a:fld id="{D516E0BC-51EE-4218-A209-CC610A508EDD}" type="slidenum">
              <a:rPr lang="en-US" smtClean="0"/>
              <a:t>58</a:t>
            </a:fld>
            <a:endParaRPr lang="en-US"/>
          </a:p>
        </p:txBody>
      </p:sp>
    </p:spTree>
    <p:extLst>
      <p:ext uri="{BB962C8B-B14F-4D97-AF65-F5344CB8AC3E}">
        <p14:creationId xmlns:p14="http://schemas.microsoft.com/office/powerpoint/2010/main" val="568416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Smoothie and Parfait entrees follow the same rule for the grain component being OVS. They are not bundled with granola they do not need to match. They must be offered but students are not required to take the grain with the smoothie or parfait. Things to remember is serve what your students like. Although items are not bundled, we still have to offer it we can not run out of any item. Part of offer versus serve guidelines every student from the start of service to the end must receive the same or equal. </a:t>
            </a:r>
          </a:p>
        </p:txBody>
      </p:sp>
      <p:sp>
        <p:nvSpPr>
          <p:cNvPr id="4" name="Slide Number Placeholder 3"/>
          <p:cNvSpPr>
            <a:spLocks noGrp="1"/>
          </p:cNvSpPr>
          <p:nvPr>
            <p:ph type="sldNum" sz="quarter" idx="5"/>
          </p:nvPr>
        </p:nvSpPr>
        <p:spPr/>
        <p:txBody>
          <a:bodyPr/>
          <a:lstStyle/>
          <a:p>
            <a:fld id="{D516E0BC-51EE-4218-A209-CC610A508EDD}" type="slidenum">
              <a:rPr lang="en-US" smtClean="0"/>
              <a:t>59</a:t>
            </a:fld>
            <a:endParaRPr lang="en-US"/>
          </a:p>
        </p:txBody>
      </p:sp>
    </p:spTree>
    <p:extLst>
      <p:ext uri="{BB962C8B-B14F-4D97-AF65-F5344CB8AC3E}">
        <p14:creationId xmlns:p14="http://schemas.microsoft.com/office/powerpoint/2010/main" val="2321338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breakfast meal pattern is followed by the School Breakfast Program (SBP). Grades K-12 each follow the requirements for each age group to be in compliance of serving the correct nutrients and micronutrients for the week. </a:t>
            </a:r>
            <a:endParaRPr lang="en-US" b="1" dirty="0"/>
          </a:p>
        </p:txBody>
      </p:sp>
      <p:sp>
        <p:nvSpPr>
          <p:cNvPr id="4" name="Slide Number Placeholder 3"/>
          <p:cNvSpPr>
            <a:spLocks noGrp="1"/>
          </p:cNvSpPr>
          <p:nvPr>
            <p:ph type="sldNum" sz="quarter" idx="5"/>
          </p:nvPr>
        </p:nvSpPr>
        <p:spPr/>
        <p:txBody>
          <a:bodyPr/>
          <a:lstStyle/>
          <a:p>
            <a:fld id="{D516E0BC-51EE-4218-A209-CC610A508EDD}" type="slidenum">
              <a:rPr lang="en-US" smtClean="0"/>
              <a:t>6</a:t>
            </a:fld>
            <a:endParaRPr lang="en-US" dirty="0"/>
          </a:p>
        </p:txBody>
      </p:sp>
    </p:spTree>
    <p:extLst>
      <p:ext uri="{BB962C8B-B14F-4D97-AF65-F5344CB8AC3E}">
        <p14:creationId xmlns:p14="http://schemas.microsoft.com/office/powerpoint/2010/main" val="1909865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16E0BC-51EE-4218-A209-CC610A508EDD}" type="slidenum">
              <a:rPr lang="en-US" smtClean="0"/>
              <a:t>60</a:t>
            </a:fld>
            <a:endParaRPr lang="en-US"/>
          </a:p>
        </p:txBody>
      </p:sp>
    </p:spTree>
    <p:extLst>
      <p:ext uri="{BB962C8B-B14F-4D97-AF65-F5344CB8AC3E}">
        <p14:creationId xmlns:p14="http://schemas.microsoft.com/office/powerpoint/2010/main" val="2220572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46088" y="931863"/>
            <a:ext cx="6210301" cy="4659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0" baseline="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4922" indent="-290355" eaLnBrk="0" hangingPunct="0">
              <a:spcBef>
                <a:spcPct val="30000"/>
              </a:spcBef>
              <a:defRPr sz="1200">
                <a:solidFill>
                  <a:schemeClr val="tx1"/>
                </a:solidFill>
                <a:latin typeface="Calibri" pitchFamily="34" charset="0"/>
              </a:defRPr>
            </a:lvl2pPr>
            <a:lvl3pPr marL="1161418" indent="-232284" eaLnBrk="0" hangingPunct="0">
              <a:spcBef>
                <a:spcPct val="30000"/>
              </a:spcBef>
              <a:defRPr sz="1200">
                <a:solidFill>
                  <a:schemeClr val="tx1"/>
                </a:solidFill>
                <a:latin typeface="Calibri" pitchFamily="34" charset="0"/>
              </a:defRPr>
            </a:lvl3pPr>
            <a:lvl4pPr marL="1625987" indent="-232284" eaLnBrk="0" hangingPunct="0">
              <a:spcBef>
                <a:spcPct val="30000"/>
              </a:spcBef>
              <a:defRPr sz="1200">
                <a:solidFill>
                  <a:schemeClr val="tx1"/>
                </a:solidFill>
                <a:latin typeface="Calibri" pitchFamily="34" charset="0"/>
              </a:defRPr>
            </a:lvl4pPr>
            <a:lvl5pPr marL="2090554" indent="-232284" eaLnBrk="0" hangingPunct="0">
              <a:spcBef>
                <a:spcPct val="30000"/>
              </a:spcBef>
              <a:defRPr sz="1200">
                <a:solidFill>
                  <a:schemeClr val="tx1"/>
                </a:solidFill>
                <a:latin typeface="Calibri" pitchFamily="34" charset="0"/>
              </a:defRPr>
            </a:lvl5pPr>
            <a:lvl6pPr marL="2555121" indent="-232284" eaLnBrk="0" fontAlgn="base" hangingPunct="0">
              <a:spcBef>
                <a:spcPct val="30000"/>
              </a:spcBef>
              <a:spcAft>
                <a:spcPct val="0"/>
              </a:spcAft>
              <a:defRPr sz="1200">
                <a:solidFill>
                  <a:schemeClr val="tx1"/>
                </a:solidFill>
                <a:latin typeface="Calibri" pitchFamily="34" charset="0"/>
              </a:defRPr>
            </a:lvl6pPr>
            <a:lvl7pPr marL="3019689" indent="-232284" eaLnBrk="0" fontAlgn="base" hangingPunct="0">
              <a:spcBef>
                <a:spcPct val="30000"/>
              </a:spcBef>
              <a:spcAft>
                <a:spcPct val="0"/>
              </a:spcAft>
              <a:defRPr sz="1200">
                <a:solidFill>
                  <a:schemeClr val="tx1"/>
                </a:solidFill>
                <a:latin typeface="Calibri" pitchFamily="34" charset="0"/>
              </a:defRPr>
            </a:lvl7pPr>
            <a:lvl8pPr marL="3484257" indent="-232284" eaLnBrk="0" fontAlgn="base" hangingPunct="0">
              <a:spcBef>
                <a:spcPct val="30000"/>
              </a:spcBef>
              <a:spcAft>
                <a:spcPct val="0"/>
              </a:spcAft>
              <a:defRPr sz="1200">
                <a:solidFill>
                  <a:schemeClr val="tx1"/>
                </a:solidFill>
                <a:latin typeface="Calibri" pitchFamily="34" charset="0"/>
              </a:defRPr>
            </a:lvl8pPr>
            <a:lvl9pPr marL="3948825" indent="-232284" eaLnBrk="0" fontAlgn="base" hangingPunct="0">
              <a:spcBef>
                <a:spcPct val="30000"/>
              </a:spcBef>
              <a:spcAft>
                <a:spcPct val="0"/>
              </a:spcAft>
              <a:defRPr sz="1200">
                <a:solidFill>
                  <a:schemeClr val="tx1"/>
                </a:solidFill>
                <a:latin typeface="Calibri" pitchFamily="34" charset="0"/>
              </a:defRPr>
            </a:lvl9pPr>
          </a:lstStyle>
          <a:p>
            <a:pPr defTabSz="460309">
              <a:spcBef>
                <a:spcPct val="0"/>
              </a:spcBef>
              <a:defRPr/>
            </a:pPr>
            <a:fld id="{43BF6895-A8A0-49D3-B0BF-C1D3B9ECD039}" type="slidenum">
              <a:rPr lang="en-US" altLang="en-US">
                <a:solidFill>
                  <a:prstClr val="black"/>
                </a:solidFill>
                <a:latin typeface="Comic Sans MS" pitchFamily="66" charset="0"/>
              </a:rPr>
              <a:pPr defTabSz="460309">
                <a:spcBef>
                  <a:spcPct val="0"/>
                </a:spcBef>
                <a:defRPr/>
              </a:pPr>
              <a:t>61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2157989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en-US" b="1" dirty="0"/>
              <a:t>TELL:</a:t>
            </a:r>
            <a:r>
              <a:rPr lang="en-US" altLang="en-US" b="0" baseline="0" dirty="0"/>
              <a:t> </a:t>
            </a:r>
            <a:r>
              <a:rPr lang="en-US" altLang="en-US" dirty="0">
                <a:solidFill>
                  <a:srgbClr val="FF0000"/>
                </a:solidFill>
              </a:rPr>
              <a:t>As you can see</a:t>
            </a:r>
            <a:r>
              <a:rPr lang="en-US" altLang="en-US" baseline="0" dirty="0">
                <a:solidFill>
                  <a:srgbClr val="FF0000"/>
                </a:solidFill>
              </a:rPr>
              <a:t> the NSLP meal pattern has </a:t>
            </a:r>
            <a:r>
              <a:rPr lang="en-US" altLang="en-US" dirty="0">
                <a:solidFill>
                  <a:srgbClr val="FF0000"/>
                </a:solidFill>
              </a:rPr>
              <a:t>requirements for</a:t>
            </a:r>
            <a:r>
              <a:rPr lang="en-US" altLang="en-US" baseline="0" dirty="0">
                <a:solidFill>
                  <a:srgbClr val="FF0000"/>
                </a:solidFill>
              </a:rPr>
              <a:t> 3 grade levels.  </a:t>
            </a:r>
            <a:r>
              <a:rPr lang="en-US" altLang="en-US" dirty="0">
                <a:solidFill>
                  <a:srgbClr val="FF0000"/>
                </a:solidFill>
              </a:rPr>
              <a:t>There are daily and weekly requirements for fruits, grain and milk.  </a:t>
            </a:r>
          </a:p>
          <a:p>
            <a:endParaRPr lang="en-US" altLang="en-US" baseline="0" dirty="0">
              <a:solidFill>
                <a:srgbClr val="FF0000"/>
              </a:solidFill>
            </a:endParaRPr>
          </a:p>
          <a:p>
            <a:r>
              <a:rPr lang="en-US" altLang="en-US" baseline="0" dirty="0">
                <a:solidFill>
                  <a:srgbClr val="FF0000"/>
                </a:solidFill>
              </a:rPr>
              <a:t>Calories, saturated fat and sodium are averaged over a 5-day week.  This allows some days to be higher or lower in these nutrients as long as the 5-day average meets the daily requirements. The LAUSD lunch menu is designed to meet the NSLP meal pattern for both daily and weekly requirements.</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7</a:t>
            </a:fld>
            <a:endParaRPr lang="en-US" dirty="0">
              <a:solidFill>
                <a:prstClr val="black"/>
              </a:solidFill>
              <a:latin typeface="Calibri"/>
            </a:endParaRPr>
          </a:p>
        </p:txBody>
      </p:sp>
    </p:spTree>
    <p:extLst>
      <p:ext uri="{BB962C8B-B14F-4D97-AF65-F5344CB8AC3E}">
        <p14:creationId xmlns:p14="http://schemas.microsoft.com/office/powerpoint/2010/main" val="417996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TELL:</a:t>
            </a:r>
            <a:r>
              <a:rPr lang="en-US" altLang="en-US" dirty="0"/>
              <a:t> The NSLP requires the grouping of vegetables into subgroups. Vegetables from each subgroup must be served each week. </a:t>
            </a:r>
          </a:p>
          <a:p>
            <a:r>
              <a:rPr lang="en-US" altLang="en-US" dirty="0"/>
              <a:t>The vegetable subgroups were established to encourage children to eat a variety of different vegetables, as recommended by the Dietary Guidelines for Americans.  Vegetables from any of the subgroups can be offered in the “additional to reach weekly total” requirement.  As long as you follow the menu, you will be in compliance in serving the correct types</a:t>
            </a:r>
            <a:r>
              <a:rPr lang="en-US" altLang="en-US" baseline="0" dirty="0"/>
              <a:t> and amounts of the different vegetable subgroups.</a:t>
            </a:r>
          </a:p>
          <a:p>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7892" indent="-287651">
              <a:defRPr>
                <a:solidFill>
                  <a:schemeClr val="tx1"/>
                </a:solidFill>
                <a:latin typeface="Calibri" panose="020F0502020204030204" pitchFamily="34" charset="0"/>
                <a:cs typeface="Arial" panose="020B0604020202020204" pitchFamily="34" charset="0"/>
              </a:defRPr>
            </a:lvl2pPr>
            <a:lvl3pPr marL="1150603" indent="-230121">
              <a:defRPr>
                <a:solidFill>
                  <a:schemeClr val="tx1"/>
                </a:solidFill>
                <a:latin typeface="Calibri" panose="020F0502020204030204" pitchFamily="34" charset="0"/>
                <a:cs typeface="Arial" panose="020B0604020202020204" pitchFamily="34" charset="0"/>
              </a:defRPr>
            </a:lvl3pPr>
            <a:lvl4pPr marL="1610845" indent="-230121">
              <a:defRPr>
                <a:solidFill>
                  <a:schemeClr val="tx1"/>
                </a:solidFill>
                <a:latin typeface="Calibri" panose="020F0502020204030204" pitchFamily="34" charset="0"/>
                <a:cs typeface="Arial" panose="020B0604020202020204" pitchFamily="34" charset="0"/>
              </a:defRPr>
            </a:lvl4pPr>
            <a:lvl5pPr marL="2071086" indent="-230121">
              <a:defRPr>
                <a:solidFill>
                  <a:schemeClr val="tx1"/>
                </a:solidFill>
                <a:latin typeface="Calibri" panose="020F0502020204030204" pitchFamily="34" charset="0"/>
                <a:cs typeface="Arial" panose="020B0604020202020204" pitchFamily="34" charset="0"/>
              </a:defRPr>
            </a:lvl5pPr>
            <a:lvl6pPr marL="2531327"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1569"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810"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2051" indent="-23012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460309">
              <a:defRPr/>
            </a:pPr>
            <a:fld id="{C5DE6494-327E-4533-B329-EE4445A6C7B7}" type="slidenum">
              <a:rPr lang="en-GB" altLang="en-US">
                <a:solidFill>
                  <a:prstClr val="black"/>
                </a:solidFill>
              </a:rPr>
              <a:pPr defTabSz="460309">
                <a:defRPr/>
              </a:pPr>
              <a:t>8</a:t>
            </a:fld>
            <a:endParaRPr lang="en-GB" altLang="en-US" dirty="0">
              <a:solidFill>
                <a:prstClr val="black"/>
              </a:solidFill>
            </a:endParaRPr>
          </a:p>
        </p:txBody>
      </p:sp>
    </p:spTree>
    <p:extLst>
      <p:ext uri="{BB962C8B-B14F-4D97-AF65-F5344CB8AC3E}">
        <p14:creationId xmlns:p14="http://schemas.microsoft.com/office/powerpoint/2010/main" val="154931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Fluid milk is required in all of the Child Nutrition Programs (CNP) including School Breakfast Program (SBP), National School Lunch Program (NSLP). Two types of milk must be offered during service. </a:t>
            </a:r>
          </a:p>
        </p:txBody>
      </p:sp>
      <p:sp>
        <p:nvSpPr>
          <p:cNvPr id="4" name="Slide Number Placeholder 3"/>
          <p:cNvSpPr>
            <a:spLocks noGrp="1"/>
          </p:cNvSpPr>
          <p:nvPr>
            <p:ph type="sldNum" sz="quarter" idx="10"/>
          </p:nvPr>
        </p:nvSpPr>
        <p:spPr/>
        <p:txBody>
          <a:bodyPr/>
          <a:lstStyle/>
          <a:p>
            <a:pPr defTabSz="460309">
              <a:defRPr/>
            </a:pPr>
            <a:fld id="{D516E0BC-51EE-4218-A209-CC610A508EDD}" type="slidenum">
              <a:rPr lang="en-US">
                <a:solidFill>
                  <a:prstClr val="black"/>
                </a:solidFill>
                <a:latin typeface="Calibri"/>
              </a:rPr>
              <a:pPr defTabSz="460309">
                <a:defRPr/>
              </a:pPr>
              <a:t>9</a:t>
            </a:fld>
            <a:endParaRPr lang="en-US" dirty="0">
              <a:solidFill>
                <a:prstClr val="black"/>
              </a:solidFill>
              <a:latin typeface="Calibri"/>
            </a:endParaRPr>
          </a:p>
        </p:txBody>
      </p:sp>
    </p:spTree>
    <p:extLst>
      <p:ext uri="{BB962C8B-B14F-4D97-AF65-F5344CB8AC3E}">
        <p14:creationId xmlns:p14="http://schemas.microsoft.com/office/powerpoint/2010/main" val="180809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953491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rgbClr val="000000"/>
                </a:solidFill>
              </a:defRPr>
            </a:lvl1pPr>
            <a:lvl2pPr marL="742950" indent="-285750">
              <a:buFont typeface="Wingdings" panose="05000000000000000000" pitchFamily="2" charset="2"/>
              <a:buChar char="Ø"/>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280225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0155" y="295665"/>
            <a:ext cx="7449671" cy="1143000"/>
          </a:xfrm>
        </p:spPr>
        <p:txBody>
          <a:bodyPr>
            <a:normAutofit/>
          </a:bodyPr>
          <a:lstStyle>
            <a:lvl1pPr algn="l">
              <a:defRPr sz="4000">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891" indent="-342891">
              <a:buFont typeface="Wingdings" panose="05000000000000000000" pitchFamily="2" charset="2"/>
              <a:buChar char="Ø"/>
              <a:defRPr>
                <a:solidFill>
                  <a:srgbClr val="000000"/>
                </a:solidFill>
              </a:defRPr>
            </a:lvl1pPr>
            <a:lvl2pPr marL="742932" indent="-285744">
              <a:buFont typeface="Arial" panose="020B0604020202020204" pitchFamily="34" charset="0"/>
              <a:buChar cha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076511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8" y="4406904"/>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 y="0"/>
            <a:ext cx="2694791" cy="6858000"/>
          </a:xfrm>
          <a:prstGeom prst="rect">
            <a:avLst/>
          </a:prstGeom>
        </p:spPr>
      </p:pic>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pic>
        <p:nvPicPr>
          <p:cNvPr id="10" name="Picture 9"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7" y="0"/>
            <a:ext cx="2694791" cy="6858000"/>
          </a:xfrm>
          <a:prstGeom prst="rect">
            <a:avLst/>
          </a:prstGeom>
        </p:spPr>
      </p:pic>
    </p:spTree>
    <p:extLst>
      <p:ext uri="{BB962C8B-B14F-4D97-AF65-F5344CB8AC3E}">
        <p14:creationId xmlns:p14="http://schemas.microsoft.com/office/powerpoint/2010/main" val="3643900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59462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30530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1311272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50457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83171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00187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79248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6"/>
            <a:ext cx="9144000" cy="1064029"/>
          </a:xfrm>
          <a:prstGeom prst="rect">
            <a:avLst/>
          </a:prstGeom>
        </p:spPr>
      </p:pic>
    </p:spTree>
    <p:extLst>
      <p:ext uri="{BB962C8B-B14F-4D97-AF65-F5344CB8AC3E}">
        <p14:creationId xmlns:p14="http://schemas.microsoft.com/office/powerpoint/2010/main" val="384782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014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1488" y="274638"/>
            <a:ext cx="82296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801320" y="1590368"/>
            <a:ext cx="75197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449274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67893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31588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2780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endParaRPr lang="en-US">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642801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67823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8115268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674863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213672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5446394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91803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2683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876101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54857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22288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287649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19748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6345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125632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38867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67915258"/>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04865468"/>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cstate="email">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pPr/>
              <a:t>‹#›</a:t>
            </a:fld>
            <a:endParaRPr lang="en-US"/>
          </a:p>
        </p:txBody>
      </p:sp>
      <p:pic>
        <p:nvPicPr>
          <p:cNvPr id="7" name="Picture 6" descr="FSD PPP Templa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734603817"/>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61623028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pPr/>
              <a:t>‹#›</a:t>
            </a:fld>
            <a:endParaRPr lang="en-US"/>
          </a:p>
        </p:txBody>
      </p:sp>
      <p:pic>
        <p:nvPicPr>
          <p:cNvPr id="10" name="Picture 9"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26652940"/>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pPr/>
              <a:t>‹#›</a:t>
            </a:fld>
            <a:endParaRPr lang="en-US"/>
          </a:p>
        </p:txBody>
      </p:sp>
      <p:pic>
        <p:nvPicPr>
          <p:cNvPr id="6" name="Picture 5"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52270233"/>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pPr/>
              <a:t>‹#›</a:t>
            </a:fld>
            <a:endParaRPr lang="en-US"/>
          </a:p>
        </p:txBody>
      </p:sp>
      <p:pic>
        <p:nvPicPr>
          <p:cNvPr id="5" name="Picture 4"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06103272"/>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835132192"/>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pPr/>
              <a:t>‹#›</a:t>
            </a:fld>
            <a:endParaRPr lang="en-US"/>
          </a:p>
        </p:txBody>
      </p:sp>
      <p:pic>
        <p:nvPicPr>
          <p:cNvPr id="8" name="Picture 7"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89596142"/>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74491388"/>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pPr/>
              <a:t>‹#›</a:t>
            </a:fld>
            <a:endParaRPr lang="en-US"/>
          </a:p>
        </p:txBody>
      </p:sp>
      <p:pic>
        <p:nvPicPr>
          <p:cNvPr id="7" name="Picture 6" descr="FSD PPP Temp 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99335628"/>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742625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030526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93663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438054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D22F9-7A52-4763-840A-B39C791DA81C}"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18411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D22F9-7A52-4763-840A-B39C791DA81C}"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791054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D22F9-7A52-4763-840A-B39C791DA81C}"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1216903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895212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3D22F9-7A52-4763-840A-B39C791DA81C}"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4004872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3947354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D22F9-7A52-4763-840A-B39C791DA81C}"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2403090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2021461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1597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999986" y="1509599"/>
            <a:ext cx="5977126"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2999987" y="2906713"/>
            <a:ext cx="5977125"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0706019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871038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10" name="Picture 9"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614596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6" name="Picture 5"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548744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083673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897792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8" name="Picture 7"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325025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61442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pic>
        <p:nvPicPr>
          <p:cNvPr id="7" name="Picture 6" descr="FSD PPP Temp 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82838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8196" y="-11207"/>
            <a:ext cx="9161434" cy="6880414"/>
          </a:xfrm>
          <a:prstGeom prst="rect">
            <a:avLst/>
          </a:prstGeom>
        </p:spPr>
      </p:pic>
      <p:sp>
        <p:nvSpPr>
          <p:cNvPr id="2" name="Title 1"/>
          <p:cNvSpPr>
            <a:spLocks noGrp="1"/>
          </p:cNvSpPr>
          <p:nvPr>
            <p:ph type="title"/>
          </p:nvPr>
        </p:nvSpPr>
        <p:spPr>
          <a:xfrm>
            <a:off x="2517587" y="1416178"/>
            <a:ext cx="6626413" cy="1362075"/>
          </a:xfrm>
        </p:spPr>
        <p:txBody>
          <a:bodyPr anchor="t">
            <a:noAutofit/>
          </a:bodyPr>
          <a:lstStyle>
            <a:lvl1pPr algn="ctr">
              <a:defRPr sz="33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 y="0"/>
            <a:ext cx="2694791" cy="6858000"/>
          </a:xfrm>
          <a:prstGeom prst="rect">
            <a:avLst/>
          </a:prstGeom>
        </p:spPr>
      </p:pic>
      <p:sp>
        <p:nvSpPr>
          <p:cNvPr id="16" name="Text Placeholder 15"/>
          <p:cNvSpPr>
            <a:spLocks noGrp="1"/>
          </p:cNvSpPr>
          <p:nvPr>
            <p:ph type="body" sz="quarter" idx="11" hasCustomPrompt="1"/>
          </p:nvPr>
        </p:nvSpPr>
        <p:spPr>
          <a:xfrm>
            <a:off x="2517776" y="6142038"/>
            <a:ext cx="6626225" cy="715962"/>
          </a:xfrm>
        </p:spPr>
        <p:txBody>
          <a:bodyPr/>
          <a:lstStyle>
            <a:lvl1pPr marL="0" indent="0" algn="ctr" eaLnBrk="1" fontAlgn="base" hangingPunct="1">
              <a:lnSpc>
                <a:spcPct val="90000"/>
              </a:lnSpc>
              <a:spcBef>
                <a:spcPct val="20000"/>
              </a:spcBef>
              <a:spcAft>
                <a:spcPct val="0"/>
              </a:spcAft>
              <a:buFontTx/>
              <a:buNone/>
              <a:defRPr sz="1800"/>
            </a:lvl1pPr>
          </a:lstStyle>
          <a:p>
            <a:pPr algn="ctr" eaLnBrk="1" fontAlgn="base" hangingPunct="1">
              <a:lnSpc>
                <a:spcPct val="90000"/>
              </a:lnSpc>
              <a:spcBef>
                <a:spcPct val="20000"/>
              </a:spcBef>
              <a:spcAft>
                <a:spcPct val="0"/>
              </a:spcAft>
            </a:pPr>
            <a:r>
              <a:rPr lang="en-US" altLang="en-US" sz="18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7562850" y="6626227"/>
            <a:ext cx="1581150" cy="231775"/>
          </a:xfrm>
        </p:spPr>
        <p:txBody>
          <a:bodyPr>
            <a:noAutofit/>
          </a:bodyPr>
          <a:lstStyle>
            <a:lvl1pPr marL="0" indent="0" algn="ctr">
              <a:buFontTx/>
              <a:buNone/>
              <a:defRPr sz="900" baseline="0">
                <a:latin typeface="Calibri" panose="020F0502020204030204" pitchFamily="34" charset="0"/>
              </a:defRPr>
            </a:lvl1pPr>
          </a:lstStyle>
          <a:p>
            <a:pPr lvl="0"/>
            <a:r>
              <a:rPr lang="en-US" sz="900" baseline="0" dirty="0"/>
              <a:t>00.00.0000</a:t>
            </a:r>
            <a:endParaRPr lang="en-US" dirty="0"/>
          </a:p>
        </p:txBody>
      </p:sp>
    </p:spTree>
    <p:extLst>
      <p:ext uri="{BB962C8B-B14F-4D97-AF65-F5344CB8AC3E}">
        <p14:creationId xmlns:p14="http://schemas.microsoft.com/office/powerpoint/2010/main" val="2764396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355468"/>
            <a:ext cx="8229600" cy="4856761"/>
          </a:xfrm>
        </p:spPr>
        <p:txBody>
          <a:bodyPr/>
          <a:lstStyle>
            <a:lvl1pPr marL="0" indent="0">
              <a:buNone/>
              <a:defRPr sz="2100">
                <a:solidFill>
                  <a:srgbClr val="000000"/>
                </a:solidFill>
              </a:defRPr>
            </a:lvl1pPr>
            <a:lvl2pPr marL="557213" indent="-214313">
              <a:buFont typeface="Wingdings" panose="05000000000000000000" pitchFamily="2" charset="2"/>
              <a:buChar char="Ø"/>
              <a:defRPr sz="1950">
                <a:solidFill>
                  <a:srgbClr val="000000"/>
                </a:solidFill>
              </a:defRPr>
            </a:lvl2pPr>
            <a:lvl3pPr marL="854869" indent="-169069">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10" name="Content Placeholder 2"/>
          <p:cNvSpPr>
            <a:spLocks noGrp="1"/>
          </p:cNvSpPr>
          <p:nvPr>
            <p:ph idx="13" hasCustomPrompt="1"/>
          </p:nvPr>
        </p:nvSpPr>
        <p:spPr>
          <a:xfrm>
            <a:off x="0" y="505611"/>
            <a:ext cx="9144000" cy="806825"/>
          </a:xfrm>
        </p:spPr>
        <p:txBody>
          <a:bodyPr>
            <a:noAutofit/>
          </a:bodyPr>
          <a:lstStyle>
            <a:lvl1pPr marL="0" indent="0">
              <a:buNone/>
              <a:defRPr sz="4500" b="1" i="0" baseline="0">
                <a:solidFill>
                  <a:srgbClr val="000000"/>
                </a:solidFill>
                <a:latin typeface="Calibri" panose="020F0502020204030204" pitchFamily="34" charset="0"/>
              </a:defRPr>
            </a:lvl1pPr>
            <a:lvl2pPr marL="557213" indent="-214313">
              <a:buFont typeface="Wingdings" panose="05000000000000000000" pitchFamily="2" charset="2"/>
              <a:buChar char="Ø"/>
              <a:defRPr sz="1950">
                <a:solidFill>
                  <a:srgbClr val="000000"/>
                </a:solidFill>
              </a:defRPr>
            </a:lvl2pPr>
            <a:lvl3pPr marL="6858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667353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9" name="Content Placeholder 3"/>
          <p:cNvSpPr>
            <a:spLocks noGrp="1"/>
          </p:cNvSpPr>
          <p:nvPr>
            <p:ph sz="half" idx="2" hasCustomPrompt="1"/>
          </p:nvPr>
        </p:nvSpPr>
        <p:spPr>
          <a:xfrm>
            <a:off x="457200" y="1862863"/>
            <a:ext cx="3943350" cy="4353977"/>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4743450" y="1862862"/>
            <a:ext cx="3943350" cy="4353976"/>
          </a:xfrm>
        </p:spPr>
        <p:txBody>
          <a:bodyPr/>
          <a:lstStyle>
            <a:lvl1pPr marL="0" indent="0">
              <a:buFontTx/>
              <a:buNone/>
              <a:defRPr sz="2100" b="0">
                <a:solidFill>
                  <a:srgbClr val="000000"/>
                </a:solidFill>
              </a:defRPr>
            </a:lvl1pPr>
            <a:lvl2pPr marL="130302" indent="-130302">
              <a:buFont typeface="Wingdings" panose="05000000000000000000" pitchFamily="2" charset="2"/>
              <a:buChar char="Ø"/>
              <a:defRPr sz="1500"/>
            </a:lvl2pPr>
            <a:lvl3pPr marL="348854" indent="-122635">
              <a:buClrTx/>
              <a:buFont typeface="Wingdings" panose="05000000000000000000" pitchFamily="2" charset="2"/>
              <a:buChar char="Ø"/>
              <a:defRPr sz="1950">
                <a:solidFill>
                  <a:srgbClr val="000000"/>
                </a:solidFill>
              </a:defRPr>
            </a:lvl3pPr>
            <a:lvl4pPr marL="513160" indent="-122635">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457200" y="494854"/>
            <a:ext cx="8229600" cy="763792"/>
          </a:xfrm>
        </p:spPr>
        <p:txBody>
          <a:bodyPr/>
          <a:lstStyle>
            <a:lvl1pPr marL="0" indent="0">
              <a:buFontTx/>
              <a:buNone/>
              <a:defRPr sz="30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6" name="Content Placeholder 3"/>
          <p:cNvSpPr>
            <a:spLocks noGrp="1"/>
          </p:cNvSpPr>
          <p:nvPr>
            <p:ph sz="half" idx="15" hasCustomPrompt="1"/>
          </p:nvPr>
        </p:nvSpPr>
        <p:spPr>
          <a:xfrm>
            <a:off x="467958" y="1301678"/>
            <a:ext cx="394335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
        <p:nvSpPr>
          <p:cNvPr id="17" name="Content Placeholder 3"/>
          <p:cNvSpPr>
            <a:spLocks noGrp="1"/>
          </p:cNvSpPr>
          <p:nvPr>
            <p:ph sz="half" idx="16" hasCustomPrompt="1"/>
          </p:nvPr>
        </p:nvSpPr>
        <p:spPr>
          <a:xfrm>
            <a:off x="4740672" y="1303466"/>
            <a:ext cx="3943350" cy="527124"/>
          </a:xfrm>
        </p:spPr>
        <p:txBody>
          <a:bodyPr>
            <a:noAutofit/>
          </a:bodyPr>
          <a:lstStyle>
            <a:lvl1pPr marL="0" indent="0">
              <a:buFontTx/>
              <a:buNone/>
              <a:defRPr sz="2100" b="1" i="0" baseline="0">
                <a:solidFill>
                  <a:srgbClr val="000000"/>
                </a:solidFill>
                <a:latin typeface="Calibri" panose="020F0502020204030204" pitchFamily="34" charset="0"/>
              </a:defRPr>
            </a:lvl1pPr>
            <a:lvl2pPr marL="130302" indent="-130302">
              <a:buFont typeface="Wingdings" panose="05000000000000000000" pitchFamily="2" charset="2"/>
              <a:buChar char="Ø"/>
              <a:defRPr sz="1500"/>
            </a:lvl2pPr>
            <a:lvl3pPr marL="301752" indent="-123444">
              <a:buClrTx/>
              <a:buFont typeface="Wingdings" panose="05000000000000000000" pitchFamily="2" charset="2"/>
              <a:buChar char="Ø"/>
              <a:defRPr sz="1950">
                <a:solidFill>
                  <a:srgbClr val="000000"/>
                </a:solidFill>
              </a:defRPr>
            </a:lvl3pPr>
            <a:lvl4pPr marL="473202" indent="-123444">
              <a:buClrTx/>
              <a:buFont typeface="Arial" panose="020B0604020202020204" pitchFamily="34" charset="0"/>
              <a:buChar char="•"/>
              <a:defRPr sz="1800">
                <a:solidFill>
                  <a:srgbClr val="000000"/>
                </a:solidFill>
              </a:defRPr>
            </a:lvl4pPr>
            <a:lvl5pPr>
              <a:defRPr sz="1200"/>
            </a:lvl5pPr>
            <a:lvl6pPr>
              <a:defRPr sz="1200"/>
            </a:lvl6pPr>
            <a:lvl7pPr>
              <a:defRPr sz="1200"/>
            </a:lvl7pPr>
            <a:lvl8pPr>
              <a:defRPr sz="1200"/>
            </a:lvl8pPr>
            <a:lvl9pPr>
              <a:defRPr sz="1200"/>
            </a:lvl9pPr>
          </a:lstStyle>
          <a:p>
            <a:pPr lvl="0"/>
            <a:r>
              <a:rPr lang="en-US" dirty="0"/>
              <a:t>Xx</a:t>
            </a:r>
          </a:p>
        </p:txBody>
      </p:sp>
    </p:spTree>
    <p:extLst>
      <p:ext uri="{BB962C8B-B14F-4D97-AF65-F5344CB8AC3E}">
        <p14:creationId xmlns:p14="http://schemas.microsoft.com/office/powerpoint/2010/main" val="13370716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405476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
        <p:nvSpPr>
          <p:cNvPr id="11" name="Text Box 7"/>
          <p:cNvSpPr txBox="1">
            <a:spLocks noChangeArrowheads="1"/>
          </p:cNvSpPr>
          <p:nvPr/>
        </p:nvSpPr>
        <p:spPr bwMode="auto">
          <a:xfrm>
            <a:off x="95776" y="5741140"/>
            <a:ext cx="65531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685800" eaLnBrk="0" fontAlgn="base" hangingPunct="0">
              <a:spcBef>
                <a:spcPct val="0"/>
              </a:spcBef>
              <a:spcAft>
                <a:spcPct val="0"/>
              </a:spcAft>
              <a:buFontTx/>
              <a:buNone/>
            </a:pPr>
            <a:r>
              <a:rPr lang="en-US" altLang="en-US" sz="1350" baseline="0" dirty="0">
                <a:solidFill>
                  <a:srgbClr val="000000"/>
                </a:solidFill>
              </a:rPr>
              <a:t>LAUSD Food Services Division  </a:t>
            </a:r>
          </a:p>
          <a:p>
            <a:pPr defTabSz="685800" eaLnBrk="0" fontAlgn="base" hangingPunct="0">
              <a:spcBef>
                <a:spcPct val="0"/>
              </a:spcBef>
              <a:spcAft>
                <a:spcPct val="0"/>
              </a:spcAft>
              <a:buFontTx/>
              <a:buNone/>
            </a:pPr>
            <a:r>
              <a:rPr lang="en-US" altLang="en-US" sz="135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60"/>
            <a:ext cx="9144000" cy="1042987"/>
          </a:xfrm>
        </p:spPr>
        <p:txBody>
          <a:bodyPr>
            <a:normAutofit/>
          </a:bodyPr>
          <a:lstStyle>
            <a:lvl1pPr marL="0" indent="0" algn="ctr">
              <a:buFontTx/>
              <a:buNone/>
              <a:defRPr sz="3300" b="1"/>
            </a:lvl1pPr>
          </a:lstStyle>
          <a:p>
            <a:pPr lvl="0"/>
            <a:r>
              <a:rPr lang="en-US" dirty="0"/>
              <a:t>Questions?</a:t>
            </a:r>
          </a:p>
        </p:txBody>
      </p:sp>
      <p:sp>
        <p:nvSpPr>
          <p:cNvPr id="12" name="Text Placeholder 11"/>
          <p:cNvSpPr>
            <a:spLocks noGrp="1"/>
          </p:cNvSpPr>
          <p:nvPr>
            <p:ph type="body" sz="quarter" idx="14" hasCustomPrompt="1"/>
          </p:nvPr>
        </p:nvSpPr>
        <p:spPr>
          <a:xfrm>
            <a:off x="0" y="3237578"/>
            <a:ext cx="9144000" cy="968375"/>
          </a:xfrm>
        </p:spPr>
        <p:txBody>
          <a:bodyPr>
            <a:normAutofit/>
          </a:bodyPr>
          <a:lstStyle>
            <a:lvl1pPr marL="0" indent="0" algn="ctr">
              <a:buFontTx/>
              <a:buNone/>
              <a:defRPr sz="3000" b="1"/>
            </a:lvl1pPr>
          </a:lstStyle>
          <a:p>
            <a:pPr lvl="0"/>
            <a:r>
              <a:rPr lang="en-US" b="1" dirty="0"/>
              <a:t>Thank You!</a:t>
            </a:r>
            <a:endParaRPr lang="en-US" dirty="0"/>
          </a:p>
        </p:txBody>
      </p:sp>
    </p:spTree>
    <p:extLst>
      <p:ext uri="{BB962C8B-B14F-4D97-AF65-F5344CB8AC3E}">
        <p14:creationId xmlns:p14="http://schemas.microsoft.com/office/powerpoint/2010/main" val="2898925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20656101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4"/>
            <a:ext cx="9144000" cy="1064029"/>
          </a:xfrm>
          <a:prstGeom prst="rect">
            <a:avLst/>
          </a:prstGeom>
        </p:spPr>
      </p:pic>
    </p:spTree>
    <p:extLst>
      <p:ext uri="{BB962C8B-B14F-4D97-AF65-F5344CB8AC3E}">
        <p14:creationId xmlns:p14="http://schemas.microsoft.com/office/powerpoint/2010/main" val="372099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17281228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189" rtl="0" eaLnBrk="1" latinLnBrk="0" hangingPunct="1">
        <a:spcBef>
          <a:spcPct val="0"/>
        </a:spcBef>
        <a:buNone/>
        <a:defRPr sz="4400" kern="1200">
          <a:solidFill>
            <a:srgbClr val="000000"/>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rgbClr val="000000"/>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rgbClr val="000000"/>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rgbClr val="000000"/>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rgbClr val="000000"/>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rgbClr val="000000"/>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36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8704" y="1590368"/>
            <a:ext cx="7562976"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349824441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4038871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8950400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advClick="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16161194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5000">
              <a:srgbClr val="F6E0B5"/>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8363839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7DB6"/>
            </a:gs>
            <a:gs pos="82000">
              <a:srgbClr val="AAC3DE"/>
            </a:gs>
            <a:gs pos="100000">
              <a:srgbClr val="FFFF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73690618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70" r:id="rId6"/>
    <p:sldLayoutId id="2147483771" r:id="rId7"/>
  </p:sldLayoutIdLst>
  <p:txStyles>
    <p:titleStyle>
      <a:lvl1pPr algn="ctr" defTabSz="342900" rtl="0" eaLnBrk="1" latinLnBrk="0" hangingPunct="1">
        <a:spcBef>
          <a:spcPct val="0"/>
        </a:spcBef>
        <a:buNone/>
        <a:defRPr sz="3300" kern="1200">
          <a:solidFill>
            <a:srgbClr val="000000"/>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000000"/>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00000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00000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00000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apglocal.com/green-background-texture/" TargetMode="External"/><Relationship Id="rId5" Type="http://schemas.openxmlformats.org/officeDocument/2006/relationships/image" Target="../media/image7.jpg"/><Relationship Id="rId4" Type="http://schemas.openxmlformats.org/officeDocument/2006/relationships/hyperlink" Target="https://www.wallpaperflare.com/green-diamond-patterns-aero-light-vivid-green-color-textured-wallpaper-plxp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hyperlink" Target="https://www.apglocal.com/green-background-texture/"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8.xml"/><Relationship Id="rId1" Type="http://schemas.openxmlformats.org/officeDocument/2006/relationships/tags" Target="../tags/tag2.xml"/><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8.wdp"/><Relationship Id="rId18" Type="http://schemas.openxmlformats.org/officeDocument/2006/relationships/image" Target="../media/image11.png"/><Relationship Id="rId3" Type="http://schemas.openxmlformats.org/officeDocument/2006/relationships/notesSlide" Target="../notesSlides/notesSlide14.xml"/><Relationship Id="rId21" Type="http://schemas.openxmlformats.org/officeDocument/2006/relationships/hyperlink" Target="https://www.indiamart.com/proddetail/fresh-apple-19064424133.html" TargetMode="External"/><Relationship Id="rId7" Type="http://schemas.microsoft.com/office/2007/relationships/hdphoto" Target="../media/hdphoto5.wdp"/><Relationship Id="rId12" Type="http://schemas.openxmlformats.org/officeDocument/2006/relationships/image" Target="../media/image23.png"/><Relationship Id="rId17" Type="http://schemas.openxmlformats.org/officeDocument/2006/relationships/image" Target="../media/image9.png"/><Relationship Id="rId2" Type="http://schemas.openxmlformats.org/officeDocument/2006/relationships/slideLayout" Target="../slideLayouts/slideLayout68.xml"/><Relationship Id="rId16" Type="http://schemas.openxmlformats.org/officeDocument/2006/relationships/image" Target="../media/image12.png"/><Relationship Id="rId20" Type="http://schemas.microsoft.com/office/2007/relationships/hdphoto" Target="../media/hdphoto9.wdp"/><Relationship Id="rId1" Type="http://schemas.openxmlformats.org/officeDocument/2006/relationships/tags" Target="../tags/tag3.xml"/><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hyperlink" Target="https://www.apglocal.com/green-background-texture/" TargetMode="External"/><Relationship Id="rId15" Type="http://schemas.openxmlformats.org/officeDocument/2006/relationships/image" Target="../media/image10.png"/><Relationship Id="rId10" Type="http://schemas.openxmlformats.org/officeDocument/2006/relationships/image" Target="../media/image22.png"/><Relationship Id="rId19" Type="http://schemas.openxmlformats.org/officeDocument/2006/relationships/image" Target="../media/image24.png"/><Relationship Id="rId4" Type="http://schemas.openxmlformats.org/officeDocument/2006/relationships/image" Target="../media/image7.jpg"/><Relationship Id="rId9" Type="http://schemas.microsoft.com/office/2007/relationships/hdphoto" Target="../media/hdphoto6.wdp"/><Relationship Id="rId14" Type="http://schemas.openxmlformats.org/officeDocument/2006/relationships/hyperlink" Target="https://www.generalmillscf.com/press-releases/general-mills-brings-five-of-the-top-k-12-cereals-to-schools-in-2-oz-equivalent-grain-cups" TargetMode="External"/><Relationship Id="rId22"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image" Target="../media/image27.jpeg"/><Relationship Id="rId21" Type="http://schemas.microsoft.com/office/2007/relationships/hdphoto" Target="../media/hdphoto17.wdp"/><Relationship Id="rId7" Type="http://schemas.openxmlformats.org/officeDocument/2006/relationships/image" Target="../media/image31.png"/><Relationship Id="rId12" Type="http://schemas.microsoft.com/office/2007/relationships/hdphoto" Target="../media/hdphoto13.wdp"/><Relationship Id="rId17" Type="http://schemas.microsoft.com/office/2007/relationships/hdphoto" Target="../media/hdphoto15.wdp"/><Relationship Id="rId2" Type="http://schemas.openxmlformats.org/officeDocument/2006/relationships/notesSlide" Target="../notesSlides/notesSlide17.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5.png"/><Relationship Id="rId23" Type="http://schemas.openxmlformats.org/officeDocument/2006/relationships/image" Target="../media/image39.emf"/><Relationship Id="rId10" Type="http://schemas.microsoft.com/office/2007/relationships/hdphoto" Target="../media/hdphoto12.wdp"/><Relationship Id="rId19" Type="http://schemas.microsoft.com/office/2007/relationships/hdphoto" Target="../media/hdphoto16.wdp"/><Relationship Id="rId4" Type="http://schemas.openxmlformats.org/officeDocument/2006/relationships/image" Target="../media/image28.png"/><Relationship Id="rId9" Type="http://schemas.openxmlformats.org/officeDocument/2006/relationships/image" Target="../media/image32.png"/><Relationship Id="rId14" Type="http://schemas.microsoft.com/office/2007/relationships/hdphoto" Target="../media/hdphoto14.wdp"/><Relationship Id="rId22"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3.wdp"/><Relationship Id="rId18" Type="http://schemas.openxmlformats.org/officeDocument/2006/relationships/image" Target="../media/image42.png"/><Relationship Id="rId3" Type="http://schemas.openxmlformats.org/officeDocument/2006/relationships/notesSlide" Target="../notesSlides/notesSlide18.xml"/><Relationship Id="rId21" Type="http://schemas.microsoft.com/office/2007/relationships/hdphoto" Target="../media/hdphoto5.wdp"/><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41.svg"/><Relationship Id="rId25" Type="http://schemas.openxmlformats.org/officeDocument/2006/relationships/image" Target="../media/image39.emf"/><Relationship Id="rId2" Type="http://schemas.openxmlformats.org/officeDocument/2006/relationships/slideLayout" Target="../slideLayouts/slideLayout13.xml"/><Relationship Id="rId16" Type="http://schemas.openxmlformats.org/officeDocument/2006/relationships/image" Target="../media/image40.png"/><Relationship Id="rId20"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29.png"/><Relationship Id="rId11" Type="http://schemas.microsoft.com/office/2007/relationships/hdphoto" Target="../media/hdphoto12.wdp"/><Relationship Id="rId24" Type="http://schemas.openxmlformats.org/officeDocument/2006/relationships/oleObject" Target="../embeddings/oleObject2.bin"/><Relationship Id="rId5" Type="http://schemas.openxmlformats.org/officeDocument/2006/relationships/image" Target="../media/image28.png"/><Relationship Id="rId15" Type="http://schemas.microsoft.com/office/2007/relationships/hdphoto" Target="../media/hdphoto14.wdp"/><Relationship Id="rId23" Type="http://schemas.microsoft.com/office/2007/relationships/hdphoto" Target="../media/hdphoto18.wdp"/><Relationship Id="rId10" Type="http://schemas.openxmlformats.org/officeDocument/2006/relationships/image" Target="../media/image32.png"/><Relationship Id="rId19" Type="http://schemas.microsoft.com/office/2007/relationships/hdphoto" Target="../media/hdphoto15.wdp"/><Relationship Id="rId4" Type="http://schemas.openxmlformats.org/officeDocument/2006/relationships/image" Target="../media/image27.jpeg"/><Relationship Id="rId9" Type="http://schemas.microsoft.com/office/2007/relationships/hdphoto" Target="../media/hdphoto11.wdp"/><Relationship Id="rId14" Type="http://schemas.openxmlformats.org/officeDocument/2006/relationships/image" Target="../media/image34.png"/><Relationship Id="rId22"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4.png"/><Relationship Id="rId18" Type="http://schemas.microsoft.com/office/2007/relationships/hdphoto" Target="../media/hdphoto17.wdp"/><Relationship Id="rId3" Type="http://schemas.openxmlformats.org/officeDocument/2006/relationships/image" Target="../media/image27.jpeg"/><Relationship Id="rId21" Type="http://schemas.openxmlformats.org/officeDocument/2006/relationships/image" Target="../media/image44.png"/><Relationship Id="rId7" Type="http://schemas.openxmlformats.org/officeDocument/2006/relationships/image" Target="../media/image31.png"/><Relationship Id="rId12" Type="http://schemas.microsoft.com/office/2007/relationships/hdphoto" Target="../media/hdphoto13.wdp"/><Relationship Id="rId17" Type="http://schemas.openxmlformats.org/officeDocument/2006/relationships/image" Target="../media/image38.png"/><Relationship Id="rId2" Type="http://schemas.openxmlformats.org/officeDocument/2006/relationships/notesSlide" Target="../notesSlides/notesSlide19.xml"/><Relationship Id="rId16" Type="http://schemas.microsoft.com/office/2007/relationships/hdphoto" Target="../media/hdphoto16.wdp"/><Relationship Id="rId20" Type="http://schemas.openxmlformats.org/officeDocument/2006/relationships/image" Target="../media/image39.emf"/><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3.png"/><Relationship Id="rId24" Type="http://schemas.microsoft.com/office/2007/relationships/hdphoto" Target="../media/hdphoto15.wdp"/><Relationship Id="rId5" Type="http://schemas.openxmlformats.org/officeDocument/2006/relationships/image" Target="../media/image30.png"/><Relationship Id="rId15" Type="http://schemas.openxmlformats.org/officeDocument/2006/relationships/image" Target="../media/image37.png"/><Relationship Id="rId23" Type="http://schemas.openxmlformats.org/officeDocument/2006/relationships/image" Target="../media/image36.png"/><Relationship Id="rId10" Type="http://schemas.microsoft.com/office/2007/relationships/hdphoto" Target="../media/hdphoto12.wdp"/><Relationship Id="rId19" Type="http://schemas.openxmlformats.org/officeDocument/2006/relationships/oleObject" Target="../embeddings/oleObject3.bin"/><Relationship Id="rId4" Type="http://schemas.openxmlformats.org/officeDocument/2006/relationships/image" Target="../media/image28.png"/><Relationship Id="rId9" Type="http://schemas.openxmlformats.org/officeDocument/2006/relationships/image" Target="../media/image32.png"/><Relationship Id="rId14" Type="http://schemas.microsoft.com/office/2007/relationships/hdphoto" Target="../media/hdphoto14.wdp"/><Relationship Id="rId22"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20.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48.png"/><Relationship Id="rId3" Type="http://schemas.openxmlformats.org/officeDocument/2006/relationships/slideLayout" Target="../slideLayouts/slideLayout68.xml"/><Relationship Id="rId7" Type="http://schemas.openxmlformats.org/officeDocument/2006/relationships/image" Target="../media/image45.png"/><Relationship Id="rId12" Type="http://schemas.openxmlformats.org/officeDocument/2006/relationships/image" Target="../media/image47.png"/><Relationship Id="rId17" Type="http://schemas.openxmlformats.org/officeDocument/2006/relationships/image" Target="../media/image52.png"/><Relationship Id="rId2" Type="http://schemas.microsoft.com/office/2007/relationships/media" Target="../media/media1.mp3"/><Relationship Id="rId16" Type="http://schemas.openxmlformats.org/officeDocument/2006/relationships/image" Target="../media/image51.png"/><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hyperlink" Target="https://www.nicepng.com/ourpic/u2a9o0o0r5y3u2w7_flash-light-effect-png-clip-art-transparent-dandelion/" TargetMode="External"/><Relationship Id="rId5" Type="http://schemas.openxmlformats.org/officeDocument/2006/relationships/image" Target="../media/image7.jpg"/><Relationship Id="rId15" Type="http://schemas.openxmlformats.org/officeDocument/2006/relationships/image" Target="../media/image50.png"/><Relationship Id="rId10" Type="http://schemas.microsoft.com/office/2007/relationships/hdphoto" Target="../media/hdphoto21.wdp"/><Relationship Id="rId4" Type="http://schemas.openxmlformats.org/officeDocument/2006/relationships/notesSlide" Target="../notesSlides/notesSlide20.xml"/><Relationship Id="rId9" Type="http://schemas.openxmlformats.org/officeDocument/2006/relationships/image" Target="../media/image46.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2.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2.xml"/><Relationship Id="rId1" Type="http://schemas.openxmlformats.org/officeDocument/2006/relationships/tags" Target="../tags/tag6.xml"/><Relationship Id="rId6" Type="http://schemas.openxmlformats.org/officeDocument/2006/relationships/image" Target="../media/image54.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notesSlide" Target="../notesSlides/notesSlide23.xml"/><Relationship Id="rId21" Type="http://schemas.microsoft.com/office/2007/relationships/hdphoto" Target="../media/hdphoto6.wdp"/><Relationship Id="rId7" Type="http://schemas.microsoft.com/office/2007/relationships/hdphoto" Target="../media/hdphoto22.wdp"/><Relationship Id="rId12" Type="http://schemas.microsoft.com/office/2007/relationships/hdphoto" Target="../media/hdphoto24.wdp"/><Relationship Id="rId17" Type="http://schemas.microsoft.com/office/2007/relationships/hdphoto" Target="../media/hdphoto26.wdp"/><Relationship Id="rId25" Type="http://schemas.microsoft.com/office/2007/relationships/hdphoto" Target="../media/hdphoto15.wdp"/><Relationship Id="rId2" Type="http://schemas.openxmlformats.org/officeDocument/2006/relationships/slideLayout" Target="../slideLayouts/slideLayout68.xml"/><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tags" Target="../tags/tag7.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42.png"/><Relationship Id="rId5" Type="http://schemas.openxmlformats.org/officeDocument/2006/relationships/image" Target="../media/image55.jpeg"/><Relationship Id="rId15" Type="http://schemas.openxmlformats.org/officeDocument/2006/relationships/image" Target="cid:9CD2686E-86DD-4485-8186-773BBD98254B" TargetMode="External"/><Relationship Id="rId23" Type="http://schemas.microsoft.com/office/2007/relationships/hdphoto" Target="../media/hdphoto27.wdp"/><Relationship Id="rId10" Type="http://schemas.microsoft.com/office/2007/relationships/hdphoto" Target="../media/hdphoto23.wdp"/><Relationship Id="rId19" Type="http://schemas.openxmlformats.org/officeDocument/2006/relationships/image" Target="../media/image63.png"/><Relationship Id="rId4" Type="http://schemas.openxmlformats.org/officeDocument/2006/relationships/image" Target="../media/image27.jpeg"/><Relationship Id="rId9" Type="http://schemas.openxmlformats.org/officeDocument/2006/relationships/image" Target="../media/image58.png"/><Relationship Id="rId14" Type="http://schemas.microsoft.com/office/2007/relationships/hdphoto" Target="../media/hdphoto25.wdp"/><Relationship Id="rId22" Type="http://schemas.openxmlformats.org/officeDocument/2006/relationships/image" Target="../media/image65.png"/><Relationship Id="rId27"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71.png"/><Relationship Id="rId3" Type="http://schemas.openxmlformats.org/officeDocument/2006/relationships/image" Target="../media/image7.jpg"/><Relationship Id="rId7" Type="http://schemas.openxmlformats.org/officeDocument/2006/relationships/image" Target="../media/image68.png"/><Relationship Id="rId12" Type="http://schemas.microsoft.com/office/2007/relationships/hdphoto" Target="../media/hdphoto30.wdp"/><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hyperlink" Target="https://fnsharp.com/collections/knife-collections/products/chef-knife" TargetMode="External"/><Relationship Id="rId11" Type="http://schemas.openxmlformats.org/officeDocument/2006/relationships/image" Target="../media/image70.png"/><Relationship Id="rId5" Type="http://schemas.openxmlformats.org/officeDocument/2006/relationships/image" Target="../media/image25.png"/><Relationship Id="rId10" Type="http://schemas.microsoft.com/office/2007/relationships/hdphoto" Target="../media/hdphoto29.wdp"/><Relationship Id="rId4" Type="http://schemas.openxmlformats.org/officeDocument/2006/relationships/hyperlink" Target="https://www.apglocal.com/green-background-texture/" TargetMode="External"/><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5.xml"/><Relationship Id="rId7" Type="http://schemas.microsoft.com/office/2007/relationships/hdphoto" Target="../media/hdphoto31.wdp"/><Relationship Id="rId2" Type="http://schemas.openxmlformats.org/officeDocument/2006/relationships/slideLayout" Target="../slideLayouts/slideLayout68.xml"/><Relationship Id="rId1" Type="http://schemas.openxmlformats.org/officeDocument/2006/relationships/tags" Target="../tags/tag8.xml"/><Relationship Id="rId6" Type="http://schemas.openxmlformats.org/officeDocument/2006/relationships/image" Target="../media/image72.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 Id="rId9" Type="http://schemas.microsoft.com/office/2007/relationships/hdphoto" Target="../media/hdphoto32.wdp"/></Relationships>
</file>

<file path=ppt/slides/_rels/slide26.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1.png"/><Relationship Id="rId3" Type="http://schemas.openxmlformats.org/officeDocument/2006/relationships/slideLayout" Target="../slideLayouts/slideLayout68.xml"/><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2.png"/><Relationship Id="rId2" Type="http://schemas.microsoft.com/office/2007/relationships/media" Target="../media/media1.mp3"/><Relationship Id="rId16" Type="http://schemas.openxmlformats.org/officeDocument/2006/relationships/hyperlink" Target="https://www.nicepng.com/ourpic/u2a9o0o0r5y3u2w7_flash-light-effect-png-clip-art-transparent-dandelion/" TargetMode="External"/><Relationship Id="rId1" Type="http://schemas.openxmlformats.org/officeDocument/2006/relationships/audio" Target="NULL" TargetMode="External"/><Relationship Id="rId6" Type="http://schemas.openxmlformats.org/officeDocument/2006/relationships/hyperlink" Target="https://www.apglocal.com/green-background-texture/" TargetMode="External"/><Relationship Id="rId11" Type="http://schemas.openxmlformats.org/officeDocument/2006/relationships/image" Target="../media/image76.png"/><Relationship Id="rId5" Type="http://schemas.openxmlformats.org/officeDocument/2006/relationships/image" Target="../media/image7.jpg"/><Relationship Id="rId15" Type="http://schemas.microsoft.com/office/2007/relationships/hdphoto" Target="../media/hdphoto21.wdp"/><Relationship Id="rId10" Type="http://schemas.openxmlformats.org/officeDocument/2006/relationships/image" Target="../media/image75.png"/><Relationship Id="rId4" Type="http://schemas.openxmlformats.org/officeDocument/2006/relationships/notesSlide" Target="../notesSlides/notesSlide26.xml"/><Relationship Id="rId9" Type="http://schemas.openxmlformats.org/officeDocument/2006/relationships/image" Target="../media/image74.png"/><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2.xml"/><Relationship Id="rId1" Type="http://schemas.openxmlformats.org/officeDocument/2006/relationships/tags" Target="../tags/tag9.xml"/><Relationship Id="rId6" Type="http://schemas.openxmlformats.org/officeDocument/2006/relationships/image" Target="../media/image77.jp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8.xml"/><Relationship Id="rId7" Type="http://schemas.openxmlformats.org/officeDocument/2006/relationships/hyperlink" Target="https://fnsharp.com/collections/knife-collections/products/chef-knife" TargetMode="External"/><Relationship Id="rId2" Type="http://schemas.openxmlformats.org/officeDocument/2006/relationships/slideLayout" Target="../slideLayouts/slideLayout68.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68.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s://www.apglocal.com/green-background-textu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34.wdp"/><Relationship Id="rId3" Type="http://schemas.openxmlformats.org/officeDocument/2006/relationships/image" Target="../media/image7.jpg"/><Relationship Id="rId7" Type="http://schemas.openxmlformats.org/officeDocument/2006/relationships/image" Target="../media/image80.png"/><Relationship Id="rId12"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11" Type="http://schemas.openxmlformats.org/officeDocument/2006/relationships/image" Target="../media/image82.png"/><Relationship Id="rId5" Type="http://schemas.openxmlformats.org/officeDocument/2006/relationships/image" Target="../media/image79.png"/><Relationship Id="rId10" Type="http://schemas.microsoft.com/office/2007/relationships/hdphoto" Target="../media/hdphoto33.wdp"/><Relationship Id="rId4" Type="http://schemas.openxmlformats.org/officeDocument/2006/relationships/hyperlink" Target="https://www.apglocal.com/green-background-texture/" TargetMode="External"/><Relationship Id="rId9" Type="http://schemas.openxmlformats.org/officeDocument/2006/relationships/image" Target="../media/image81.png"/><Relationship Id="rId14" Type="http://schemas.openxmlformats.org/officeDocument/2006/relationships/hyperlink" Target="https://www.amazon.in/Koop-Stainless-Cloche-Platter-Serving/dp/B06XJ12TCC" TargetMode="External"/></Relationships>
</file>

<file path=ppt/slides/_rels/slide31.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7.jpg"/><Relationship Id="rId7"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11" Type="http://schemas.openxmlformats.org/officeDocument/2006/relationships/hyperlink" Target="https://www.amazon.in/Koop-Stainless-Cloche-Platter-Serving/dp/B06XJ12TCC" TargetMode="External"/><Relationship Id="rId5" Type="http://schemas.openxmlformats.org/officeDocument/2006/relationships/image" Target="../media/image79.png"/><Relationship Id="rId10" Type="http://schemas.microsoft.com/office/2007/relationships/hdphoto" Target="../media/hdphoto34.wdp"/><Relationship Id="rId4" Type="http://schemas.openxmlformats.org/officeDocument/2006/relationships/hyperlink" Target="https://www.apglocal.com/green-background-texture/" TargetMode="External"/><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jpg"/><Relationship Id="rId7"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68.xml"/><Relationship Id="rId6" Type="http://schemas.openxmlformats.org/officeDocument/2006/relationships/hyperlink" Target="https://www.seekpng.com/idown/u2w7q8e6u2w7w7r5_silver-clipart-tableware-platter-clip-art/" TargetMode="External"/><Relationship Id="rId5" Type="http://schemas.openxmlformats.org/officeDocument/2006/relationships/image" Target="../media/image79.png"/><Relationship Id="rId10" Type="http://schemas.openxmlformats.org/officeDocument/2006/relationships/hyperlink" Target="https://www.amazon.in/Koop-Stainless-Cloche-Platter-Serving/dp/B06XJ12TCC" TargetMode="External"/><Relationship Id="rId4" Type="http://schemas.openxmlformats.org/officeDocument/2006/relationships/hyperlink" Target="https://www.apglocal.com/green-background-texture/" TargetMode="External"/><Relationship Id="rId9" Type="http://schemas.microsoft.com/office/2007/relationships/hdphoto" Target="../media/hdphoto34.wdp"/></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jpg"/><Relationship Id="rId7" Type="http://schemas.microsoft.com/office/2007/relationships/hdphoto" Target="../media/hdphoto12.wdp"/><Relationship Id="rId2" Type="http://schemas.openxmlformats.org/officeDocument/2006/relationships/notesSlide" Target="../notesSlides/notesSlide33.xml"/><Relationship Id="rId1" Type="http://schemas.openxmlformats.org/officeDocument/2006/relationships/slideLayout" Target="../slideLayouts/slideLayout68.xml"/><Relationship Id="rId6" Type="http://schemas.openxmlformats.org/officeDocument/2006/relationships/image" Target="../media/image80.png"/><Relationship Id="rId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hyperlink" Target="https://www.apglocal.com/green-background-texture/" TargetMode="External"/><Relationship Id="rId9" Type="http://schemas.microsoft.com/office/2007/relationships/hdphoto" Target="../media/hdphoto33.wdp"/></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68.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3.png"/><Relationship Id="rId18" Type="http://schemas.microsoft.com/office/2007/relationships/hdphoto" Target="../media/hdphoto19.wdp"/><Relationship Id="rId3" Type="http://schemas.openxmlformats.org/officeDocument/2006/relationships/notesSlide" Target="../notesSlides/notesSlide35.xml"/><Relationship Id="rId21" Type="http://schemas.openxmlformats.org/officeDocument/2006/relationships/image" Target="../media/image96.png"/><Relationship Id="rId7" Type="http://schemas.openxmlformats.org/officeDocument/2006/relationships/image" Target="../media/image88.png"/><Relationship Id="rId12" Type="http://schemas.openxmlformats.org/officeDocument/2006/relationships/image" Target="../media/image92.png"/><Relationship Id="rId17" Type="http://schemas.openxmlformats.org/officeDocument/2006/relationships/image" Target="../media/image44.png"/><Relationship Id="rId2" Type="http://schemas.openxmlformats.org/officeDocument/2006/relationships/slideLayout" Target="../slideLayouts/slideLayout68.xml"/><Relationship Id="rId16" Type="http://schemas.openxmlformats.org/officeDocument/2006/relationships/image" Target="../media/image30.png"/><Relationship Id="rId20" Type="http://schemas.microsoft.com/office/2007/relationships/hdphoto" Target="../media/hdphoto15.wdp"/><Relationship Id="rId1" Type="http://schemas.openxmlformats.org/officeDocument/2006/relationships/tags" Target="../tags/tag11.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28.png"/><Relationship Id="rId15" Type="http://schemas.openxmlformats.org/officeDocument/2006/relationships/image" Target="../media/image95.png"/><Relationship Id="rId23" Type="http://schemas.openxmlformats.org/officeDocument/2006/relationships/image" Target="../media/image98.svg"/><Relationship Id="rId10" Type="http://schemas.openxmlformats.org/officeDocument/2006/relationships/image" Target="../media/image85.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90.png"/><Relationship Id="rId14" Type="http://schemas.openxmlformats.org/officeDocument/2006/relationships/image" Target="../media/image94.png"/><Relationship Id="rId22"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9.png"/><Relationship Id="rId18" Type="http://schemas.microsoft.com/office/2007/relationships/hdphoto" Target="../media/hdphoto15.wdp"/><Relationship Id="rId3" Type="http://schemas.openxmlformats.org/officeDocument/2006/relationships/notesSlide" Target="../notesSlides/notesSlide36.xml"/><Relationship Id="rId7" Type="http://schemas.openxmlformats.org/officeDocument/2006/relationships/image" Target="../media/image96.png"/><Relationship Id="rId12" Type="http://schemas.openxmlformats.org/officeDocument/2006/relationships/image" Target="../media/image92.png"/><Relationship Id="rId17" Type="http://schemas.openxmlformats.org/officeDocument/2006/relationships/image" Target="../media/image42.png"/><Relationship Id="rId2" Type="http://schemas.openxmlformats.org/officeDocument/2006/relationships/slideLayout" Target="../slideLayouts/slideLayout68.xml"/><Relationship Id="rId16" Type="http://schemas.openxmlformats.org/officeDocument/2006/relationships/image" Target="../media/image94.png"/><Relationship Id="rId1" Type="http://schemas.openxmlformats.org/officeDocument/2006/relationships/tags" Target="../tags/tag12.xml"/><Relationship Id="rId6" Type="http://schemas.openxmlformats.org/officeDocument/2006/relationships/image" Target="../media/image87.png"/><Relationship Id="rId11" Type="http://schemas.openxmlformats.org/officeDocument/2006/relationships/image" Target="../media/image88.png"/><Relationship Id="rId5" Type="http://schemas.openxmlformats.org/officeDocument/2006/relationships/image" Target="../media/image28.png"/><Relationship Id="rId15" Type="http://schemas.openxmlformats.org/officeDocument/2006/relationships/image" Target="../media/image30.png"/><Relationship Id="rId10" Type="http://schemas.openxmlformats.org/officeDocument/2006/relationships/image" Target="../media/image85.png"/><Relationship Id="rId19" Type="http://schemas.openxmlformats.org/officeDocument/2006/relationships/image" Target="../media/image100.png"/><Relationship Id="rId4" Type="http://schemas.openxmlformats.org/officeDocument/2006/relationships/image" Target="../media/image27.jpeg"/><Relationship Id="rId9" Type="http://schemas.openxmlformats.org/officeDocument/2006/relationships/image" Target="../media/image91.png"/><Relationship Id="rId1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openxmlformats.org/officeDocument/2006/relationships/notesSlide" Target="../notesSlides/notesSlide37.xml"/><Relationship Id="rId7" Type="http://schemas.openxmlformats.org/officeDocument/2006/relationships/image" Target="../media/image91.png"/><Relationship Id="rId12" Type="http://schemas.openxmlformats.org/officeDocument/2006/relationships/image" Target="../media/image93.png"/><Relationship Id="rId17" Type="http://schemas.openxmlformats.org/officeDocument/2006/relationships/image" Target="../media/image30.png"/><Relationship Id="rId2" Type="http://schemas.openxmlformats.org/officeDocument/2006/relationships/slideLayout" Target="../slideLayouts/slideLayout68.xml"/><Relationship Id="rId16" Type="http://schemas.microsoft.com/office/2007/relationships/hdphoto" Target="../media/hdphoto15.wdp"/><Relationship Id="rId1" Type="http://schemas.openxmlformats.org/officeDocument/2006/relationships/tags" Target="../tags/tag13.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28.png"/><Relationship Id="rId15" Type="http://schemas.openxmlformats.org/officeDocument/2006/relationships/image" Target="../media/image42.png"/><Relationship Id="rId10" Type="http://schemas.openxmlformats.org/officeDocument/2006/relationships/image" Target="../media/image92.png"/><Relationship Id="rId4" Type="http://schemas.openxmlformats.org/officeDocument/2006/relationships/image" Target="../media/image27.jpeg"/><Relationship Id="rId9" Type="http://schemas.openxmlformats.org/officeDocument/2006/relationships/image" Target="../media/image88.png"/><Relationship Id="rId1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7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apglocal.com/green-background-textu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apglocal.com/green-background-textur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73.xml"/><Relationship Id="rId5" Type="http://schemas.openxmlformats.org/officeDocument/2006/relationships/image" Target="../media/image104.png"/><Relationship Id="rId4" Type="http://schemas.openxmlformats.org/officeDocument/2006/relationships/hyperlink" Target="https://www.apglocal.com/green-background-textur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73.xml"/><Relationship Id="rId5" Type="http://schemas.openxmlformats.org/officeDocument/2006/relationships/image" Target="../media/image105.png"/><Relationship Id="rId4" Type="http://schemas.openxmlformats.org/officeDocument/2006/relationships/hyperlink" Target="https://www.apglocal.com/green-background-textur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73.xml"/><Relationship Id="rId5" Type="http://schemas.openxmlformats.org/officeDocument/2006/relationships/image" Target="../media/image106.png"/><Relationship Id="rId4" Type="http://schemas.openxmlformats.org/officeDocument/2006/relationships/hyperlink" Target="https://www.apglocal.com/green-background-textur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68.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6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www.apglocal.com/green-background-textur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handypdf.com/pdf/school-lunch-menu-template" TargetMode="External"/><Relationship Id="rId3" Type="http://schemas.openxmlformats.org/officeDocument/2006/relationships/image" Target="../media/image7.jp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73.xml"/><Relationship Id="rId6" Type="http://schemas.openxmlformats.org/officeDocument/2006/relationships/hyperlink" Target="https://fnsharp.com/collections/knife-collections/products/chef-knife" TargetMode="External"/><Relationship Id="rId5" Type="http://schemas.openxmlformats.org/officeDocument/2006/relationships/image" Target="../media/image25.png"/><Relationship Id="rId4" Type="http://schemas.openxmlformats.org/officeDocument/2006/relationships/hyperlink" Target="https://www.apglocal.com/green-background-texture/" TargetMode="External"/><Relationship Id="rId9"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apglocal.com/green-background-texture/" TargetMode="External"/><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73.xml"/><Relationship Id="rId5" Type="http://schemas.openxmlformats.org/officeDocument/2006/relationships/image" Target="../media/image111.png"/><Relationship Id="rId4" Type="http://schemas.openxmlformats.org/officeDocument/2006/relationships/hyperlink" Target="https://www.apglocal.com/green-background-textur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73.xml"/><Relationship Id="rId5" Type="http://schemas.openxmlformats.org/officeDocument/2006/relationships/image" Target="../media/image112.png"/><Relationship Id="rId4" Type="http://schemas.openxmlformats.org/officeDocument/2006/relationships/hyperlink" Target="https://www.apglocal.com/green-background-textur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3.xml"/><Relationship Id="rId1" Type="http://schemas.openxmlformats.org/officeDocument/2006/relationships/tags" Target="../tags/tag14.xml"/><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s>
</file>

<file path=ppt/slides/_rels/slide5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57.xml"/><Relationship Id="rId7" Type="http://schemas.openxmlformats.org/officeDocument/2006/relationships/hyperlink" Target="https://fnsharp.com/collections/knife-collections/products/chef-knife" TargetMode="External"/><Relationship Id="rId2" Type="http://schemas.openxmlformats.org/officeDocument/2006/relationships/slideLayout" Target="../slideLayouts/slideLayout73.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hyperlink" Target="https://www.apglocal.com/green-background-texture/" TargetMode="External"/><Relationship Id="rId10" Type="http://schemas.microsoft.com/office/2007/relationships/hdphoto" Target="../media/hdphoto36.wdp"/><Relationship Id="rId4" Type="http://schemas.openxmlformats.org/officeDocument/2006/relationships/image" Target="../media/image7.jp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hyperlink" Target="https://www.pinterest.com/pin/600315825322327560/" TargetMode="External"/><Relationship Id="rId3" Type="http://schemas.openxmlformats.org/officeDocument/2006/relationships/image" Target="../media/image7.jpg"/><Relationship Id="rId7" Type="http://schemas.openxmlformats.org/officeDocument/2006/relationships/hyperlink" Target="https://www.feesers.com/catalog/650998/" TargetMode="External"/><Relationship Id="rId12" Type="http://schemas.microsoft.com/office/2007/relationships/hdphoto" Target="../media/hdphoto39.wdp"/><Relationship Id="rId2" Type="http://schemas.openxmlformats.org/officeDocument/2006/relationships/notesSlide" Target="../notesSlides/notesSlide59.xml"/><Relationship Id="rId1" Type="http://schemas.openxmlformats.org/officeDocument/2006/relationships/slideLayout" Target="../slideLayouts/slideLayout73.xml"/><Relationship Id="rId6" Type="http://schemas.microsoft.com/office/2007/relationships/hdphoto" Target="../media/hdphoto37.wdp"/><Relationship Id="rId11" Type="http://schemas.openxmlformats.org/officeDocument/2006/relationships/image" Target="../media/image117.png"/><Relationship Id="rId5" Type="http://schemas.openxmlformats.org/officeDocument/2006/relationships/image" Target="../media/image115.png"/><Relationship Id="rId10" Type="http://schemas.openxmlformats.org/officeDocument/2006/relationships/hyperlink" Target="https://streetfoodpackaging.co.uk/collections/plastic-cups/products/clear-smoothie-cup-16oz" TargetMode="External"/><Relationship Id="rId4" Type="http://schemas.openxmlformats.org/officeDocument/2006/relationships/hyperlink" Target="https://www.apglocal.com/green-background-texture/" TargetMode="External"/><Relationship Id="rId9" Type="http://schemas.microsoft.com/office/2007/relationships/hdphoto" Target="../media/hdphoto38.wdp"/></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hyperlink" Target="https://www.apglocal.com/green-background-texture/"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s://www.vecteezy.com/vector-art/547779-graduation-students" TargetMode="External"/><Relationship Id="rId3" Type="http://schemas.openxmlformats.org/officeDocument/2006/relationships/notesSlide" Target="../notesSlides/notesSlide60.xml"/><Relationship Id="rId7" Type="http://schemas.microsoft.com/office/2007/relationships/hdphoto" Target="../media/hdphoto40.wdp"/><Relationship Id="rId2" Type="http://schemas.openxmlformats.org/officeDocument/2006/relationships/slideLayout" Target="../slideLayouts/slideLayout68.xml"/><Relationship Id="rId1" Type="http://schemas.openxmlformats.org/officeDocument/2006/relationships/tags" Target="../tags/tag16.xml"/><Relationship Id="rId6" Type="http://schemas.openxmlformats.org/officeDocument/2006/relationships/image" Target="../media/image118.png"/><Relationship Id="rId11" Type="http://schemas.openxmlformats.org/officeDocument/2006/relationships/hyperlink" Target="https://all-free-download.com/free-vector/GRADUATION-CAP.html" TargetMode="External"/><Relationship Id="rId5" Type="http://schemas.openxmlformats.org/officeDocument/2006/relationships/hyperlink" Target="https://www.apglocal.com/green-background-texture/" TargetMode="External"/><Relationship Id="rId10" Type="http://schemas.microsoft.com/office/2007/relationships/hdphoto" Target="../media/hdphoto41.wdp"/><Relationship Id="rId4" Type="http://schemas.openxmlformats.org/officeDocument/2006/relationships/image" Target="../media/image7.jpg"/><Relationship Id="rId9"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hyperlink" Target="mailto:ayley.drain@lausd.net" TargetMode="External"/><Relationship Id="rId3" Type="http://schemas.openxmlformats.org/officeDocument/2006/relationships/notesSlide" Target="../notesSlides/notesSlide61.xml"/><Relationship Id="rId7" Type="http://schemas.openxmlformats.org/officeDocument/2006/relationships/hyperlink" Target="mailto:Duyen.nguyen@lausd.net" TargetMode="External"/><Relationship Id="rId2" Type="http://schemas.openxmlformats.org/officeDocument/2006/relationships/slideLayout" Target="../slideLayouts/slideLayout72.xml"/><Relationship Id="rId1" Type="http://schemas.openxmlformats.org/officeDocument/2006/relationships/tags" Target="../tags/tag17.xml"/><Relationship Id="rId6" Type="http://schemas.openxmlformats.org/officeDocument/2006/relationships/hyperlink" Target="mailto:vy.marx@lausd.net" TargetMode="External"/><Relationship Id="rId5" Type="http://schemas.openxmlformats.org/officeDocument/2006/relationships/hyperlink" Target="https://www.apglocal.com/green-background-texture/" TargetMode="External"/><Relationship Id="rId4" Type="http://schemas.openxmlformats.org/officeDocument/2006/relationships/image" Target="../media/image7.jpg"/><Relationship Id="rId9" Type="http://schemas.openxmlformats.org/officeDocument/2006/relationships/hyperlink" Target="mailto:specialdiets@lausd.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hyperlink" Target="https://www.apglocal.com/green-background-texture/" TargetMode="Externa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hyperlink" Target="https://www.apglocal.com/green-background-texture/" TargetMode="External"/><Relationship Id="rId10" Type="http://schemas.openxmlformats.org/officeDocument/2006/relationships/image" Target="../media/image16.png"/><Relationship Id="rId4" Type="http://schemas.openxmlformats.org/officeDocument/2006/relationships/image" Target="../media/image7.jpg"/><Relationship Id="rId9" Type="http://schemas.openxmlformats.org/officeDocument/2006/relationships/hyperlink" Target="https://thechateauonthelake.com/product/milk-lactaid-fat-free-8-oz/" TargetMode="External"/><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64777FA-950B-277A-7716-01222C399B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4900" y="1276350"/>
            <a:ext cx="6934200" cy="4305300"/>
          </a:xfrm>
          <a:prstGeom prst="rect">
            <a:avLst/>
          </a:prstGeom>
        </p:spPr>
      </p:pic>
      <p:pic>
        <p:nvPicPr>
          <p:cNvPr id="14" name="Picture 13" descr="A green background with a black border&#10;&#10;Description automatically generated with medium confidence">
            <a:extLst>
              <a:ext uri="{FF2B5EF4-FFF2-40B4-BE49-F238E27FC236}">
                <a16:creationId xmlns:a16="http://schemas.microsoft.com/office/drawing/2014/main" id="{D334DAF1-FFEE-50E0-E126-7256F12E8E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pic>
        <p:nvPicPr>
          <p:cNvPr id="7" name="Picture 6" descr="Logo&#10;&#10;Description automatically generated">
            <a:extLst>
              <a:ext uri="{FF2B5EF4-FFF2-40B4-BE49-F238E27FC236}">
                <a16:creationId xmlns:a16="http://schemas.microsoft.com/office/drawing/2014/main" id="{F44F4D38-678F-3EF8-1C09-2CAF2B9277F4}"/>
              </a:ext>
            </a:extLst>
          </p:cNvPr>
          <p:cNvPicPr>
            <a:picLocks noChangeAspect="1"/>
          </p:cNvPicPr>
          <p:nvPr/>
        </p:nvPicPr>
        <p:blipFill>
          <a:blip r:embed="rId7"/>
          <a:stretch>
            <a:fillRect/>
          </a:stretch>
        </p:blipFill>
        <p:spPr>
          <a:xfrm>
            <a:off x="306944" y="557210"/>
            <a:ext cx="8530112" cy="1438279"/>
          </a:xfrm>
          <a:prstGeom prst="rect">
            <a:avLst/>
          </a:prstGeom>
          <a:effectLst>
            <a:glow rad="101600">
              <a:schemeClr val="bg1">
                <a:alpha val="95000"/>
              </a:schemeClr>
            </a:glow>
          </a:effectLst>
        </p:spPr>
      </p:pic>
      <p:sp>
        <p:nvSpPr>
          <p:cNvPr id="2" name="Title 1">
            <a:extLst>
              <a:ext uri="{FF2B5EF4-FFF2-40B4-BE49-F238E27FC236}">
                <a16:creationId xmlns:a16="http://schemas.microsoft.com/office/drawing/2014/main" id="{F17435A5-3E99-4E0D-18DD-358D24EDA9FE}"/>
              </a:ext>
            </a:extLst>
          </p:cNvPr>
          <p:cNvSpPr>
            <a:spLocks noGrp="1"/>
          </p:cNvSpPr>
          <p:nvPr>
            <p:ph type="title"/>
          </p:nvPr>
        </p:nvSpPr>
        <p:spPr>
          <a:xfrm>
            <a:off x="-51860" y="3269900"/>
            <a:ext cx="9247721" cy="1325563"/>
          </a:xfrm>
        </p:spPr>
        <p:txBody>
          <a:bodyPr>
            <a:noAutofit/>
          </a:bodyPr>
          <a:lstStyle/>
          <a:p>
            <a:pPr algn="ct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Meal Patterns</a:t>
            </a:r>
            <a:b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&amp;</a:t>
            </a:r>
            <a:b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Tree>
    <p:extLst>
      <p:ext uri="{BB962C8B-B14F-4D97-AF65-F5344CB8AC3E}">
        <p14:creationId xmlns:p14="http://schemas.microsoft.com/office/powerpoint/2010/main" val="74083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2</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14705"/>
            <a:ext cx="9144000" cy="3041858"/>
          </a:xfrm>
          <a:prstGeom prst="rect">
            <a:avLst/>
          </a:prstGeom>
          <a:noFill/>
        </p:spPr>
        <p:txBody>
          <a:bodyPr wrap="square" rtlCol="0">
            <a:spAutoFit/>
          </a:bodyPr>
          <a:lstStyle/>
          <a:p>
            <a:pPr algn="ctr">
              <a:lnSpc>
                <a:spcPts val="11500"/>
              </a:lnSpc>
            </a:pPr>
            <a:r>
              <a:rPr lang="en-US" sz="11500" b="1" dirty="0">
                <a:solidFill>
                  <a:schemeClr val="bg1"/>
                </a:solidFill>
                <a:latin typeface="Berlin Sans FB Demi" panose="020E0802020502020306" pitchFamily="34" charset="0"/>
              </a:rPr>
              <a:t>Offer Versus Serve</a:t>
            </a:r>
          </a:p>
        </p:txBody>
      </p:sp>
    </p:spTree>
    <p:extLst>
      <p:ext uri="{BB962C8B-B14F-4D97-AF65-F5344CB8AC3E}">
        <p14:creationId xmlns:p14="http://schemas.microsoft.com/office/powerpoint/2010/main" val="1363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EB612A9-2DAF-719C-DF4B-A8D0BC603B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122427" y="363589"/>
            <a:ext cx="8899145" cy="788857"/>
          </a:xfrm>
          <a:effectLst>
            <a:outerShdw blurRad="50800" dist="38100" dir="8100000" algn="tr" rotWithShape="0">
              <a:prstClr val="black">
                <a:alpha val="40000"/>
              </a:prstClr>
            </a:outerShdw>
          </a:effectLst>
        </p:spPr>
        <p:txBody>
          <a:bodyPr>
            <a:noAutofit/>
          </a:bodyPr>
          <a:lstStyle/>
          <a:p>
            <a:pPr algn="ctr"/>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 Tip Sheet</a:t>
            </a:r>
          </a:p>
        </p:txBody>
      </p:sp>
      <p:graphicFrame>
        <p:nvGraphicFramePr>
          <p:cNvPr id="12" name="Table 11">
            <a:extLst>
              <a:ext uri="{FF2B5EF4-FFF2-40B4-BE49-F238E27FC236}">
                <a16:creationId xmlns:a16="http://schemas.microsoft.com/office/drawing/2014/main" id="{163F2D26-2473-01AC-6D93-19902DB9DBF0}"/>
              </a:ext>
            </a:extLst>
          </p:cNvPr>
          <p:cNvGraphicFramePr>
            <a:graphicFrameLocks noGrp="1"/>
          </p:cNvGraphicFramePr>
          <p:nvPr>
            <p:extLst>
              <p:ext uri="{D42A27DB-BD31-4B8C-83A1-F6EECF244321}">
                <p14:modId xmlns:p14="http://schemas.microsoft.com/office/powerpoint/2010/main" val="935072410"/>
              </p:ext>
            </p:extLst>
          </p:nvPr>
        </p:nvGraphicFramePr>
        <p:xfrm>
          <a:off x="512923" y="1142749"/>
          <a:ext cx="8118154" cy="2219960"/>
        </p:xfrm>
        <a:graphic>
          <a:graphicData uri="http://schemas.openxmlformats.org/drawingml/2006/table">
            <a:tbl>
              <a:tblPr firstRow="1" bandRow="1">
                <a:tableStyleId>{073A0DAA-6AF3-43AB-8588-CEC1D06C72B9}</a:tableStyleId>
              </a:tblPr>
              <a:tblGrid>
                <a:gridCol w="4059077">
                  <a:extLst>
                    <a:ext uri="{9D8B030D-6E8A-4147-A177-3AD203B41FA5}">
                      <a16:colId xmlns:a16="http://schemas.microsoft.com/office/drawing/2014/main" val="3173846285"/>
                    </a:ext>
                  </a:extLst>
                </a:gridCol>
                <a:gridCol w="4059077">
                  <a:extLst>
                    <a:ext uri="{9D8B030D-6E8A-4147-A177-3AD203B41FA5}">
                      <a16:colId xmlns:a16="http://schemas.microsoft.com/office/drawing/2014/main" val="1970938244"/>
                    </a:ext>
                  </a:extLst>
                </a:gridCol>
              </a:tblGrid>
              <a:tr h="368300">
                <a:tc gridSpan="2">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BREAKFAST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MUST OFFER THESE FOOD ITEMS: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#1</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#2</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FOOD ITEM/MAIN ITEM #3 (VEGAN)*</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FRUIT JUICE</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latin typeface="Calibri" panose="020F0502020204030204" pitchFamily="34" charset="0"/>
                          <a:ea typeface="Calibri" panose="020F0502020204030204" pitchFamily="34" charset="0"/>
                          <a:cs typeface="Calibri" panose="020F0502020204030204" pitchFamily="34" charset="0"/>
                        </a:rPr>
                        <a:t>STUDENTS MUST TAKE 3 POINTS:</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Take no more than 1 food/main item</a:t>
                      </a:r>
                    </a:p>
                    <a:p>
                      <a:pPr marL="640080" lvl="1" indent="-182880" algn="l">
                        <a:buFont typeface="Arial" panose="020B0604020202020204" pitchFamily="34" charset="0"/>
                        <a:buChar char="•"/>
                      </a:pPr>
                      <a:r>
                        <a:rPr lang="en-US" sz="1650" b="0" dirty="0">
                          <a:latin typeface="Calibri" panose="020F0502020204030204" pitchFamily="34" charset="0"/>
                          <a:ea typeface="Calibri" panose="020F0502020204030204" pitchFamily="34" charset="0"/>
                          <a:cs typeface="Calibri" panose="020F0502020204030204" pitchFamily="34" charset="0"/>
                        </a:rPr>
                        <a:t>One item must be fruit or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4" name="Table 13">
            <a:extLst>
              <a:ext uri="{FF2B5EF4-FFF2-40B4-BE49-F238E27FC236}">
                <a16:creationId xmlns:a16="http://schemas.microsoft.com/office/drawing/2014/main" id="{89EE7115-B635-4E4B-768A-AE269F1D8AE4}"/>
              </a:ext>
            </a:extLst>
          </p:cNvPr>
          <p:cNvGraphicFramePr>
            <a:graphicFrameLocks noGrp="1"/>
          </p:cNvGraphicFramePr>
          <p:nvPr>
            <p:extLst>
              <p:ext uri="{D42A27DB-BD31-4B8C-83A1-F6EECF244321}">
                <p14:modId xmlns:p14="http://schemas.microsoft.com/office/powerpoint/2010/main" val="1115731938"/>
              </p:ext>
            </p:extLst>
          </p:nvPr>
        </p:nvGraphicFramePr>
        <p:xfrm>
          <a:off x="512753" y="3406422"/>
          <a:ext cx="8118494" cy="2219960"/>
        </p:xfrm>
        <a:graphic>
          <a:graphicData uri="http://schemas.openxmlformats.org/drawingml/2006/table">
            <a:tbl>
              <a:tblPr firstRow="1" bandRow="1">
                <a:tableStyleId>{073A0DAA-6AF3-43AB-8588-CEC1D06C72B9}</a:tableStyleId>
              </a:tblPr>
              <a:tblGrid>
                <a:gridCol w="4059247">
                  <a:extLst>
                    <a:ext uri="{9D8B030D-6E8A-4147-A177-3AD203B41FA5}">
                      <a16:colId xmlns:a16="http://schemas.microsoft.com/office/drawing/2014/main" val="3173846285"/>
                    </a:ext>
                  </a:extLst>
                </a:gridCol>
                <a:gridCol w="4059247">
                  <a:extLst>
                    <a:ext uri="{9D8B030D-6E8A-4147-A177-3AD203B41FA5}">
                      <a16:colId xmlns:a16="http://schemas.microsoft.com/office/drawing/2014/main" val="1970938244"/>
                    </a:ext>
                  </a:extLst>
                </a:gridCol>
              </a:tblGrid>
              <a:tr h="368300">
                <a:tc gridSpan="2">
                  <a:txBody>
                    <a:bodyPr/>
                    <a:lstStyle/>
                    <a:p>
                      <a:pPr algn="ctr"/>
                      <a:r>
                        <a:rPr lang="en-US" dirty="0"/>
                        <a:t>K-12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1608667">
                <a:tc>
                  <a:txBody>
                    <a:bodyPr/>
                    <a:lstStyle/>
                    <a:p>
                      <a:pPr algn="ctr"/>
                      <a:r>
                        <a:rPr lang="en-US" sz="1650" b="1" dirty="0"/>
                        <a:t>MUST OFFER MINIMUM REQUIRED AMOUNTS OF ALL 5 FOOD COMPONENTS:</a:t>
                      </a:r>
                    </a:p>
                    <a:p>
                      <a:pPr marL="640080" lvl="1" indent="-182880" algn="l">
                        <a:buFont typeface="Arial" panose="020B0604020202020204" pitchFamily="34" charset="0"/>
                        <a:buChar char="•"/>
                      </a:pPr>
                      <a:r>
                        <a:rPr lang="en-US" sz="1650" dirty="0"/>
                        <a:t>GRAIN</a:t>
                      </a:r>
                    </a:p>
                    <a:p>
                      <a:pPr marL="640080" lvl="1" indent="-182880" algn="l">
                        <a:buFont typeface="Arial" panose="020B0604020202020204" pitchFamily="34" charset="0"/>
                        <a:buChar char="•"/>
                      </a:pPr>
                      <a:r>
                        <a:rPr lang="en-US" sz="1650" dirty="0"/>
                        <a:t>MEAT/MEAT ALTERNATE</a:t>
                      </a:r>
                    </a:p>
                    <a:p>
                      <a:pPr marL="640080" lvl="1" indent="-182880" algn="l">
                        <a:buFont typeface="Arial" panose="020B0604020202020204" pitchFamily="34" charset="0"/>
                        <a:buChar char="•"/>
                      </a:pPr>
                      <a:r>
                        <a:rPr lang="en-US" sz="1650" dirty="0"/>
                        <a:t>VEGETABLE</a:t>
                      </a:r>
                    </a:p>
                    <a:p>
                      <a:pPr marL="640080" lvl="1" indent="-182880" algn="l">
                        <a:buFont typeface="Arial" panose="020B0604020202020204" pitchFamily="34" charset="0"/>
                        <a:buChar char="•"/>
                      </a:pPr>
                      <a:r>
                        <a:rPr lang="en-US" sz="1650" dirty="0"/>
                        <a:t>FRUIT</a:t>
                      </a:r>
                    </a:p>
                    <a:p>
                      <a:pPr marL="640080" lvl="1" indent="-182880" algn="l">
                        <a:buFont typeface="Arial" panose="020B0604020202020204" pitchFamily="34" charset="0"/>
                        <a:buChar char="•"/>
                      </a:pPr>
                      <a:r>
                        <a:rPr lang="en-US" sz="1650" dirty="0"/>
                        <a:t>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650" b="1" dirty="0"/>
                        <a:t>STUDENT MUST TAKE 3 COMPONENTS:</a:t>
                      </a:r>
                    </a:p>
                    <a:p>
                      <a:pPr algn="ctr"/>
                      <a:r>
                        <a:rPr lang="en-US" sz="1650" dirty="0"/>
                        <a:t>1 of the 3 components must be ½ cup fruit or ½ cup vegetable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graphicFrame>
        <p:nvGraphicFramePr>
          <p:cNvPr id="15" name="Table 14">
            <a:extLst>
              <a:ext uri="{FF2B5EF4-FFF2-40B4-BE49-F238E27FC236}">
                <a16:creationId xmlns:a16="http://schemas.microsoft.com/office/drawing/2014/main" id="{CEEE9CFB-2FA8-DDE7-BA6E-A9885124576E}"/>
              </a:ext>
            </a:extLst>
          </p:cNvPr>
          <p:cNvGraphicFramePr>
            <a:graphicFrameLocks noGrp="1"/>
          </p:cNvGraphicFramePr>
          <p:nvPr>
            <p:extLst>
              <p:ext uri="{D42A27DB-BD31-4B8C-83A1-F6EECF244321}">
                <p14:modId xmlns:p14="http://schemas.microsoft.com/office/powerpoint/2010/main" val="1737287413"/>
              </p:ext>
            </p:extLst>
          </p:nvPr>
        </p:nvGraphicFramePr>
        <p:xfrm>
          <a:off x="512753" y="5670095"/>
          <a:ext cx="8118494" cy="725147"/>
        </p:xfrm>
        <a:graphic>
          <a:graphicData uri="http://schemas.openxmlformats.org/drawingml/2006/table">
            <a:tbl>
              <a:tblPr firstRow="1" bandRow="1">
                <a:tableStyleId>{073A0DAA-6AF3-43AB-8588-CEC1D06C72B9}</a:tableStyleId>
              </a:tblPr>
              <a:tblGrid>
                <a:gridCol w="8118494">
                  <a:extLst>
                    <a:ext uri="{9D8B030D-6E8A-4147-A177-3AD203B41FA5}">
                      <a16:colId xmlns:a16="http://schemas.microsoft.com/office/drawing/2014/main" val="3173846285"/>
                    </a:ext>
                  </a:extLst>
                </a:gridCol>
              </a:tblGrid>
              <a:tr h="260623">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*FOOD ITEM/MAIN ITEM #3 (VEGAN)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920131"/>
                  </a:ext>
                </a:extLst>
              </a:tr>
              <a:tr h="389867">
                <a:tc>
                  <a:txBody>
                    <a:bodyPr/>
                    <a:lstStyle/>
                    <a:p>
                      <a:pPr marL="285750" indent="-182880" algn="l">
                        <a:buFont typeface="Arial" panose="020B0604020202020204" pitchFamily="34" charset="0"/>
                        <a:buChar char="•"/>
                      </a:pPr>
                      <a:r>
                        <a:rPr lang="en-US" sz="1400" b="0" dirty="0">
                          <a:latin typeface="Calibri" panose="020F0502020204030204" pitchFamily="34" charset="0"/>
                          <a:ea typeface="Calibri" panose="020F0502020204030204" pitchFamily="34" charset="0"/>
                          <a:cs typeface="Calibri" panose="020F0502020204030204" pitchFamily="34" charset="0"/>
                        </a:rPr>
                        <a:t>Offer a variety of vegan breakfast food items/main items throughout the 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752656"/>
                  </a:ext>
                </a:extLst>
              </a:tr>
            </a:tbl>
          </a:graphicData>
        </a:graphic>
      </p:graphicFrame>
    </p:spTree>
    <p:extLst>
      <p:ext uri="{BB962C8B-B14F-4D97-AF65-F5344CB8AC3E}">
        <p14:creationId xmlns:p14="http://schemas.microsoft.com/office/powerpoint/2010/main" val="273628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EB612A9-2DAF-719C-DF4B-A8D0BC603B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301300" y="431323"/>
            <a:ext cx="7449671" cy="788857"/>
          </a:xfrm>
          <a:effectLst>
            <a:outerShdw blurRad="50800" dist="38100" dir="8100000" algn="tr" rotWithShape="0">
              <a:prstClr val="black">
                <a:alpha val="40000"/>
              </a:prstClr>
            </a:outerShdw>
          </a:effectLst>
        </p:spPr>
        <p:txBody>
          <a:bodyPr>
            <a:no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Offer Versus Serve</a:t>
            </a:r>
          </a:p>
        </p:txBody>
      </p:sp>
      <p:sp>
        <p:nvSpPr>
          <p:cNvPr id="3" name="Content Placeholder 2"/>
          <p:cNvSpPr>
            <a:spLocks noGrp="1"/>
          </p:cNvSpPr>
          <p:nvPr>
            <p:ph idx="1"/>
          </p:nvPr>
        </p:nvSpPr>
        <p:spPr>
          <a:xfrm>
            <a:off x="301300" y="1321685"/>
            <a:ext cx="8541401" cy="4113123"/>
          </a:xfrm>
          <a:noFill/>
        </p:spPr>
        <p:txBody>
          <a:bodyPr>
            <a:normAutofit/>
          </a:bodyPr>
          <a:lstStyle/>
          <a:p>
            <a:pPr marL="0" indent="0">
              <a:spcBef>
                <a:spcPts val="0"/>
              </a:spcBef>
              <a:spcAft>
                <a:spcPts val="1000"/>
              </a:spcAft>
              <a:buNone/>
              <a:defRPr/>
            </a:pPr>
            <a:r>
              <a:rPr lang="en-US" sz="2800" dirty="0">
                <a:solidFill>
                  <a:schemeClr val="bg1"/>
                </a:solidFill>
              </a:rPr>
              <a:t>Offer Versus Serve (OVS) allows students to decline some of the food items offered in the school meal programs.</a:t>
            </a:r>
          </a:p>
          <a:p>
            <a:pPr marL="0" indent="0">
              <a:spcBef>
                <a:spcPts val="0"/>
              </a:spcBef>
              <a:spcAft>
                <a:spcPts val="1000"/>
              </a:spcAft>
              <a:buNone/>
              <a:defRPr/>
            </a:pPr>
            <a:r>
              <a:rPr lang="en-US" sz="2800" dirty="0">
                <a:solidFill>
                  <a:schemeClr val="bg1"/>
                </a:solidFill>
              </a:rPr>
              <a:t>OVS guidelines are to be followed during:</a:t>
            </a:r>
          </a:p>
          <a:p>
            <a:pPr marL="0" indent="0">
              <a:spcBef>
                <a:spcPts val="0"/>
              </a:spcBef>
              <a:spcAft>
                <a:spcPts val="1000"/>
              </a:spcAft>
              <a:buNone/>
              <a:defRPr/>
            </a:pPr>
            <a:endParaRPr lang="en-US" sz="2800" dirty="0">
              <a:solidFill>
                <a:schemeClr val="bg1"/>
              </a:solidFill>
            </a:endParaRPr>
          </a:p>
        </p:txBody>
      </p:sp>
      <p:pic>
        <p:nvPicPr>
          <p:cNvPr id="6" name="Picture 5">
            <a:extLst>
              <a:ext uri="{FF2B5EF4-FFF2-40B4-BE49-F238E27FC236}">
                <a16:creationId xmlns:a16="http://schemas.microsoft.com/office/drawing/2014/main" id="{FE20497D-070C-4212-87EB-3B788DBE33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val="0"/>
              </a:ext>
            </a:extLst>
          </a:blip>
          <a:srcRect l="3016" t="4330" r="3437" b="1857"/>
          <a:stretch/>
        </p:blipFill>
        <p:spPr>
          <a:xfrm>
            <a:off x="5008591" y="2797693"/>
            <a:ext cx="3684813" cy="3628984"/>
          </a:xfrm>
          <a:prstGeom prst="ellipse">
            <a:avLst/>
          </a:prstGeom>
          <a:ln w="57150">
            <a:solidFill>
              <a:sysClr val="window" lastClr="FFFFFF"/>
            </a:solidFill>
          </a:ln>
        </p:spPr>
      </p:pic>
      <p:sp>
        <p:nvSpPr>
          <p:cNvPr id="4" name="TextBox 3"/>
          <p:cNvSpPr txBox="1"/>
          <p:nvPr/>
        </p:nvSpPr>
        <p:spPr>
          <a:xfrm>
            <a:off x="827701" y="2873706"/>
            <a:ext cx="4820887" cy="1354217"/>
          </a:xfrm>
          <a:prstGeom prst="rect">
            <a:avLst/>
          </a:prstGeom>
          <a:noFill/>
        </p:spPr>
        <p:txBody>
          <a:bodyPr wrap="square" rtlCol="0">
            <a:spAutoFit/>
          </a:bodyPr>
          <a:lstStyle/>
          <a:p>
            <a:pPr lvl="1" indent="-457200">
              <a:spcAft>
                <a:spcPts val="600"/>
              </a:spcAft>
              <a:buFont typeface="Wingdings" panose="05000000000000000000" pitchFamily="2" charset="2"/>
              <a:buChar char="Ø"/>
              <a:defRPr/>
            </a:pPr>
            <a:r>
              <a:rPr lang="en-US" sz="2600" dirty="0">
                <a:solidFill>
                  <a:schemeClr val="bg1"/>
                </a:solidFill>
              </a:rPr>
              <a:t>Breakfast service under SBP</a:t>
            </a:r>
          </a:p>
          <a:p>
            <a:pPr lvl="1" indent="-457200">
              <a:spcAft>
                <a:spcPts val="600"/>
              </a:spcAft>
              <a:buFont typeface="Wingdings" panose="05000000000000000000" pitchFamily="2" charset="2"/>
              <a:buChar char="Ø"/>
              <a:defRPr/>
            </a:pPr>
            <a:r>
              <a:rPr lang="en-US" sz="2600" dirty="0">
                <a:solidFill>
                  <a:schemeClr val="bg1"/>
                </a:solidFill>
              </a:rPr>
              <a:t>Lunch service under NSLP</a:t>
            </a:r>
          </a:p>
          <a:p>
            <a:endParaRPr lang="en-US" sz="2000" dirty="0">
              <a:solidFill>
                <a:schemeClr val="bg1"/>
              </a:solidFill>
            </a:endParaRPr>
          </a:p>
        </p:txBody>
      </p:sp>
    </p:spTree>
    <p:extLst>
      <p:ext uri="{BB962C8B-B14F-4D97-AF65-F5344CB8AC3E}">
        <p14:creationId xmlns:p14="http://schemas.microsoft.com/office/powerpoint/2010/main" val="2756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fill="hold" nodeType="afterEffect">
                                  <p:stCondLst>
                                    <p:cond delay="0"/>
                                  </p:stCondLst>
                                  <p:childTnLst>
                                    <p:animEffect transition="out" filter="fade">
                                      <p:cBhvr>
                                        <p:cTn id="12" dur="1000" tmFilter="0, 0; .2, .5; .8, .5; 1, 0"/>
                                        <p:tgtEl>
                                          <p:spTgt spid="6"/>
                                        </p:tgtEl>
                                      </p:cBhvr>
                                    </p:animEffect>
                                    <p:animScale>
                                      <p:cBhvr>
                                        <p:cTn id="1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7879030A-A632-E579-5186-5CBF0CCA170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4" name="TextBox 3">
            <a:extLst>
              <a:ext uri="{FF2B5EF4-FFF2-40B4-BE49-F238E27FC236}">
                <a16:creationId xmlns:a16="http://schemas.microsoft.com/office/drawing/2014/main" id="{20529F86-68DB-41EE-889E-5A1CAB2D1442}"/>
              </a:ext>
            </a:extLst>
          </p:cNvPr>
          <p:cNvSpPr txBox="1"/>
          <p:nvPr/>
        </p:nvSpPr>
        <p:spPr>
          <a:xfrm>
            <a:off x="533400" y="1620664"/>
            <a:ext cx="3532909" cy="3554819"/>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food item</a:t>
            </a:r>
            <a:r>
              <a:rPr lang="en-US" sz="4000" dirty="0">
                <a:solidFill>
                  <a:schemeClr val="bg1"/>
                </a:solidFill>
              </a:rPr>
              <a:t> is a specific food offered that contains one or more food components.</a:t>
            </a:r>
          </a:p>
        </p:txBody>
      </p:sp>
      <p:cxnSp>
        <p:nvCxnSpPr>
          <p:cNvPr id="8" name="Straight Connector 7">
            <a:extLst>
              <a:ext uri="{FF2B5EF4-FFF2-40B4-BE49-F238E27FC236}">
                <a16:creationId xmlns:a16="http://schemas.microsoft.com/office/drawing/2014/main" id="{8B5F4005-9383-43DE-9A93-02E0C545C39C}"/>
              </a:ext>
            </a:extLst>
          </p:cNvPr>
          <p:cNvCxnSpPr>
            <a:cxnSpLocks/>
          </p:cNvCxnSpPr>
          <p:nvPr/>
        </p:nvCxnSpPr>
        <p:spPr>
          <a:xfrm>
            <a:off x="4565073" y="0"/>
            <a:ext cx="6927"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257183" y="64598"/>
            <a:ext cx="3940901"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28575">
                  <a:solidFill>
                    <a:srgbClr val="000000"/>
                  </a:solidFill>
                </a:ln>
                <a:solidFill>
                  <a:schemeClr val="bg1"/>
                </a:solidFill>
                <a:latin typeface="Berlin Sans FB Demi" panose="020E0802020502020306" pitchFamily="34" charset="0"/>
              </a:rPr>
              <a:t>FOOD ITEM</a:t>
            </a:r>
            <a:endParaRPr lang="en-US" sz="4800" b="1" dirty="0">
              <a:ln w="28575">
                <a:solidFill>
                  <a:schemeClr val="bg1">
                    <a:lumMod val="65000"/>
                  </a:schemeClr>
                </a:solidFill>
              </a:ln>
              <a:solidFill>
                <a:schemeClr val="bg1"/>
              </a:solidFill>
              <a:latin typeface="Berlin Sans FB Demi" panose="020E0802020502020306" pitchFamily="34" charset="0"/>
            </a:endParaRP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4178396" y="42695"/>
            <a:ext cx="539980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bg1"/>
                </a:solidFill>
                <a:latin typeface="Berlin Sans FB Demi" panose="020E0802020502020306" pitchFamily="34" charset="0"/>
              </a:rPr>
              <a:t>COMPONENT</a:t>
            </a:r>
          </a:p>
        </p:txBody>
      </p:sp>
      <p:sp>
        <p:nvSpPr>
          <p:cNvPr id="19" name="TextBox 18">
            <a:extLst>
              <a:ext uri="{FF2B5EF4-FFF2-40B4-BE49-F238E27FC236}">
                <a16:creationId xmlns:a16="http://schemas.microsoft.com/office/drawing/2014/main" id="{873638F6-3DEB-4D4B-B1BB-2DB6E10A2C2B}"/>
              </a:ext>
            </a:extLst>
          </p:cNvPr>
          <p:cNvSpPr txBox="1"/>
          <p:nvPr/>
        </p:nvSpPr>
        <p:spPr>
          <a:xfrm>
            <a:off x="4899492" y="1620664"/>
            <a:ext cx="3947582" cy="2977738"/>
          </a:xfrm>
          <a:prstGeom prst="rect">
            <a:avLst/>
          </a:prstGeom>
          <a:noFill/>
        </p:spPr>
        <p:txBody>
          <a:bodyPr wrap="square" rtlCol="0">
            <a:spAutoFit/>
          </a:bodyPr>
          <a:lstStyle/>
          <a:p>
            <a:pPr algn="ctr">
              <a:lnSpc>
                <a:spcPts val="4500"/>
              </a:lnSpc>
            </a:pPr>
            <a:r>
              <a:rPr lang="en-US" sz="4000" dirty="0">
                <a:solidFill>
                  <a:schemeClr val="bg1"/>
                </a:solidFill>
              </a:rPr>
              <a:t>A </a:t>
            </a:r>
            <a:r>
              <a:rPr lang="en-US" sz="4000" b="1" dirty="0">
                <a:solidFill>
                  <a:schemeClr val="bg1"/>
                </a:solidFill>
              </a:rPr>
              <a:t>component</a:t>
            </a:r>
            <a:r>
              <a:rPr lang="en-US" sz="4000" b="1" i="1" dirty="0">
                <a:solidFill>
                  <a:schemeClr val="bg1"/>
                </a:solidFill>
              </a:rPr>
              <a:t> </a:t>
            </a:r>
            <a:r>
              <a:rPr lang="en-US" sz="4000" dirty="0">
                <a:solidFill>
                  <a:schemeClr val="bg1"/>
                </a:solidFill>
              </a:rPr>
              <a:t>is one of the food groups offered in a reimbursable meal.</a:t>
            </a:r>
          </a:p>
        </p:txBody>
      </p:sp>
    </p:spTree>
    <p:custDataLst>
      <p:tags r:id="rId1"/>
    </p:custDataLst>
    <p:extLst>
      <p:ext uri="{BB962C8B-B14F-4D97-AF65-F5344CB8AC3E}">
        <p14:creationId xmlns:p14="http://schemas.microsoft.com/office/powerpoint/2010/main" val="243263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8379014D-03C7-6329-11E1-489371E76D1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2" name="Title 1"/>
          <p:cNvSpPr>
            <a:spLocks noGrp="1"/>
          </p:cNvSpPr>
          <p:nvPr>
            <p:ph type="title"/>
          </p:nvPr>
        </p:nvSpPr>
        <p:spPr>
          <a:xfrm>
            <a:off x="838272" y="363325"/>
            <a:ext cx="2760965" cy="2031167"/>
          </a:xfrm>
          <a:effectLst/>
        </p:spPr>
        <p:txBody>
          <a:bodyPr>
            <a:noAutofit/>
          </a:bodyPr>
          <a:lstStyle/>
          <a:p>
            <a:pPr algn="ctr">
              <a:lnSpc>
                <a:spcPct val="90000"/>
              </a:lnSpc>
            </a:pP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Items</a:t>
            </a:r>
          </a:p>
        </p:txBody>
      </p:sp>
      <p:sp>
        <p:nvSpPr>
          <p:cNvPr id="9" name="Title 1">
            <a:extLst>
              <a:ext uri="{FF2B5EF4-FFF2-40B4-BE49-F238E27FC236}">
                <a16:creationId xmlns:a16="http://schemas.microsoft.com/office/drawing/2014/main" id="{B51DC696-C309-469B-AC6A-A1217A4C4913}"/>
              </a:ext>
            </a:extLst>
          </p:cNvPr>
          <p:cNvSpPr txBox="1">
            <a:spLocks/>
          </p:cNvSpPr>
          <p:nvPr/>
        </p:nvSpPr>
        <p:spPr>
          <a:xfrm>
            <a:off x="4690019" y="813587"/>
            <a:ext cx="4418141" cy="1106410"/>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n w="28575">
                  <a:solidFill>
                    <a:srgbClr val="000000"/>
                  </a:solidFill>
                </a:ln>
                <a:solidFill>
                  <a:schemeClr val="accent4"/>
                </a:solidFill>
                <a:effectLst>
                  <a:glow rad="101600">
                    <a:schemeClr val="accent5">
                      <a:satMod val="175000"/>
                      <a:alpha val="20000"/>
                    </a:schemeClr>
                  </a:glow>
                </a:effectLst>
                <a:latin typeface="Berlin Sans FB Demi" panose="020E0802020502020306" pitchFamily="34" charset="0"/>
              </a:rPr>
              <a:t>Components </a:t>
            </a:r>
          </a:p>
        </p:txBody>
      </p:sp>
      <p:cxnSp>
        <p:nvCxnSpPr>
          <p:cNvPr id="8" name="Straight Connector 7">
            <a:extLst>
              <a:ext uri="{FF2B5EF4-FFF2-40B4-BE49-F238E27FC236}">
                <a16:creationId xmlns:a16="http://schemas.microsoft.com/office/drawing/2014/main" id="{8B5F4005-9383-43DE-9A93-02E0C545C39C}"/>
              </a:ext>
            </a:extLst>
          </p:cNvPr>
          <p:cNvCxnSpPr/>
          <p:nvPr/>
        </p:nvCxnSpPr>
        <p:spPr>
          <a:xfrm>
            <a:off x="4572000" y="0"/>
            <a:ext cx="0" cy="6858000"/>
          </a:xfrm>
          <a:prstGeom prst="line">
            <a:avLst/>
          </a:prstGeom>
          <a:ln w="762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F6A38014-5AD8-4E40-A65C-2B013ECEA51D}"/>
              </a:ext>
            </a:extLst>
          </p:cNvPr>
          <p:cNvSpPr txBox="1">
            <a:spLocks/>
          </p:cNvSpPr>
          <p:nvPr/>
        </p:nvSpPr>
        <p:spPr>
          <a:xfrm>
            <a:off x="266514" y="-236130"/>
            <a:ext cx="3940901"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Breakfast</a:t>
            </a:r>
          </a:p>
        </p:txBody>
      </p:sp>
      <p:sp>
        <p:nvSpPr>
          <p:cNvPr id="13" name="Title 1">
            <a:extLst>
              <a:ext uri="{FF2B5EF4-FFF2-40B4-BE49-F238E27FC236}">
                <a16:creationId xmlns:a16="http://schemas.microsoft.com/office/drawing/2014/main" id="{8D091E00-4D2F-48B0-90B2-FB9741251C71}"/>
              </a:ext>
            </a:extLst>
          </p:cNvPr>
          <p:cNvSpPr txBox="1">
            <a:spLocks/>
          </p:cNvSpPr>
          <p:nvPr/>
        </p:nvSpPr>
        <p:spPr>
          <a:xfrm>
            <a:off x="5378228" y="-243520"/>
            <a:ext cx="3193069" cy="2031167"/>
          </a:xfrm>
          <a:prstGeom prst="rect">
            <a:avLst/>
          </a:prstGeom>
          <a:effectLst>
            <a:glow rad="228600">
              <a:schemeClr val="accent5">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ln w="28575">
                  <a:solidFill>
                    <a:srgbClr val="000000"/>
                  </a:solidFill>
                </a:ln>
                <a:solidFill>
                  <a:schemeClr val="bg1"/>
                </a:solidFill>
                <a:effectLst>
                  <a:glow rad="101600">
                    <a:schemeClr val="accent5">
                      <a:satMod val="175000"/>
                      <a:alpha val="20000"/>
                    </a:schemeClr>
                  </a:glow>
                </a:effectLst>
                <a:latin typeface="Berlin Sans FB Demi" panose="020E0802020502020306" pitchFamily="34" charset="0"/>
              </a:rPr>
              <a:t>Lunch</a:t>
            </a:r>
          </a:p>
        </p:txBody>
      </p:sp>
      <p:pic>
        <p:nvPicPr>
          <p:cNvPr id="21" name="Picture 20">
            <a:extLst>
              <a:ext uri="{FF2B5EF4-FFF2-40B4-BE49-F238E27FC236}">
                <a16:creationId xmlns:a16="http://schemas.microsoft.com/office/drawing/2014/main" id="{11F9A301-B61C-42D6-B40F-A2F8075DA51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3270425" y="4690179"/>
            <a:ext cx="915257" cy="1560976"/>
          </a:xfrm>
          <a:prstGeom prst="trapezoid">
            <a:avLst>
              <a:gd name="adj" fmla="val 3489"/>
            </a:avLst>
          </a:prstGeom>
        </p:spPr>
      </p:pic>
      <p:pic>
        <p:nvPicPr>
          <p:cNvPr id="23" name="D14BEEA6-0D2C-4107-A470-7D81FDA5BF76" descr="D14BEEA6-0D2C-4107-A470-7D81FDA5BF76">
            <a:extLst>
              <a:ext uri="{FF2B5EF4-FFF2-40B4-BE49-F238E27FC236}">
                <a16:creationId xmlns:a16="http://schemas.microsoft.com/office/drawing/2014/main" id="{6F98ED83-496B-4BA5-915B-029AEC20CC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7727" y="4865998"/>
            <a:ext cx="1507136" cy="150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Los Cabos Bean and Cheddar Cheese Burrito, 3.25 Ounce -- 120 per 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766" t="36354" r="17007" b="37722"/>
          <a:stretch/>
        </p:blipFill>
        <p:spPr bwMode="auto">
          <a:xfrm>
            <a:off x="784694" y="1818150"/>
            <a:ext cx="2585086" cy="1011899"/>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3092" descr="A close-up of a container of cinnamon toast crunch&#10;&#10;Description automatically generated with medium confidence">
            <a:extLst>
              <a:ext uri="{FF2B5EF4-FFF2-40B4-BE49-F238E27FC236}">
                <a16:creationId xmlns:a16="http://schemas.microsoft.com/office/drawing/2014/main" id="{3CB0EA03-3748-7BA1-FD3F-46E4D85CD1D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792" b="97125" l="10000" r="90000">
                        <a14:foregroundMark x1="18723" y1="12780" x2="18723" y2="12780"/>
                        <a14:foregroundMark x1="81489" y1="12460" x2="81489" y2="12460"/>
                        <a14:foregroundMark x1="82766" y1="12460" x2="82766" y2="12460"/>
                        <a14:foregroundMark x1="80426" y1="9585" x2="80426" y2="9585"/>
                        <a14:foregroundMark x1="81915" y1="10863" x2="81915" y2="10863"/>
                        <a14:foregroundMark x1="53404" y1="89457" x2="53404" y2="89457"/>
                        <a14:foregroundMark x1="43191" y1="92332" x2="61489" y2="88179"/>
                        <a14:foregroundMark x1="51915" y1="97125" x2="51915" y2="97125"/>
                        <a14:foregroundMark x1="42766" y1="5431" x2="49149" y2="4792"/>
                        <a14:foregroundMark x1="74255" y1="7348" x2="78511" y2="10224"/>
                        <a14:foregroundMark x1="76383" y1="8626" x2="79574" y2="11821"/>
                        <a14:foregroundMark x1="77021" y1="7987" x2="79362" y2="10863"/>
                        <a14:foregroundMark x1="76596" y1="7668" x2="80638" y2="10863"/>
                        <a14:foregroundMark x1="77660" y1="7348" x2="80000" y2="9265"/>
                        <a14:backgroundMark x1="64681" y1="97125" x2="59787" y2="99681"/>
                      </a14:backgroundRemoval>
                    </a14:imgEffect>
                  </a14:imgLayer>
                </a14:imgProps>
              </a:ext>
              <a:ext uri="{837473B0-CC2E-450A-ABE3-18F120FF3D39}">
                <a1611:picAttrSrcUrl xmlns:a1611="http://schemas.microsoft.com/office/drawing/2016/11/main" r:id="rId14"/>
              </a:ext>
            </a:extLst>
          </a:blip>
          <a:stretch>
            <a:fillRect/>
          </a:stretch>
        </p:blipFill>
        <p:spPr>
          <a:xfrm>
            <a:off x="1140655" y="3110867"/>
            <a:ext cx="2129770" cy="1418336"/>
          </a:xfrm>
          <a:prstGeom prst="rect">
            <a:avLst/>
          </a:prstGeom>
        </p:spPr>
      </p:pic>
      <p:pic>
        <p:nvPicPr>
          <p:cNvPr id="15" name="Picture 14">
            <a:extLst>
              <a:ext uri="{FF2B5EF4-FFF2-40B4-BE49-F238E27FC236}">
                <a16:creationId xmlns:a16="http://schemas.microsoft.com/office/drawing/2014/main" id="{05BB13E6-2403-25D1-38E8-382AFF1C6F50}"/>
              </a:ext>
            </a:extLst>
          </p:cNvPr>
          <p:cNvPicPr>
            <a:picLocks noChangeAspect="1"/>
          </p:cNvPicPr>
          <p:nvPr/>
        </p:nvPicPr>
        <p:blipFill>
          <a:blip r:embed="rId15"/>
          <a:srcRect/>
          <a:stretch/>
        </p:blipFill>
        <p:spPr>
          <a:xfrm>
            <a:off x="4943604" y="1665004"/>
            <a:ext cx="1698319" cy="1682007"/>
          </a:xfrm>
          <a:prstGeom prst="rect">
            <a:avLst/>
          </a:prstGeom>
        </p:spPr>
      </p:pic>
      <p:pic>
        <p:nvPicPr>
          <p:cNvPr id="17" name="Picture 16">
            <a:extLst>
              <a:ext uri="{FF2B5EF4-FFF2-40B4-BE49-F238E27FC236}">
                <a16:creationId xmlns:a16="http://schemas.microsoft.com/office/drawing/2014/main" id="{99240DA8-46BC-4760-254C-95A17457F667}"/>
              </a:ext>
            </a:extLst>
          </p:cNvPr>
          <p:cNvPicPr>
            <a:picLocks noChangeAspect="1"/>
          </p:cNvPicPr>
          <p:nvPr/>
        </p:nvPicPr>
        <p:blipFill>
          <a:blip r:embed="rId16"/>
          <a:srcRect/>
          <a:stretch/>
        </p:blipFill>
        <p:spPr>
          <a:xfrm>
            <a:off x="5993691" y="5068127"/>
            <a:ext cx="1860200" cy="1560976"/>
          </a:xfrm>
          <a:prstGeom prst="rect">
            <a:avLst/>
          </a:prstGeom>
        </p:spPr>
      </p:pic>
      <p:pic>
        <p:nvPicPr>
          <p:cNvPr id="19" name="Picture 18">
            <a:extLst>
              <a:ext uri="{FF2B5EF4-FFF2-40B4-BE49-F238E27FC236}">
                <a16:creationId xmlns:a16="http://schemas.microsoft.com/office/drawing/2014/main" id="{495421C7-D5E5-8B21-372B-0733041EE024}"/>
              </a:ext>
            </a:extLst>
          </p:cNvPr>
          <p:cNvPicPr>
            <a:picLocks noChangeAspect="1"/>
          </p:cNvPicPr>
          <p:nvPr/>
        </p:nvPicPr>
        <p:blipFill>
          <a:blip r:embed="rId17"/>
          <a:srcRect/>
          <a:stretch/>
        </p:blipFill>
        <p:spPr>
          <a:xfrm>
            <a:off x="6802531" y="3472873"/>
            <a:ext cx="2579284" cy="1692877"/>
          </a:xfrm>
          <a:prstGeom prst="rect">
            <a:avLst/>
          </a:prstGeom>
        </p:spPr>
      </p:pic>
      <p:pic>
        <p:nvPicPr>
          <p:cNvPr id="22" name="Picture 21">
            <a:extLst>
              <a:ext uri="{FF2B5EF4-FFF2-40B4-BE49-F238E27FC236}">
                <a16:creationId xmlns:a16="http://schemas.microsoft.com/office/drawing/2014/main" id="{C0D9BFF3-8E65-6999-90CC-577030FA5F24}"/>
              </a:ext>
            </a:extLst>
          </p:cNvPr>
          <p:cNvPicPr>
            <a:picLocks noChangeAspect="1"/>
          </p:cNvPicPr>
          <p:nvPr/>
        </p:nvPicPr>
        <p:blipFill>
          <a:blip r:embed="rId18"/>
          <a:srcRect/>
          <a:stretch/>
        </p:blipFill>
        <p:spPr>
          <a:xfrm>
            <a:off x="4972368" y="3473500"/>
            <a:ext cx="1734102" cy="1692877"/>
          </a:xfrm>
          <a:prstGeom prst="rect">
            <a:avLst/>
          </a:prstGeom>
        </p:spPr>
      </p:pic>
      <p:pic>
        <p:nvPicPr>
          <p:cNvPr id="3" name="Picture 2" descr="A red apple with water drops on it&#10;&#10;Description automatically generated">
            <a:extLst>
              <a:ext uri="{FF2B5EF4-FFF2-40B4-BE49-F238E27FC236}">
                <a16:creationId xmlns:a16="http://schemas.microsoft.com/office/drawing/2014/main" id="{E42EB6B9-14D8-FE62-CA20-A04087B461EC}"/>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837473B0-CC2E-450A-ABE3-18F120FF3D39}">
                <a1611:picAttrSrcUrl xmlns:a1611="http://schemas.microsoft.com/office/drawing/2016/11/main" r:id="rId21"/>
              </a:ext>
            </a:extLst>
          </a:blip>
          <a:stretch>
            <a:fillRect/>
          </a:stretch>
        </p:blipFill>
        <p:spPr>
          <a:xfrm>
            <a:off x="1462416" y="4641468"/>
            <a:ext cx="1876090" cy="1853207"/>
          </a:xfrm>
          <a:prstGeom prst="rect">
            <a:avLst/>
          </a:prstGeom>
        </p:spPr>
      </p:pic>
      <p:pic>
        <p:nvPicPr>
          <p:cNvPr id="4" name="Picture 3">
            <a:extLst>
              <a:ext uri="{FF2B5EF4-FFF2-40B4-BE49-F238E27FC236}">
                <a16:creationId xmlns:a16="http://schemas.microsoft.com/office/drawing/2014/main" id="{A546CC97-723A-04E6-7F88-B553F8BEECA1}"/>
              </a:ext>
            </a:extLst>
          </p:cNvPr>
          <p:cNvPicPr>
            <a:picLocks noChangeAspect="1"/>
          </p:cNvPicPr>
          <p:nvPr/>
        </p:nvPicPr>
        <p:blipFill>
          <a:blip r:embed="rId22"/>
          <a:srcRect/>
          <a:stretch/>
        </p:blipFill>
        <p:spPr>
          <a:xfrm>
            <a:off x="7204485" y="1712162"/>
            <a:ext cx="1734006" cy="1588291"/>
          </a:xfrm>
          <a:prstGeom prst="rect">
            <a:avLst/>
          </a:prstGeom>
        </p:spPr>
      </p:pic>
    </p:spTree>
    <p:custDataLst>
      <p:tags r:id="rId1"/>
    </p:custDataLst>
    <p:extLst>
      <p:ext uri="{BB962C8B-B14F-4D97-AF65-F5344CB8AC3E}">
        <p14:creationId xmlns:p14="http://schemas.microsoft.com/office/powerpoint/2010/main" val="15712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A97FC559-F380-A797-C69C-DFD81830056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10" name="Picture 9" descr="A knife with a black handle&#10;&#10;Description automatically generated">
            <a:extLst>
              <a:ext uri="{FF2B5EF4-FFF2-40B4-BE49-F238E27FC236}">
                <a16:creationId xmlns:a16="http://schemas.microsoft.com/office/drawing/2014/main" id="{DE231972-B3EC-7A46-09F0-5F06875E76FA}"/>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2" name="Title 1"/>
          <p:cNvSpPr>
            <a:spLocks noGrp="1"/>
          </p:cNvSpPr>
          <p:nvPr>
            <p:ph type="title"/>
          </p:nvPr>
        </p:nvSpPr>
        <p:spPr>
          <a:xfrm>
            <a:off x="457061" y="220965"/>
            <a:ext cx="7743825" cy="1143000"/>
          </a:xfrm>
          <a:effectLst>
            <a:outerShdw blurRad="50800" dist="38100" dir="8100000" algn="tr" rotWithShape="0">
              <a:prstClr val="black">
                <a:alpha val="40000"/>
              </a:prstClr>
            </a:outerShdw>
          </a:effectLst>
        </p:spPr>
        <p:txBody>
          <a:bodyPr>
            <a:normAutofit/>
          </a:bodyPr>
          <a:lstStyle/>
          <a:p>
            <a:pPr algn="l"/>
            <a:r>
              <a:rPr lang="en-US" sz="5400" b="1" dirty="0">
                <a:solidFill>
                  <a:schemeClr val="bg1"/>
                </a:solidFill>
                <a:effectLst/>
                <a:latin typeface="Berlin Sans FB Demi" panose="020E0802020502020306" pitchFamily="34" charset="0"/>
              </a:rPr>
              <a:t>Point of Service</a:t>
            </a:r>
          </a:p>
        </p:txBody>
      </p:sp>
      <p:sp>
        <p:nvSpPr>
          <p:cNvPr id="3" name="Content Placeholder 2"/>
          <p:cNvSpPr>
            <a:spLocks noGrp="1"/>
          </p:cNvSpPr>
          <p:nvPr>
            <p:ph idx="1"/>
          </p:nvPr>
        </p:nvSpPr>
        <p:spPr>
          <a:xfrm>
            <a:off x="457061" y="1326222"/>
            <a:ext cx="8390056" cy="4742348"/>
          </a:xfrm>
          <a:noFill/>
        </p:spPr>
        <p:txBody>
          <a:bodyPr>
            <a:normAutofit/>
          </a:bodyPr>
          <a:lstStyle/>
          <a:p>
            <a:pPr marL="0" indent="0">
              <a:lnSpc>
                <a:spcPts val="3300"/>
              </a:lnSpc>
              <a:buNone/>
            </a:pPr>
            <a:r>
              <a:rPr lang="en-US" sz="2800" dirty="0">
                <a:solidFill>
                  <a:schemeClr val="bg1"/>
                </a:solidFill>
              </a:rPr>
              <a:t>Point of Service (POS) is when a determination can be made that all meal components have been offered and a reimbursable meal has been served to an eligible child.</a:t>
            </a:r>
          </a:p>
        </p:txBody>
      </p:sp>
      <p:sp>
        <p:nvSpPr>
          <p:cNvPr id="9" name="Rectangle 8">
            <a:extLst>
              <a:ext uri="{FF2B5EF4-FFF2-40B4-BE49-F238E27FC236}">
                <a16:creationId xmlns:a16="http://schemas.microsoft.com/office/drawing/2014/main" id="{85233BF3-4DB2-4845-9394-085692F42558}"/>
              </a:ext>
            </a:extLst>
          </p:cNvPr>
          <p:cNvSpPr/>
          <p:nvPr/>
        </p:nvSpPr>
        <p:spPr>
          <a:xfrm>
            <a:off x="2636325" y="2719946"/>
            <a:ext cx="6466252" cy="2716128"/>
          </a:xfrm>
          <a:prstGeom prst="rect">
            <a:avLst/>
          </a:prstGeom>
        </p:spPr>
        <p:txBody>
          <a:bodyPr wrap="square">
            <a:spAutoFit/>
          </a:bodyPr>
          <a:lstStyle/>
          <a:p>
            <a:pPr marL="400050" lvl="1">
              <a:lnSpc>
                <a:spcPts val="3300"/>
              </a:lnSpc>
              <a:spcAft>
                <a:spcPts val="600"/>
              </a:spcAft>
            </a:pPr>
            <a:r>
              <a:rPr lang="en-US" sz="2600" dirty="0">
                <a:solidFill>
                  <a:schemeClr val="bg1"/>
                </a:solidFill>
              </a:rPr>
              <a:t>This procedure is the same for breakfast and lunch and occurs at the end of the serving line.</a:t>
            </a:r>
          </a:p>
          <a:p>
            <a:pPr marL="1097280" lvl="1" indent="-457200">
              <a:spcAft>
                <a:spcPts val="600"/>
              </a:spcAft>
              <a:buFont typeface="Wingdings" panose="05000000000000000000" pitchFamily="2" charset="2"/>
              <a:buChar char="Ø"/>
            </a:pPr>
            <a:r>
              <a:rPr lang="en-US" sz="2600" dirty="0">
                <a:solidFill>
                  <a:schemeClr val="bg1"/>
                </a:solidFill>
              </a:rPr>
              <a:t>Breakfast - POS or 5 Day Breakfast Meal Count Form</a:t>
            </a:r>
          </a:p>
          <a:p>
            <a:pPr marL="1097280" lvl="1" indent="-457200">
              <a:spcAft>
                <a:spcPts val="600"/>
              </a:spcAft>
              <a:buFont typeface="Wingdings" panose="05000000000000000000" pitchFamily="2" charset="2"/>
              <a:buChar char="Ø"/>
            </a:pPr>
            <a:r>
              <a:rPr lang="en-US" sz="2600" dirty="0">
                <a:solidFill>
                  <a:schemeClr val="bg1"/>
                </a:solidFill>
              </a:rPr>
              <a:t>Lunch- POS or Rosters</a:t>
            </a:r>
          </a:p>
        </p:txBody>
      </p:sp>
      <p:pic>
        <p:nvPicPr>
          <p:cNvPr id="5" name="Picture 4" descr="A screen shot of a computer monitor&#10;&#10;Description automatically generated">
            <a:extLst>
              <a:ext uri="{FF2B5EF4-FFF2-40B4-BE49-F238E27FC236}">
                <a16:creationId xmlns:a16="http://schemas.microsoft.com/office/drawing/2014/main" id="{9DA405B3-7123-48DF-BF0B-C035095759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125" b="90000" l="1500" r="99250">
                        <a14:foregroundMark x1="1917" y1="7375" x2="35333" y2="9875"/>
                        <a14:foregroundMark x1="35333" y1="9875" x2="61167" y2="9750"/>
                        <a14:foregroundMark x1="61167" y1="9750" x2="91917" y2="10813"/>
                        <a14:foregroundMark x1="1583" y1="7375" x2="12417" y2="55937"/>
                        <a14:foregroundMark x1="37667" y1="59000" x2="34417" y2="71750"/>
                        <a14:foregroundMark x1="34417" y1="71750" x2="48750" y2="80938"/>
                        <a14:foregroundMark x1="48750" y1="80938" x2="66917" y2="82375"/>
                        <a14:foregroundMark x1="66917" y1="82375" x2="78250" y2="74438"/>
                        <a14:foregroundMark x1="78250" y1="74438" x2="79333" y2="62563"/>
                        <a14:foregroundMark x1="79333" y1="62563" x2="69417" y2="52750"/>
                        <a14:foregroundMark x1="69417" y1="52750" x2="55000" y2="50250"/>
                        <a14:foregroundMark x1="50417" y1="54750" x2="59000" y2="71563"/>
                        <a14:foregroundMark x1="59000" y1="71563" x2="60417" y2="72813"/>
                        <a14:foregroundMark x1="9167" y1="51688" x2="36583" y2="47250"/>
                        <a14:foregroundMark x1="98229" y1="49586" x2="99250" y2="49625"/>
                        <a14:foregroundMark x1="36583" y1="47250" x2="95378" y2="49478"/>
                        <a14:foregroundMark x1="28417" y1="57188" x2="23583" y2="69000"/>
                        <a14:foregroundMark x1="23583" y1="69000" x2="27000" y2="81375"/>
                        <a14:foregroundMark x1="27000" y1="81375" x2="37083" y2="84000"/>
                        <a14:foregroundMark x1="67250" y1="55937" x2="69667" y2="68750"/>
                        <a14:foregroundMark x1="20333" y1="86625" x2="59583" y2="89063"/>
                        <a14:foregroundMark x1="59583" y1="89063" x2="71833" y2="88688"/>
                        <a14:foregroundMark x1="71000" y1="86875" x2="75083" y2="83625"/>
                        <a14:foregroundMark x1="65583" y1="58000" x2="64250" y2="66125"/>
                        <a14:foregroundMark x1="81083" y1="75688" x2="80000" y2="81750"/>
                        <a14:foregroundMark x1="73750" y1="84813" x2="80250" y2="85438"/>
                        <a14:foregroundMark x1="48750" y1="89500" x2="52833" y2="89063"/>
                        <a14:foregroundMark x1="88417" y1="7313" x2="92750" y2="7938"/>
                        <a14:foregroundMark x1="94583" y1="6125" x2="93333" y2="20125"/>
                        <a14:foregroundMark x1="94000" y1="25438" x2="89000" y2="45125"/>
                        <a14:foregroundMark x1="16500" y1="11000" x2="9000" y2="20875"/>
                        <a14:foregroundMark x1="9000" y1="20875" x2="9000" y2="20938"/>
                        <a14:foregroundMark x1="38083" y1="82750" x2="56500" y2="84125"/>
                        <a14:foregroundMark x1="70500" y1="82938" x2="77833" y2="80688"/>
                        <a14:foregroundMark x1="51250" y1="27125" x2="59083" y2="25438"/>
                        <a14:backgroundMark x1="98417" y1="23000" x2="99750" y2="28875"/>
                        <a14:backgroundMark x1="98667" y1="22625" x2="96500" y2="28500"/>
                        <a14:backgroundMark x1="99250" y1="21563" x2="99250" y2="25063"/>
                        <a14:backgroundMark x1="98083" y1="29313" x2="99750" y2="46813"/>
                        <a14:backgroundMark x1="97333" y1="47188" x2="96500" y2="50875"/>
                        <a14:backgroundMark x1="99333" y1="10063" x2="99750" y2="11625"/>
                        <a14:backgroundMark x1="14667" y1="57688" x2="23583" y2="57125"/>
                        <a14:backgroundMark x1="97583" y1="11188" x2="99083" y2="21813"/>
                        <a14:backgroundMark x1="1750" y1="39375" x2="1750" y2="34625"/>
                        <a14:backgroundMark x1="583" y1="32313" x2="750" y2="31375"/>
                        <a14:backgroundMark x1="750" y1="29250" x2="333" y2="27688"/>
                        <a14:backgroundMark x1="583" y1="32750" x2="750" y2="33188"/>
                        <a14:backgroundMark x1="167" y1="24188" x2="167" y2="26500"/>
                      </a14:backgroundRemoval>
                    </a14:imgEffect>
                  </a14:imgLayer>
                </a14:imgProps>
              </a:ext>
            </a:extLst>
          </a:blip>
          <a:srcRect r="1430"/>
          <a:stretch/>
        </p:blipFill>
        <p:spPr>
          <a:xfrm>
            <a:off x="413114" y="3201050"/>
            <a:ext cx="2533744" cy="3275875"/>
          </a:xfrm>
          <a:prstGeom prst="rect">
            <a:avLst/>
          </a:prstGeom>
        </p:spPr>
      </p:pic>
    </p:spTree>
    <p:extLst>
      <p:ext uri="{BB962C8B-B14F-4D97-AF65-F5344CB8AC3E}">
        <p14:creationId xmlns:p14="http://schemas.microsoft.com/office/powerpoint/2010/main" val="1641550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8AA2ABBB-2541-A026-936B-6A89E49F8F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4" name="TextBox 3"/>
          <p:cNvSpPr txBox="1"/>
          <p:nvPr/>
        </p:nvSpPr>
        <p:spPr>
          <a:xfrm>
            <a:off x="798990" y="2790742"/>
            <a:ext cx="7918882" cy="2677656"/>
          </a:xfrm>
          <a:prstGeom prst="rect">
            <a:avLst/>
          </a:prstGeom>
          <a:noFill/>
        </p:spPr>
        <p:txBody>
          <a:bodyPr wrap="square" rtlCol="0">
            <a:spAutoFit/>
          </a:bodyPr>
          <a:lstStyle/>
          <a:p>
            <a:pPr marL="457200" indent="-457200">
              <a:buFont typeface="Wingdings" panose="05000000000000000000" pitchFamily="2" charset="2"/>
              <a:buChar char="Ø"/>
            </a:pPr>
            <a:r>
              <a:rPr lang="en-US" sz="2600" dirty="0">
                <a:solidFill>
                  <a:schemeClr val="bg1"/>
                </a:solidFill>
              </a:rPr>
              <a:t>Items that run out during meal service, must be immediately replenished or replaced with a suitable substitution in order for the meals to be reimbursable</a:t>
            </a:r>
          </a:p>
          <a:p>
            <a:pPr marL="457200" indent="-457200">
              <a:buFont typeface="Wingdings" panose="05000000000000000000" pitchFamily="2" charset="2"/>
              <a:buChar char="Ø"/>
            </a:pPr>
            <a:endParaRPr lang="en-US" sz="1200" dirty="0">
              <a:solidFill>
                <a:schemeClr val="bg1"/>
              </a:solidFill>
            </a:endParaRPr>
          </a:p>
          <a:p>
            <a:pPr marL="457200" indent="-457200">
              <a:buFont typeface="Wingdings" panose="05000000000000000000" pitchFamily="2" charset="2"/>
              <a:buChar char="Ø"/>
            </a:pPr>
            <a:r>
              <a:rPr lang="en-US" sz="2600" dirty="0">
                <a:solidFill>
                  <a:schemeClr val="bg1"/>
                </a:solidFill>
              </a:rPr>
              <a:t>If an item runs out during service, all students who take a complete meal after that point </a:t>
            </a:r>
            <a:r>
              <a:rPr lang="en-US" sz="2600" b="1" dirty="0">
                <a:solidFill>
                  <a:schemeClr val="bg1"/>
                </a:solidFill>
              </a:rPr>
              <a:t>cannot be</a:t>
            </a:r>
            <a:r>
              <a:rPr lang="en-US" sz="2600" dirty="0">
                <a:solidFill>
                  <a:schemeClr val="bg1"/>
                </a:solidFill>
              </a:rPr>
              <a:t> claimed as reimbursable until that item is replaced </a:t>
            </a:r>
          </a:p>
        </p:txBody>
      </p:sp>
      <p:sp>
        <p:nvSpPr>
          <p:cNvPr id="2" name="Title 1"/>
          <p:cNvSpPr>
            <a:spLocks noGrp="1"/>
          </p:cNvSpPr>
          <p:nvPr>
            <p:ph type="title"/>
          </p:nvPr>
        </p:nvSpPr>
        <p:spPr>
          <a:xfrm>
            <a:off x="522031" y="321581"/>
            <a:ext cx="8355269" cy="788857"/>
          </a:xfrm>
          <a:effectLst>
            <a:outerShdw blurRad="50800" dist="38100" dir="8100000" algn="tr" rotWithShape="0">
              <a:prstClr val="black">
                <a:alpha val="40000"/>
              </a:prstClr>
            </a:outerShdw>
          </a:effectLst>
        </p:spPr>
        <p:txBody>
          <a:bodyPr>
            <a:noAutofit/>
          </a:bodyPr>
          <a:lstStyle/>
          <a:p>
            <a:pPr algn="l"/>
            <a:r>
              <a:rPr lang="en-US" sz="3900" dirty="0">
                <a:solidFill>
                  <a:schemeClr val="bg1"/>
                </a:solidFill>
                <a:effectLst/>
                <a:latin typeface="Berlin Sans FB Demi" panose="020E0802020502020306" pitchFamily="34" charset="0"/>
              </a:rPr>
              <a:t>Ensuring All Meals Are Reimbursable</a:t>
            </a:r>
            <a:endParaRPr lang="en-US" sz="3900" b="1" dirty="0">
              <a:solidFill>
                <a:schemeClr val="bg1"/>
              </a:solidFill>
              <a:effectLst/>
              <a:latin typeface="Berlin Sans FB Demi" panose="020E0802020502020306" pitchFamily="34" charset="0"/>
            </a:endParaRPr>
          </a:p>
        </p:txBody>
      </p:sp>
      <p:sp>
        <p:nvSpPr>
          <p:cNvPr id="3" name="Content Placeholder 2"/>
          <p:cNvSpPr>
            <a:spLocks noGrp="1"/>
          </p:cNvSpPr>
          <p:nvPr>
            <p:ph idx="1"/>
          </p:nvPr>
        </p:nvSpPr>
        <p:spPr>
          <a:xfrm>
            <a:off x="522031" y="1242797"/>
            <a:ext cx="8314904" cy="4941798"/>
          </a:xfrm>
          <a:noFill/>
        </p:spPr>
        <p:txBody>
          <a:bodyPr>
            <a:normAutofit/>
          </a:bodyPr>
          <a:lstStyle/>
          <a:p>
            <a:pPr>
              <a:lnSpc>
                <a:spcPts val="3300"/>
              </a:lnSpc>
            </a:pPr>
            <a:r>
              <a:rPr lang="en-US" dirty="0">
                <a:solidFill>
                  <a:schemeClr val="bg1"/>
                </a:solidFill>
              </a:rPr>
              <a:t>In order for reimbursable meals to be claimed during service, </a:t>
            </a:r>
            <a:r>
              <a:rPr lang="en-US" b="1" dirty="0">
                <a:solidFill>
                  <a:schemeClr val="bg1"/>
                </a:solidFill>
              </a:rPr>
              <a:t>all</a:t>
            </a:r>
            <a:r>
              <a:rPr lang="en-US" dirty="0">
                <a:solidFill>
                  <a:schemeClr val="bg1"/>
                </a:solidFill>
              </a:rPr>
              <a:t> food items must be offered and available for every student. </a:t>
            </a:r>
          </a:p>
        </p:txBody>
      </p:sp>
    </p:spTree>
    <p:extLst>
      <p:ext uri="{BB962C8B-B14F-4D97-AF65-F5344CB8AC3E}">
        <p14:creationId xmlns:p14="http://schemas.microsoft.com/office/powerpoint/2010/main" val="2367216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5" name="TextBox 274"/>
          <p:cNvSpPr txBox="1"/>
          <p:nvPr/>
        </p:nvSpPr>
        <p:spPr>
          <a:xfrm>
            <a:off x="0" y="5272748"/>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The student takes the last apple on the serving line. Until that fruit is replenished, every meal taken after that point is </a:t>
            </a:r>
            <a:r>
              <a:rPr lang="en-US" sz="2800" b="1" dirty="0">
                <a:solidFill>
                  <a:srgbClr val="0A0B0E"/>
                </a:solidFill>
              </a:rPr>
              <a:t>not</a:t>
            </a:r>
            <a:r>
              <a:rPr lang="en-US" sz="2800" dirty="0">
                <a:solidFill>
                  <a:srgbClr val="0A0B0E"/>
                </a:solidFill>
              </a:rPr>
              <a:t> considered reimbursable, as all items were not offered.</a:t>
            </a:r>
          </a:p>
        </p:txBody>
      </p:sp>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1" y="-1337077"/>
            <a:ext cx="10369599"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5"/>
          <a:srcRect/>
          <a:stretch/>
        </p:blipFill>
        <p:spPr bwMode="auto">
          <a:xfrm>
            <a:off x="1471797" y="0"/>
            <a:ext cx="1860401" cy="3850175"/>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6"/>
          <a:srcRect/>
          <a:stretch/>
        </p:blipFill>
        <p:spPr bwMode="auto">
          <a:xfrm flipH="1">
            <a:off x="7138922" y="208302"/>
            <a:ext cx="1178495" cy="4348873"/>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29" name="Picture 228"/>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19003" y="3155844"/>
            <a:ext cx="481925" cy="319537"/>
          </a:xfrm>
          <a:prstGeom prst="rect">
            <a:avLst/>
          </a:prstGeom>
        </p:spPr>
      </p:pic>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9" name="Group 268"/>
          <p:cNvGrpSpPr/>
          <p:nvPr/>
        </p:nvGrpSpPr>
        <p:grpSpPr>
          <a:xfrm>
            <a:off x="8132736" y="3165974"/>
            <a:ext cx="521009" cy="284985"/>
            <a:chOff x="2027934" y="772011"/>
            <a:chExt cx="3295650" cy="1602607"/>
          </a:xfrm>
        </p:grpSpPr>
        <p:pic>
          <p:nvPicPr>
            <p:cNvPr id="270" name="Picture 26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3" name="Group 232"/>
          <p:cNvGrpSpPr/>
          <p:nvPr/>
        </p:nvGrpSpPr>
        <p:grpSpPr>
          <a:xfrm>
            <a:off x="9678014" y="2324100"/>
            <a:ext cx="1537997" cy="2770553"/>
            <a:chOff x="7758018" y="2995759"/>
            <a:chExt cx="1398419" cy="2466657"/>
          </a:xfrm>
        </p:grpSpPr>
        <p:pic>
          <p:nvPicPr>
            <p:cNvPr id="72" name="Picture 71"/>
            <p:cNvPicPr>
              <a:picLocks noChangeAspect="1"/>
            </p:cNvPicPr>
            <p:nvPr/>
          </p:nvPicPr>
          <p:blipFill>
            <a:blip r:embed="rId15"/>
            <a:srcRect/>
            <a:stretch/>
          </p:blipFill>
          <p:spPr>
            <a:xfrm>
              <a:off x="7758018" y="2995759"/>
              <a:ext cx="1398419" cy="2466657"/>
            </a:xfrm>
            <a:prstGeom prst="rect">
              <a:avLst/>
            </a:prstGeom>
          </p:spPr>
        </p:pic>
        <p:pic>
          <p:nvPicPr>
            <p:cNvPr id="232" name="Picture 231"/>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990421" y="4612105"/>
              <a:ext cx="1026201" cy="530091"/>
            </a:xfrm>
            <a:prstGeom prst="rect">
              <a:avLst/>
            </a:prstGeom>
          </p:spPr>
        </p:pic>
      </p:grpSp>
      <p:sp>
        <p:nvSpPr>
          <p:cNvPr id="234" name="TextBox 233"/>
          <p:cNvSpPr txBox="1"/>
          <p:nvPr/>
        </p:nvSpPr>
        <p:spPr>
          <a:xfrm>
            <a:off x="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Student comes through the line and selects their lunch.</a:t>
            </a:r>
          </a:p>
        </p:txBody>
      </p:sp>
      <p:grpSp>
        <p:nvGrpSpPr>
          <p:cNvPr id="266" name="Group 265"/>
          <p:cNvGrpSpPr/>
          <p:nvPr/>
        </p:nvGrpSpPr>
        <p:grpSpPr>
          <a:xfrm>
            <a:off x="7681246" y="3158471"/>
            <a:ext cx="521009" cy="284985"/>
            <a:chOff x="2027934" y="772011"/>
            <a:chExt cx="3295650" cy="1602607"/>
          </a:xfrm>
        </p:grpSpPr>
        <p:pic>
          <p:nvPicPr>
            <p:cNvPr id="267" name="Picture 266"/>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8"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1" name="Picture 230"/>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516722" y="3144996"/>
            <a:ext cx="481925" cy="319537"/>
          </a:xfrm>
          <a:prstGeom prst="rect">
            <a:avLst/>
          </a:prstGeom>
        </p:spPr>
      </p:pic>
      <p:pic>
        <p:nvPicPr>
          <p:cNvPr id="1040"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545021" y="2972488"/>
            <a:ext cx="406142" cy="460037"/>
          </a:xfrm>
          <a:prstGeom prst="rect">
            <a:avLst/>
          </a:prstGeom>
          <a:noFill/>
          <a:extLst>
            <a:ext uri="{909E8E84-426E-40DD-AFC4-6F175D3DCCD1}">
              <a14:hiddenFill xmlns:a14="http://schemas.microsoft.com/office/drawing/2010/main">
                <a:solidFill>
                  <a:srgbClr val="FFFFFF"/>
                </a:solidFill>
              </a14:hiddenFill>
            </a:ext>
          </a:extLst>
        </p:spPr>
      </p:pic>
      <p:grpSp>
        <p:nvGrpSpPr>
          <p:cNvPr id="285" name="Group 284"/>
          <p:cNvGrpSpPr/>
          <p:nvPr/>
        </p:nvGrpSpPr>
        <p:grpSpPr>
          <a:xfrm>
            <a:off x="1135950" y="2270970"/>
            <a:ext cx="1475282" cy="2770553"/>
            <a:chOff x="1264454" y="2106982"/>
            <a:chExt cx="1693797" cy="2987671"/>
          </a:xfrm>
        </p:grpSpPr>
        <p:grpSp>
          <p:nvGrpSpPr>
            <p:cNvPr id="286" name="Group 285"/>
            <p:cNvGrpSpPr/>
            <p:nvPr/>
          </p:nvGrpSpPr>
          <p:grpSpPr>
            <a:xfrm>
              <a:off x="1264454" y="2106982"/>
              <a:ext cx="1693797" cy="2987671"/>
              <a:chOff x="7462640" y="2474745"/>
              <a:chExt cx="1693797" cy="2987671"/>
            </a:xfrm>
          </p:grpSpPr>
          <p:pic>
            <p:nvPicPr>
              <p:cNvPr id="292" name="Picture 291"/>
              <p:cNvPicPr>
                <a:picLocks noChangeAspect="1"/>
              </p:cNvPicPr>
              <p:nvPr/>
            </p:nvPicPr>
            <p:blipFill>
              <a:blip r:embed="rId15"/>
              <a:srcRect/>
              <a:stretch/>
            </p:blipFill>
            <p:spPr>
              <a:xfrm>
                <a:off x="7462640" y="2474745"/>
                <a:ext cx="1693797" cy="2987671"/>
              </a:xfrm>
              <a:prstGeom prst="rect">
                <a:avLst/>
              </a:prstGeom>
            </p:spPr>
          </p:pic>
          <p:pic>
            <p:nvPicPr>
              <p:cNvPr id="293" name="Picture 292"/>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7594307" y="4327083"/>
                <a:ext cx="1422314" cy="734706"/>
              </a:xfrm>
              <a:prstGeom prst="rect">
                <a:avLst/>
              </a:prstGeom>
            </p:spPr>
          </p:pic>
        </p:grpSp>
        <p:grpSp>
          <p:nvGrpSpPr>
            <p:cNvPr id="287" name="Group 286"/>
            <p:cNvGrpSpPr/>
            <p:nvPr/>
          </p:nvGrpSpPr>
          <p:grpSpPr>
            <a:xfrm>
              <a:off x="2041279" y="3974997"/>
              <a:ext cx="521009" cy="284985"/>
              <a:chOff x="2027934" y="772011"/>
              <a:chExt cx="3295650" cy="1602607"/>
            </a:xfrm>
          </p:grpSpPr>
          <p:pic>
            <p:nvPicPr>
              <p:cNvPr id="290" name="Picture 289"/>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91"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88" name="Picture 28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1791467" y="4168440"/>
              <a:ext cx="481925" cy="319537"/>
            </a:xfrm>
            <a:prstGeom prst="rect">
              <a:avLst/>
            </a:prstGeom>
          </p:spPr>
        </p:pic>
        <p:pic>
          <p:nvPicPr>
            <p:cNvPr id="289" name="Picture 16" descr="Red Apple Transparent Clip Art Image​ | Gallery Yopriceville - High-Quality  Free Images and Transparent PNG Clipart"/>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1570929" y="3916410"/>
              <a:ext cx="406142" cy="460037"/>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2" descr="Check mark Computer Icons, Green Tick Mark, angle, text, logo png | PNGWin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53873" y="1492818"/>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9C0D9AF1-6961-D89F-6D2A-61019165FED4}"/>
              </a:ext>
            </a:extLst>
          </p:cNvPr>
          <p:cNvGraphicFramePr>
            <a:graphicFrameLocks noChangeAspect="1"/>
          </p:cNvGraphicFramePr>
          <p:nvPr/>
        </p:nvGraphicFramePr>
        <p:xfrm>
          <a:off x="816682"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2" imgW="10972800" imgH="8229600" progId="Acrobat.Document.2020">
                  <p:embed/>
                </p:oleObj>
              </mc:Choice>
              <mc:Fallback>
                <p:oleObj name="Acrobat Document" r:id="rId22" imgW="10972800" imgH="8229600" progId="Acrobat.Document.2020">
                  <p:embed/>
                  <p:pic>
                    <p:nvPicPr>
                      <p:cNvPr id="2" name="Object 1">
                        <a:extLst>
                          <a:ext uri="{FF2B5EF4-FFF2-40B4-BE49-F238E27FC236}">
                            <a16:creationId xmlns:a16="http://schemas.microsoft.com/office/drawing/2014/main" id="{9C0D9AF1-6961-D89F-6D2A-61019165FED4}"/>
                          </a:ext>
                        </a:extLst>
                      </p:cNvPr>
                      <p:cNvPicPr/>
                      <p:nvPr/>
                    </p:nvPicPr>
                    <p:blipFill>
                      <a:blip r:embed="rId23"/>
                      <a:stretch>
                        <a:fillRect/>
                      </a:stretch>
                    </p:blipFill>
                    <p:spPr>
                      <a:xfrm>
                        <a:off x="816682" y="-264968"/>
                        <a:ext cx="1161288" cy="1715544"/>
                      </a:xfrm>
                      <a:prstGeom prst="rect">
                        <a:avLst/>
                      </a:prstGeom>
                      <a:ln>
                        <a:noFill/>
                      </a:ln>
                    </p:spPr>
                  </p:pic>
                </p:oleObj>
              </mc:Fallback>
            </mc:AlternateContent>
          </a:graphicData>
        </a:graphic>
      </p:graphicFrame>
    </p:spTree>
    <p:extLst>
      <p:ext uri="{BB962C8B-B14F-4D97-AF65-F5344CB8AC3E}">
        <p14:creationId xmlns:p14="http://schemas.microsoft.com/office/powerpoint/2010/main" val="40925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wipe(left)">
                                      <p:cBhvr>
                                        <p:cTn id="7" dur="500"/>
                                        <p:tgtEl>
                                          <p:spTgt spid="234"/>
                                        </p:tgtEl>
                                      </p:cBhvr>
                                    </p:animEffect>
                                  </p:childTnLst>
                                </p:cTn>
                              </p:par>
                            </p:childTnLst>
                          </p:cTn>
                        </p:par>
                        <p:par>
                          <p:cTn id="8" fill="hold">
                            <p:stCondLst>
                              <p:cond delay="500"/>
                            </p:stCondLst>
                            <p:childTnLst>
                              <p:par>
                                <p:cTn id="9" presetID="42" presetClass="path" presetSubtype="0" accel="50000" decel="50000" fill="hold" nodeType="afterEffect">
                                  <p:stCondLst>
                                    <p:cond delay="750"/>
                                  </p:stCondLst>
                                  <p:childTnLst>
                                    <p:animMotion origin="layout" path="M -1.11111E-6 -7.40741E-7 L -0.92726 -0.00602 " pathEditMode="relative" rAng="0" ptsTypes="AA">
                                      <p:cBhvr>
                                        <p:cTn id="10" dur="3000" fill="hold"/>
                                        <p:tgtEl>
                                          <p:spTgt spid="233"/>
                                        </p:tgtEl>
                                        <p:attrNameLst>
                                          <p:attrName>ppt_x</p:attrName>
                                          <p:attrName>ppt_y</p:attrName>
                                        </p:attrNameLst>
                                      </p:cBhvr>
                                      <p:rCtr x="-46372" y="-301"/>
                                    </p:animMotion>
                                  </p:childTnLst>
                                </p:cTn>
                              </p:par>
                              <p:par>
                                <p:cTn id="11" presetID="42" presetClass="path" presetSubtype="0" accel="50000" decel="50000" fill="hold" nodeType="withEffect">
                                  <p:stCondLst>
                                    <p:cond delay="1500"/>
                                  </p:stCondLst>
                                  <p:childTnLst>
                                    <p:animMotion origin="layout" path="M 3.61111E-6 0 L -0.66545 0.11921 " pathEditMode="relative" rAng="0" ptsTypes="AA">
                                      <p:cBhvr>
                                        <p:cTn id="12" dur="2000" fill="hold"/>
                                        <p:tgtEl>
                                          <p:spTgt spid="266"/>
                                        </p:tgtEl>
                                        <p:attrNameLst>
                                          <p:attrName>ppt_x</p:attrName>
                                          <p:attrName>ppt_y</p:attrName>
                                        </p:attrNameLst>
                                      </p:cBhvr>
                                      <p:rCtr x="-33281" y="5949"/>
                                    </p:animMotion>
                                  </p:childTnLst>
                                </p:cTn>
                              </p:par>
                              <p:par>
                                <p:cTn id="13" presetID="42" presetClass="path" presetSubtype="0" accel="50000" decel="50000" fill="hold" nodeType="withEffect">
                                  <p:stCondLst>
                                    <p:cond delay="1500"/>
                                  </p:stCondLst>
                                  <p:childTnLst>
                                    <p:animMotion origin="layout" path="M -2.5E-6 -2.96296E-6 L -0.56753 0.14468 " pathEditMode="relative" rAng="0" ptsTypes="AA">
                                      <p:cBhvr>
                                        <p:cTn id="14" dur="2000" fill="hold"/>
                                        <p:tgtEl>
                                          <p:spTgt spid="231"/>
                                        </p:tgtEl>
                                        <p:attrNameLst>
                                          <p:attrName>ppt_x</p:attrName>
                                          <p:attrName>ppt_y</p:attrName>
                                        </p:attrNameLst>
                                      </p:cBhvr>
                                      <p:rCtr x="-28385" y="7222"/>
                                    </p:animMotion>
                                  </p:childTnLst>
                                </p:cTn>
                              </p:par>
                              <p:par>
                                <p:cTn id="15" presetID="42" presetClass="path" presetSubtype="0" accel="50000" decel="50000" fill="hold" nodeType="withEffect">
                                  <p:stCondLst>
                                    <p:cond delay="1500"/>
                                  </p:stCondLst>
                                  <p:childTnLst>
                                    <p:animMotion origin="layout" path="M 4.16667E-6 1.85185E-6 L -0.39445 0.13426 " pathEditMode="relative" rAng="0" ptsTypes="AA">
                                      <p:cBhvr>
                                        <p:cTn id="16" dur="2000" fill="hold"/>
                                        <p:tgtEl>
                                          <p:spTgt spid="1040"/>
                                        </p:tgtEl>
                                        <p:attrNameLst>
                                          <p:attrName>ppt_x</p:attrName>
                                          <p:attrName>ppt_y</p:attrName>
                                        </p:attrNameLst>
                                      </p:cBhvr>
                                      <p:rCtr x="-19722" y="6713"/>
                                    </p:animMotion>
                                  </p:childTnLst>
                                </p:cTn>
                              </p:par>
                            </p:childTnLst>
                          </p:cTn>
                        </p:par>
                        <p:par>
                          <p:cTn id="17" fill="hold">
                            <p:stCondLst>
                              <p:cond delay="4250"/>
                            </p:stCondLst>
                            <p:childTnLst>
                              <p:par>
                                <p:cTn id="18" presetID="10" presetClass="exit" presetSubtype="0" fill="hold" grpId="1" nodeType="afterEffect">
                                  <p:stCondLst>
                                    <p:cond delay="0"/>
                                  </p:stCondLst>
                                  <p:childTnLst>
                                    <p:animEffect transition="out" filter="fade">
                                      <p:cBhvr>
                                        <p:cTn id="19" dur="500"/>
                                        <p:tgtEl>
                                          <p:spTgt spid="234"/>
                                        </p:tgtEl>
                                      </p:cBhvr>
                                    </p:animEffect>
                                    <p:set>
                                      <p:cBhvr>
                                        <p:cTn id="20" dur="1" fill="hold">
                                          <p:stCondLst>
                                            <p:cond delay="499"/>
                                          </p:stCondLst>
                                        </p:cTn>
                                        <p:tgtEl>
                                          <p:spTgt spid="234"/>
                                        </p:tgtEl>
                                        <p:attrNameLst>
                                          <p:attrName>style.visibility</p:attrName>
                                        </p:attrNameLst>
                                      </p:cBhvr>
                                      <p:to>
                                        <p:strVal val="hidden"/>
                                      </p:to>
                                    </p:set>
                                  </p:childTnLst>
                                </p:cTn>
                              </p:par>
                            </p:childTnLst>
                          </p:cTn>
                        </p:par>
                        <p:par>
                          <p:cTn id="21" fill="hold">
                            <p:stCondLst>
                              <p:cond delay="4750"/>
                            </p:stCondLst>
                            <p:childTnLst>
                              <p:par>
                                <p:cTn id="22" presetID="10" presetClass="exit" presetSubtype="0" fill="hold" nodeType="afterEffect">
                                  <p:stCondLst>
                                    <p:cond delay="0"/>
                                  </p:stCondLst>
                                  <p:childTnLst>
                                    <p:animEffect transition="out" filter="fade">
                                      <p:cBhvr>
                                        <p:cTn id="23" dur="500"/>
                                        <p:tgtEl>
                                          <p:spTgt spid="233"/>
                                        </p:tgtEl>
                                      </p:cBhvr>
                                    </p:animEffect>
                                    <p:set>
                                      <p:cBhvr>
                                        <p:cTn id="24" dur="1" fill="hold">
                                          <p:stCondLst>
                                            <p:cond delay="499"/>
                                          </p:stCondLst>
                                        </p:cTn>
                                        <p:tgtEl>
                                          <p:spTgt spid="23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6"/>
                                        </p:tgtEl>
                                      </p:cBhvr>
                                    </p:animEffect>
                                    <p:set>
                                      <p:cBhvr>
                                        <p:cTn id="27" dur="1" fill="hold">
                                          <p:stCondLst>
                                            <p:cond delay="499"/>
                                          </p:stCondLst>
                                        </p:cTn>
                                        <p:tgtEl>
                                          <p:spTgt spid="26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31"/>
                                        </p:tgtEl>
                                      </p:cBhvr>
                                    </p:animEffect>
                                    <p:set>
                                      <p:cBhvr>
                                        <p:cTn id="30" dur="1" fill="hold">
                                          <p:stCondLst>
                                            <p:cond delay="499"/>
                                          </p:stCondLst>
                                        </p:cTn>
                                        <p:tgtEl>
                                          <p:spTgt spid="23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40"/>
                                        </p:tgtEl>
                                      </p:cBhvr>
                                    </p:animEffect>
                                    <p:set>
                                      <p:cBhvr>
                                        <p:cTn id="33" dur="1" fill="hold">
                                          <p:stCondLst>
                                            <p:cond delay="499"/>
                                          </p:stCondLst>
                                        </p:cTn>
                                        <p:tgtEl>
                                          <p:spTgt spid="104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285"/>
                                        </p:tgtEl>
                                        <p:attrNameLst>
                                          <p:attrName>style.visibility</p:attrName>
                                        </p:attrNameLst>
                                      </p:cBhvr>
                                      <p:to>
                                        <p:strVal val="visible"/>
                                      </p:to>
                                    </p:set>
                                  </p:childTnLst>
                                </p:cTn>
                              </p:par>
                            </p:childTnLst>
                          </p:cTn>
                        </p:par>
                        <p:par>
                          <p:cTn id="36" fill="hold">
                            <p:stCondLst>
                              <p:cond delay="5250"/>
                            </p:stCondLst>
                            <p:childTnLst>
                              <p:par>
                                <p:cTn id="37" presetID="6" presetClass="entr" presetSubtype="32"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circle(out)">
                                      <p:cBhvr>
                                        <p:cTn id="39" dur="750"/>
                                        <p:tgtEl>
                                          <p:spTgt spid="49"/>
                                        </p:tgtEl>
                                      </p:cBhvr>
                                    </p:animEffect>
                                  </p:childTnLst>
                                </p:cTn>
                              </p:par>
                            </p:childTnLst>
                          </p:cTn>
                        </p:par>
                        <p:par>
                          <p:cTn id="40" fill="hold">
                            <p:stCondLst>
                              <p:cond delay="6000"/>
                            </p:stCondLst>
                            <p:childTnLst>
                              <p:par>
                                <p:cTn id="41" presetID="42" presetClass="path" presetSubtype="0" accel="50000" decel="50000" fill="hold" nodeType="afterEffect">
                                  <p:stCondLst>
                                    <p:cond delay="0"/>
                                  </p:stCondLst>
                                  <p:childTnLst>
                                    <p:animMotion origin="layout" path="M -1.11111E-6 -1.85185E-6 L -0.31736 -0.0662 " pathEditMode="relative" rAng="0" ptsTypes="AA">
                                      <p:cBhvr>
                                        <p:cTn id="42" dur="1250" fill="hold"/>
                                        <p:tgtEl>
                                          <p:spTgt spid="285"/>
                                        </p:tgtEl>
                                        <p:attrNameLst>
                                          <p:attrName>ppt_x</p:attrName>
                                          <p:attrName>ppt_y</p:attrName>
                                        </p:attrNameLst>
                                      </p:cBhvr>
                                      <p:rCtr x="-15868" y="-3310"/>
                                    </p:animMotion>
                                  </p:childTnLst>
                                </p:cTn>
                              </p:par>
                              <p:par>
                                <p:cTn id="43" presetID="22" presetClass="entr" presetSubtype="8" fill="hold" grpId="0" nodeType="withEffect">
                                  <p:stCondLst>
                                    <p:cond delay="0"/>
                                  </p:stCondLst>
                                  <p:childTnLst>
                                    <p:set>
                                      <p:cBhvr>
                                        <p:cTn id="44" dur="1" fill="hold">
                                          <p:stCondLst>
                                            <p:cond delay="0"/>
                                          </p:stCondLst>
                                        </p:cTn>
                                        <p:tgtEl>
                                          <p:spTgt spid="275"/>
                                        </p:tgtEl>
                                        <p:attrNameLst>
                                          <p:attrName>style.visibility</p:attrName>
                                        </p:attrNameLst>
                                      </p:cBhvr>
                                      <p:to>
                                        <p:strVal val="visible"/>
                                      </p:to>
                                    </p:set>
                                    <p:animEffect transition="in" filter="wipe(left)">
                                      <p:cBhvr>
                                        <p:cTn id="4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p:bldP spid="234" grpId="0" animBg="1"/>
      <p:bldP spid="2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1" name="TextBox 40"/>
          <p:cNvSpPr txBox="1"/>
          <p:nvPr/>
        </p:nvSpPr>
        <p:spPr>
          <a:xfrm>
            <a:off x="0" y="5274883"/>
            <a:ext cx="9144000" cy="1384995"/>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Though the student took a complete meal, the fruit was not offered and the meal cannot be claimed for reimbursement. Before service continues, fruit must be replenished.</a:t>
            </a:r>
          </a:p>
        </p:txBody>
      </p:sp>
      <p:sp>
        <p:nvSpPr>
          <p:cNvPr id="5" name="TextBox 4">
            <a:extLst>
              <a:ext uri="{FF2B5EF4-FFF2-40B4-BE49-F238E27FC236}">
                <a16:creationId xmlns:a16="http://schemas.microsoft.com/office/drawing/2014/main" id="{6C31F5AD-030B-A2AB-2374-331A8AA86812}"/>
              </a:ext>
            </a:extLst>
          </p:cNvPr>
          <p:cNvSpPr txBox="1"/>
          <p:nvPr/>
        </p:nvSpPr>
        <p:spPr>
          <a:xfrm>
            <a:off x="0" y="5265053"/>
            <a:ext cx="8495612" cy="523220"/>
          </a:xfrm>
          <a:prstGeom prst="rect">
            <a:avLst/>
          </a:prstGeom>
          <a:solidFill>
            <a:srgbClr val="FFC000"/>
          </a:solidFill>
        </p:spPr>
        <p:txBody>
          <a:bodyPr wrap="square" rtlCol="0">
            <a:spAutoFit/>
          </a:bodyPr>
          <a:lstStyle/>
          <a:p>
            <a:pPr marL="182880"/>
            <a:r>
              <a:rPr lang="en-US" sz="2800" dirty="0">
                <a:solidFill>
                  <a:srgbClr val="0A0B0E"/>
                </a:solidFill>
              </a:rPr>
              <a:t>The next student selects their lunch items.</a:t>
            </a:r>
          </a:p>
        </p:txBody>
      </p:sp>
      <p:pic>
        <p:nvPicPr>
          <p:cNvPr id="226" name="Picture 2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 y="-1337077"/>
            <a:ext cx="10380485" cy="6155071"/>
          </a:xfrm>
          <a:prstGeom prst="rect">
            <a:avLst/>
          </a:prstGeom>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1657041" y="89959"/>
            <a:ext cx="1866461" cy="3862717"/>
          </a:xfrm>
          <a:prstGeom prst="rect">
            <a:avLst/>
          </a:prstGeom>
          <a:noFill/>
          <a:extLst>
            <a:ext uri="{909E8E84-426E-40DD-AFC4-6F175D3DCCD1}">
              <a14:hiddenFill xmlns:a14="http://schemas.microsoft.com/office/drawing/2010/main">
                <a:solidFill>
                  <a:srgbClr val="FFFFFF"/>
                </a:solidFill>
              </a14:hiddenFill>
            </a:ext>
          </a:extLst>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7"/>
          <a:srcRect/>
          <a:stretch/>
        </p:blipFill>
        <p:spPr bwMode="auto">
          <a:xfrm>
            <a:off x="7105892" y="0"/>
            <a:ext cx="1145854" cy="422842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8">
            <a:extLst>
              <a:ext uri="{BEBA8EAE-BF5A-486C-A8C5-ECC9F3942E4B}">
                <a14:imgProps xmlns:a14="http://schemas.microsoft.com/office/drawing/2010/main">
                  <a14:imgLayer r:embed="rId9">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pic>
        <p:nvPicPr>
          <p:cNvPr id="230" name="Picture 229"/>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9148581" y="2424559"/>
            <a:ext cx="1504653" cy="2727333"/>
            <a:chOff x="9556362" y="2648478"/>
            <a:chExt cx="1504653" cy="2727333"/>
          </a:xfrm>
        </p:grpSpPr>
        <p:pic>
          <p:nvPicPr>
            <p:cNvPr id="74" name="Picture 73"/>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611449" y="2648478"/>
              <a:ext cx="1449566" cy="2727333"/>
            </a:xfrm>
            <a:prstGeom prst="rect">
              <a:avLst/>
            </a:prstGeom>
          </p:spPr>
        </p:pic>
        <p:pic>
          <p:nvPicPr>
            <p:cNvPr id="3" name="Picture 2"/>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229" name="Picture 228"/>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19003" y="3155844"/>
            <a:ext cx="481925" cy="319537"/>
          </a:xfrm>
          <a:prstGeom prst="rect">
            <a:avLst/>
          </a:prstGeom>
        </p:spPr>
      </p:pic>
      <p:grpSp>
        <p:nvGrpSpPr>
          <p:cNvPr id="269" name="Group 268"/>
          <p:cNvGrpSpPr/>
          <p:nvPr/>
        </p:nvGrpSpPr>
        <p:grpSpPr>
          <a:xfrm>
            <a:off x="8132736" y="3165974"/>
            <a:ext cx="521009" cy="284985"/>
            <a:chOff x="2027934" y="772011"/>
            <a:chExt cx="3295650" cy="1602607"/>
          </a:xfrm>
        </p:grpSpPr>
        <p:pic>
          <p:nvPicPr>
            <p:cNvPr id="270" name="Picture 26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7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11F9A301-B61C-42D6-B40F-A2F8075DA513}"/>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3920600" y="3241139"/>
            <a:ext cx="286811" cy="489157"/>
          </a:xfrm>
          <a:prstGeom prst="trapezoid">
            <a:avLst>
              <a:gd name="adj" fmla="val 3489"/>
            </a:avLst>
          </a:prstGeom>
        </p:spPr>
      </p:pic>
      <p:grpSp>
        <p:nvGrpSpPr>
          <p:cNvPr id="55" name="Group 54"/>
          <p:cNvGrpSpPr/>
          <p:nvPr/>
        </p:nvGrpSpPr>
        <p:grpSpPr>
          <a:xfrm>
            <a:off x="1259414" y="2375439"/>
            <a:ext cx="1504652" cy="2526087"/>
            <a:chOff x="1330686" y="2516652"/>
            <a:chExt cx="1504652" cy="2526087"/>
          </a:xfrm>
        </p:grpSpPr>
        <p:grpSp>
          <p:nvGrpSpPr>
            <p:cNvPr id="56" name="Group 55"/>
            <p:cNvGrpSpPr/>
            <p:nvPr/>
          </p:nvGrpSpPr>
          <p:grpSpPr>
            <a:xfrm>
              <a:off x="1330686" y="2516652"/>
              <a:ext cx="1504652" cy="2526087"/>
              <a:chOff x="9556362" y="2849724"/>
              <a:chExt cx="1504652" cy="2526087"/>
            </a:xfrm>
          </p:grpSpPr>
          <p:pic>
            <p:nvPicPr>
              <p:cNvPr id="62" name="Picture 61"/>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718409" y="2849724"/>
                <a:ext cx="1342605" cy="2526087"/>
              </a:xfrm>
              <a:prstGeom prst="rect">
                <a:avLst/>
              </a:prstGeom>
            </p:spPr>
          </p:pic>
          <p:pic>
            <p:nvPicPr>
              <p:cNvPr id="63" name="Picture 62"/>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9556362" y="4473424"/>
                <a:ext cx="1297752" cy="674251"/>
              </a:xfrm>
              <a:prstGeom prst="rect">
                <a:avLst/>
              </a:prstGeom>
            </p:spPr>
          </p:pic>
        </p:grpSp>
        <p:pic>
          <p:nvPicPr>
            <p:cNvPr id="57" name="Picture 56"/>
            <p:cNvPicPr>
              <a:picLocks noChangeAspect="1"/>
            </p:cNvPicPr>
            <p:nvPr/>
          </p:nvPicPr>
          <p:blipFill>
            <a:blip r:embed="rId10">
              <a:extLst>
                <a:ext uri="{BEBA8EAE-BF5A-486C-A8C5-ECC9F3942E4B}">
                  <a14:imgProps xmlns:a14="http://schemas.microsoft.com/office/drawing/2010/main">
                    <a14:imgLayer r:embed="rId11">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2006685" y="4179726"/>
              <a:ext cx="481925" cy="319537"/>
            </a:xfrm>
            <a:prstGeom prst="rect">
              <a:avLst/>
            </a:prstGeom>
          </p:spPr>
        </p:pic>
        <p:grpSp>
          <p:nvGrpSpPr>
            <p:cNvPr id="58" name="Group 57"/>
            <p:cNvGrpSpPr/>
            <p:nvPr/>
          </p:nvGrpSpPr>
          <p:grpSpPr>
            <a:xfrm>
              <a:off x="1738168" y="4188439"/>
              <a:ext cx="521009" cy="284985"/>
              <a:chOff x="2027934" y="772011"/>
              <a:chExt cx="3295650" cy="1602607"/>
            </a:xfrm>
          </p:grpSpPr>
          <p:pic>
            <p:nvPicPr>
              <p:cNvPr id="60" name="Picture 59"/>
              <p:cNvPicPr>
                <a:picLocks noChangeAspect="1"/>
              </p:cNvPicPr>
              <p:nvPr/>
            </p:nvPicPr>
            <p:blipFill>
              <a:blip r:embed="rId12">
                <a:extLst>
                  <a:ext uri="{BEBA8EAE-BF5A-486C-A8C5-ECC9F3942E4B}">
                    <a14:imgProps xmlns:a14="http://schemas.microsoft.com/office/drawing/2010/main">
                      <a14:imgLayer r:embed="rId13">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61" name="Picture 18" descr="Crispy Potato Wedges Recipe | Recipe | Wedges recipe, Recipes, Potato  wedges recip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59" name="Picture 58">
              <a:extLst>
                <a:ext uri="{FF2B5EF4-FFF2-40B4-BE49-F238E27FC236}">
                  <a16:creationId xmlns:a16="http://schemas.microsoft.com/office/drawing/2014/main" id="{11F9A301-B61C-42D6-B40F-A2F8075DA513}"/>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1580046" y="4082563"/>
              <a:ext cx="286811" cy="489157"/>
            </a:xfrm>
            <a:prstGeom prst="trapezoid">
              <a:avLst>
                <a:gd name="adj" fmla="val 3489"/>
              </a:avLst>
            </a:prstGeom>
          </p:spPr>
        </p:pic>
      </p:grpSp>
      <p:pic>
        <p:nvPicPr>
          <p:cNvPr id="2050" name="Picture 2" descr="Red cross check mark icon simple style Royalty Free Vecto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7500" b="86296" l="7400" r="92600">
                        <a14:foregroundMark x1="34400" y1="31296" x2="65400" y2="60278"/>
                        <a14:foregroundMark x1="66900" y1="30833" x2="35800" y2="61574"/>
                      </a14:backgroundRemoval>
                    </a14:imgEffect>
                  </a14:imgLayer>
                </a14:imgProps>
              </a:ext>
              <a:ext uri="{28A0092B-C50C-407E-A947-70E740481C1C}">
                <a14:useLocalDpi xmlns:a14="http://schemas.microsoft.com/office/drawing/2010/main" val="0"/>
              </a:ext>
            </a:extLst>
          </a:blip>
          <a:srcRect l="7889" t="7207" r="7560" b="13858"/>
          <a:stretch/>
        </p:blipFill>
        <p:spPr bwMode="auto">
          <a:xfrm>
            <a:off x="835764" y="1497112"/>
            <a:ext cx="1021152" cy="10295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F368CEA2-21BD-FACE-7856-8E8AFE5638E3}"/>
              </a:ext>
            </a:extLst>
          </p:cNvPr>
          <p:cNvGraphicFramePr>
            <a:graphicFrameLocks noChangeAspect="1"/>
          </p:cNvGraphicFramePr>
          <p:nvPr/>
        </p:nvGraphicFramePr>
        <p:xfrm>
          <a:off x="806954" y="-264968"/>
          <a:ext cx="1161288" cy="1715544"/>
        </p:xfrm>
        <a:graphic>
          <a:graphicData uri="http://schemas.openxmlformats.org/presentationml/2006/ole">
            <mc:AlternateContent xmlns:mc="http://schemas.openxmlformats.org/markup-compatibility/2006">
              <mc:Choice xmlns:v="urn:schemas-microsoft-com:vml" Requires="v">
                <p:oleObj name="Acrobat Document" r:id="rId24" imgW="10972800" imgH="8229600" progId="Acrobat.Document.2020">
                  <p:embed/>
                </p:oleObj>
              </mc:Choice>
              <mc:Fallback>
                <p:oleObj name="Acrobat Document" r:id="rId24" imgW="10972800" imgH="8229600" progId="Acrobat.Document.2020">
                  <p:embed/>
                  <p:pic>
                    <p:nvPicPr>
                      <p:cNvPr id="2" name="Object 1">
                        <a:extLst>
                          <a:ext uri="{FF2B5EF4-FFF2-40B4-BE49-F238E27FC236}">
                            <a16:creationId xmlns:a16="http://schemas.microsoft.com/office/drawing/2014/main" id="{F368CEA2-21BD-FACE-7856-8E8AFE5638E3}"/>
                          </a:ext>
                        </a:extLst>
                      </p:cNvPr>
                      <p:cNvPicPr/>
                      <p:nvPr/>
                    </p:nvPicPr>
                    <p:blipFill>
                      <a:blip r:embed="rId25"/>
                      <a:stretch>
                        <a:fillRect/>
                      </a:stretch>
                    </p:blipFill>
                    <p:spPr>
                      <a:xfrm>
                        <a:off x="806954" y="-264968"/>
                        <a:ext cx="1161288" cy="1715544"/>
                      </a:xfrm>
                      <a:prstGeom prst="rect">
                        <a:avLst/>
                      </a:prstGeom>
                      <a:ln>
                        <a:noFill/>
                      </a:ln>
                    </p:spPr>
                  </p:pic>
                </p:oleObj>
              </mc:Fallback>
            </mc:AlternateContent>
          </a:graphicData>
        </a:graphic>
      </p:graphicFrame>
    </p:spTree>
    <p:custDataLst>
      <p:tags r:id="rId1"/>
    </p:custDataLst>
    <p:extLst>
      <p:ext uri="{BB962C8B-B14F-4D97-AF65-F5344CB8AC3E}">
        <p14:creationId xmlns:p14="http://schemas.microsoft.com/office/powerpoint/2010/main" val="2870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81481E-6 L -0.86041 -0.01504 " pathEditMode="relative" rAng="0" ptsTypes="AA">
                                      <p:cBhvr>
                                        <p:cTn id="6" dur="2000" fill="hold"/>
                                        <p:tgtEl>
                                          <p:spTgt spid="4"/>
                                        </p:tgtEl>
                                        <p:attrNameLst>
                                          <p:attrName>ppt_x</p:attrName>
                                          <p:attrName>ppt_y</p:attrName>
                                        </p:attrNameLst>
                                      </p:cBhvr>
                                      <p:rCtr x="-43021" y="-764"/>
                                    </p:animMotion>
                                  </p:childTnLst>
                                </p:cTn>
                              </p:par>
                              <p:par>
                                <p:cTn id="7" presetID="42" presetClass="path" presetSubtype="0" accel="50000" decel="50000" fill="hold" nodeType="withEffect">
                                  <p:stCondLst>
                                    <p:cond delay="0"/>
                                  </p:stCondLst>
                                  <p:childTnLst>
                                    <p:animMotion origin="layout" path="M -1.94444E-6 2.59259E-6 L -0.71475 0.14398 " pathEditMode="relative" rAng="0" ptsTypes="AA">
                                      <p:cBhvr>
                                        <p:cTn id="8" dur="2000" fill="hold"/>
                                        <p:tgtEl>
                                          <p:spTgt spid="269"/>
                                        </p:tgtEl>
                                        <p:attrNameLst>
                                          <p:attrName>ppt_x</p:attrName>
                                          <p:attrName>ppt_y</p:attrName>
                                        </p:attrNameLst>
                                      </p:cBhvr>
                                      <p:rCtr x="-35747" y="7199"/>
                                    </p:animMotion>
                                  </p:childTnLst>
                                </p:cTn>
                              </p:par>
                              <p:par>
                                <p:cTn id="9" presetID="42" presetClass="path" presetSubtype="0" accel="50000" decel="50000" fill="hold" nodeType="withEffect">
                                  <p:stCondLst>
                                    <p:cond delay="0"/>
                                  </p:stCondLst>
                                  <p:childTnLst>
                                    <p:animMotion origin="layout" path="M 3.88889E-6 -3.33333E-6 L -0.54584 0.15486 " pathEditMode="relative" rAng="0" ptsTypes="AA">
                                      <p:cBhvr>
                                        <p:cTn id="10" dur="2000" fill="hold"/>
                                        <p:tgtEl>
                                          <p:spTgt spid="229"/>
                                        </p:tgtEl>
                                        <p:attrNameLst>
                                          <p:attrName>ppt_x</p:attrName>
                                          <p:attrName>ppt_y</p:attrName>
                                        </p:attrNameLst>
                                      </p:cBhvr>
                                      <p:rCtr x="-27292" y="7731"/>
                                    </p:animMotion>
                                  </p:childTnLst>
                                </p:cTn>
                              </p:par>
                              <p:par>
                                <p:cTn id="11" presetID="42" presetClass="path" presetSubtype="0" accel="50000" decel="50000" fill="hold" nodeType="withEffect">
                                  <p:stCondLst>
                                    <p:cond delay="0"/>
                                  </p:stCondLst>
                                  <p:childTnLst>
                                    <p:animMotion origin="layout" path="M -4.44444E-6 -3.33333E-6 L -0.2552 0.11806 " pathEditMode="relative" rAng="0" ptsTypes="AA">
                                      <p:cBhvr>
                                        <p:cTn id="12" dur="2000" fill="hold"/>
                                        <p:tgtEl>
                                          <p:spTgt spid="43"/>
                                        </p:tgtEl>
                                        <p:attrNameLst>
                                          <p:attrName>ppt_x</p:attrName>
                                          <p:attrName>ppt_y</p:attrName>
                                        </p:attrNameLst>
                                      </p:cBhvr>
                                      <p:rCtr x="-12760" y="5903"/>
                                    </p:animMotion>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250"/>
                                        <p:tgtEl>
                                          <p:spTgt spid="5"/>
                                        </p:tgtEl>
                                      </p:cBhvr>
                                    </p:animEffect>
                                  </p:childTnLst>
                                </p:cTn>
                              </p:par>
                            </p:childTnLst>
                          </p:cTn>
                        </p:par>
                        <p:par>
                          <p:cTn id="17" fill="hold">
                            <p:stCondLst>
                              <p:cond delay="3250"/>
                            </p:stCondLst>
                            <p:childTnLst>
                              <p:par>
                                <p:cTn id="18" presetID="10" presetClass="exit" presetSubtype="0" fill="hold" grpId="1" nodeType="afterEffect">
                                  <p:stCondLst>
                                    <p:cond delay="0"/>
                                  </p:stCondLst>
                                  <p:childTnLst>
                                    <p:animEffect transition="out" filter="fade">
                                      <p:cBhvr>
                                        <p:cTn id="19" dur="1250"/>
                                        <p:tgtEl>
                                          <p:spTgt spid="5"/>
                                        </p:tgtEl>
                                      </p:cBhvr>
                                    </p:animEffect>
                                    <p:set>
                                      <p:cBhvr>
                                        <p:cTn id="20" dur="1" fill="hold">
                                          <p:stCondLst>
                                            <p:cond delay="1249"/>
                                          </p:stCondLst>
                                        </p:cTn>
                                        <p:tgtEl>
                                          <p:spTgt spid="5"/>
                                        </p:tgtEl>
                                        <p:attrNameLst>
                                          <p:attrName>style.visibility</p:attrName>
                                        </p:attrNameLst>
                                      </p:cBhvr>
                                      <p:to>
                                        <p:strVal val="hidden"/>
                                      </p:to>
                                    </p:set>
                                  </p:childTnLst>
                                </p:cTn>
                              </p:par>
                            </p:childTnLst>
                          </p:cTn>
                        </p:par>
                        <p:par>
                          <p:cTn id="21" fill="hold">
                            <p:stCondLst>
                              <p:cond delay="4500"/>
                            </p:stCondLst>
                            <p:childTnLst>
                              <p:par>
                                <p:cTn id="22" presetID="10" presetClass="exit" presetSubtype="0" fill="hold"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9"/>
                                        </p:tgtEl>
                                      </p:cBhvr>
                                    </p:animEffect>
                                    <p:set>
                                      <p:cBhvr>
                                        <p:cTn id="27" dur="1" fill="hold">
                                          <p:stCondLst>
                                            <p:cond delay="499"/>
                                          </p:stCondLst>
                                        </p:cTn>
                                        <p:tgtEl>
                                          <p:spTgt spid="269"/>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9"/>
                                        </p:tgtEl>
                                      </p:cBhvr>
                                    </p:animEffect>
                                    <p:set>
                                      <p:cBhvr>
                                        <p:cTn id="30" dur="1" fill="hold">
                                          <p:stCondLst>
                                            <p:cond delay="499"/>
                                          </p:stCondLst>
                                        </p:cTn>
                                        <p:tgtEl>
                                          <p:spTgt spid="22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3"/>
                                        </p:tgtEl>
                                      </p:cBhvr>
                                    </p:animEffect>
                                    <p:set>
                                      <p:cBhvr>
                                        <p:cTn id="33" dur="1" fill="hold">
                                          <p:stCondLst>
                                            <p:cond delay="499"/>
                                          </p:stCondLst>
                                        </p:cTn>
                                        <p:tgtEl>
                                          <p:spTgt spid="43"/>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5500"/>
                            </p:stCondLst>
                            <p:childTnLst>
                              <p:par>
                                <p:cTn id="41" presetID="6" presetClass="entr" presetSubtype="32" fill="hold" nodeType="after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circle(out)">
                                      <p:cBhvr>
                                        <p:cTn id="43" dur="75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4.72222E-6 4.44444E-6 L -0.32622 -0.08866 " pathEditMode="relative" rAng="0" ptsTypes="AA">
                                      <p:cBhvr>
                                        <p:cTn id="47" dur="2000" fill="hold"/>
                                        <p:tgtEl>
                                          <p:spTgt spid="55"/>
                                        </p:tgtEl>
                                        <p:attrNameLst>
                                          <p:attrName>ppt_x</p:attrName>
                                          <p:attrName>ppt_y</p:attrName>
                                        </p:attrNameLst>
                                      </p:cBhvr>
                                      <p:rCtr x="-16319" y="-4444"/>
                                    </p:animMotion>
                                  </p:childTnLst>
                                </p:cTn>
                              </p:par>
                              <p:par>
                                <p:cTn id="48" presetID="10" presetClass="exit" presetSubtype="0" fill="hold" grpId="1" nodeType="withEffect">
                                  <p:stCondLst>
                                    <p:cond delay="0"/>
                                  </p:stCondLst>
                                  <p:childTnLst>
                                    <p:animEffect transition="out" filter="fade">
                                      <p:cBhvr>
                                        <p:cTn id="49" dur="500"/>
                                        <p:tgtEl>
                                          <p:spTgt spid="41"/>
                                        </p:tgtEl>
                                      </p:cBhvr>
                                    </p:animEffect>
                                    <p:set>
                                      <p:cBhvr>
                                        <p:cTn id="50" dur="1" fill="hold">
                                          <p:stCondLst>
                                            <p:cond delay="499"/>
                                          </p:stCondLst>
                                        </p:cTn>
                                        <p:tgtEl>
                                          <p:spTgt spid="41"/>
                                        </p:tgtEl>
                                        <p:attrNameLst>
                                          <p:attrName>style.visibility</p:attrName>
                                        </p:attrNameLst>
                                      </p:cBhvr>
                                      <p:to>
                                        <p:strVal val="hidden"/>
                                      </p:to>
                                    </p:set>
                                  </p:childTnLst>
                                </p:cTn>
                              </p:par>
                              <p:par>
                                <p:cTn id="51" presetID="42" presetClass="path" presetSubtype="0" accel="50000" decel="50000" fill="hold" nodeType="withEffect">
                                  <p:stCondLst>
                                    <p:cond delay="1500"/>
                                  </p:stCondLst>
                                  <p:childTnLst>
                                    <p:animMotion origin="layout" path="M 3.05556E-6 -3.33333E-6 L 0.23264 -0.0081 " pathEditMode="relative" rAng="0" ptsTypes="AA">
                                      <p:cBhvr>
                                        <p:cTn id="52" dur="2000" fill="hold"/>
                                        <p:tgtEl>
                                          <p:spTgt spid="71"/>
                                        </p:tgtEl>
                                        <p:attrNameLst>
                                          <p:attrName>ppt_x</p:attrName>
                                          <p:attrName>ppt_y</p:attrName>
                                        </p:attrNameLst>
                                      </p:cBhvr>
                                      <p:rCtr x="116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26" name="Picture 2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92" y="-1322475"/>
            <a:ext cx="10380485" cy="6155071"/>
          </a:xfrm>
          <a:prstGeom prst="rect">
            <a:avLst/>
          </a:prstGeom>
        </p:spPr>
      </p:pic>
      <p:pic>
        <p:nvPicPr>
          <p:cNvPr id="71" name="Man3">
            <a:extLst>
              <a:ext uri="{FF2B5EF4-FFF2-40B4-BE49-F238E27FC236}">
                <a16:creationId xmlns:a16="http://schemas.microsoft.com/office/drawing/2014/main" id="{9337F2BA-B4F9-4A50-A0C7-257AFEDEAB53}"/>
              </a:ext>
            </a:extLst>
          </p:cNvPr>
          <p:cNvPicPr>
            <a:picLocks noChangeAspect="1" noChangeArrowheads="1"/>
          </p:cNvPicPr>
          <p:nvPr/>
        </p:nvPicPr>
        <p:blipFill>
          <a:blip r:embed="rId5"/>
          <a:srcRect/>
          <a:stretch/>
        </p:blipFill>
        <p:spPr bwMode="auto">
          <a:xfrm>
            <a:off x="9328815" y="291691"/>
            <a:ext cx="1051865" cy="3881583"/>
          </a:xfrm>
          <a:prstGeom prst="rect">
            <a:avLst/>
          </a:prstGeom>
          <a:noFill/>
          <a:extLst>
            <a:ext uri="{909E8E84-426E-40DD-AFC4-6F175D3DCCD1}">
              <a14:hiddenFill xmlns:a14="http://schemas.microsoft.com/office/drawing/2010/main">
                <a:solidFill>
                  <a:srgbClr val="FFFFFF"/>
                </a:solidFill>
              </a14:hiddenFill>
            </a:ext>
          </a:extLst>
        </p:spPr>
      </p:pic>
      <p:pic>
        <p:nvPicPr>
          <p:cNvPr id="46"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1378388" y="294092"/>
            <a:ext cx="2185016" cy="3952870"/>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255"/>
          <p:cNvPicPr>
            <a:picLocks noChangeAspect="1"/>
          </p:cNvPicPr>
          <p:nvPr/>
        </p:nvPicPr>
        <p:blipFill rotWithShape="1">
          <a:blip r:embed="rId7">
            <a:extLst>
              <a:ext uri="{BEBA8EAE-BF5A-486C-A8C5-ECC9F3942E4B}">
                <a14:imgProps xmlns:a14="http://schemas.microsoft.com/office/drawing/2010/main">
                  <a14:imgLayer r:embed="rId8">
                    <a14:imgEffect>
                      <a14:backgroundRemoval t="66514" b="98624" l="47609" r="99725">
                        <a14:foregroundMark x1="54810" y1="67890" x2="99010" y2="67982"/>
                        <a14:backgroundMark x1="48048" y1="81743" x2="50247" y2="82294"/>
                        <a14:backgroundMark x1="50192" y1="83028" x2="49863" y2="94495"/>
                      </a14:backgroundRemoval>
                    </a14:imgEffect>
                  </a14:imgLayer>
                </a14:imgProps>
              </a:ext>
              <a:ext uri="{28A0092B-C50C-407E-A947-70E740481C1C}">
                <a14:useLocalDpi xmlns:a14="http://schemas.microsoft.com/office/drawing/2010/main" val="0"/>
              </a:ext>
            </a:extLst>
          </a:blip>
          <a:srcRect l="47585" t="64493" r="-1"/>
          <a:stretch/>
        </p:blipFill>
        <p:spPr>
          <a:xfrm>
            <a:off x="4840651" y="2627996"/>
            <a:ext cx="5430977" cy="2204600"/>
          </a:xfrm>
          <a:prstGeom prst="rect">
            <a:avLst/>
          </a:prstGeom>
        </p:spPr>
      </p:pic>
      <p:pic>
        <p:nvPicPr>
          <p:cNvPr id="100" name="Picture 9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296472" y="2751539"/>
            <a:ext cx="481925" cy="319537"/>
          </a:xfrm>
          <a:prstGeom prst="rect">
            <a:avLst/>
          </a:prstGeom>
        </p:spPr>
      </p:pic>
      <p:pic>
        <p:nvPicPr>
          <p:cNvPr id="227" name="Picture 226"/>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900425" y="2740535"/>
            <a:ext cx="473286" cy="313809"/>
          </a:xfrm>
          <a:prstGeom prst="rect">
            <a:avLst/>
          </a:prstGeom>
        </p:spPr>
      </p:pic>
      <p:pic>
        <p:nvPicPr>
          <p:cNvPr id="228" name="Picture 227"/>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7100888" y="2950131"/>
            <a:ext cx="481925" cy="319537"/>
          </a:xfrm>
          <a:prstGeom prst="rect">
            <a:avLst/>
          </a:prstGeom>
        </p:spPr>
      </p:pic>
      <p:grpSp>
        <p:nvGrpSpPr>
          <p:cNvPr id="235" name="Group 234"/>
          <p:cNvGrpSpPr/>
          <p:nvPr/>
        </p:nvGrpSpPr>
        <p:grpSpPr>
          <a:xfrm>
            <a:off x="8050512" y="2746828"/>
            <a:ext cx="521009" cy="284985"/>
            <a:chOff x="2027934" y="772011"/>
            <a:chExt cx="3295650" cy="1602607"/>
          </a:xfrm>
        </p:grpSpPr>
        <p:pic>
          <p:nvPicPr>
            <p:cNvPr id="236" name="Picture 235"/>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37"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7" name="Group 256"/>
          <p:cNvGrpSpPr/>
          <p:nvPr/>
        </p:nvGrpSpPr>
        <p:grpSpPr>
          <a:xfrm>
            <a:off x="8495612" y="2766017"/>
            <a:ext cx="521009" cy="284985"/>
            <a:chOff x="2027934" y="772011"/>
            <a:chExt cx="3295650" cy="1602607"/>
          </a:xfrm>
        </p:grpSpPr>
        <p:pic>
          <p:nvPicPr>
            <p:cNvPr id="258" name="Picture 257"/>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59"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 name="Group 262"/>
          <p:cNvGrpSpPr/>
          <p:nvPr/>
        </p:nvGrpSpPr>
        <p:grpSpPr>
          <a:xfrm>
            <a:off x="8347612" y="2972489"/>
            <a:ext cx="521009" cy="284985"/>
            <a:chOff x="2027934" y="772011"/>
            <a:chExt cx="3295650" cy="1602607"/>
          </a:xfrm>
        </p:grpSpPr>
        <p:pic>
          <p:nvPicPr>
            <p:cNvPr id="264" name="Picture 263"/>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5"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9314323" y="2634226"/>
            <a:ext cx="1259101" cy="914468"/>
            <a:chOff x="5280059" y="2551837"/>
            <a:chExt cx="1259101" cy="914468"/>
          </a:xfrm>
        </p:grpSpPr>
        <p:pic>
          <p:nvPicPr>
            <p:cNvPr id="35"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01528" y="255183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6133018" y="2571246"/>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475643"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878762" y="2798717"/>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280059" y="3006268"/>
              <a:ext cx="406142" cy="4600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Red Apple Transparent Clip Art Image​ | Gallery Yopriceville - High-Quality  Free Images and Transparent PNG Clipart"/>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48341" y1="3766" x2="56872" y2="19247"/>
                          <a14:foregroundMark x1="72038" y1="14226" x2="81517" y2="16318"/>
                        </a14:backgroundRemoval>
                      </a14:imgEffect>
                    </a14:imgLayer>
                  </a14:imgProps>
                </a:ext>
                <a:ext uri="{28A0092B-C50C-407E-A947-70E740481C1C}">
                  <a14:useLocalDpi xmlns:a14="http://schemas.microsoft.com/office/drawing/2010/main" val="0"/>
                </a:ext>
              </a:extLst>
            </a:blip>
            <a:srcRect/>
            <a:stretch>
              <a:fillRect/>
            </a:stretch>
          </p:blipFill>
          <p:spPr bwMode="auto">
            <a:xfrm>
              <a:off x="5694028" y="2994487"/>
              <a:ext cx="406142" cy="460037"/>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23067" y="5269268"/>
            <a:ext cx="9167067" cy="1005840"/>
          </a:xfrm>
          <a:prstGeom prst="rect">
            <a:avLst/>
          </a:prstGeom>
          <a:solidFill>
            <a:schemeClr val="accent2">
              <a:lumMod val="20000"/>
              <a:lumOff val="80000"/>
            </a:schemeClr>
          </a:solidFill>
        </p:spPr>
        <p:txBody>
          <a:bodyPr wrap="square" rtlCol="0">
            <a:spAutoFit/>
          </a:bodyPr>
          <a:lstStyle/>
          <a:p>
            <a:pPr marL="182880"/>
            <a:r>
              <a:rPr lang="en-US" sz="2800" dirty="0">
                <a:solidFill>
                  <a:srgbClr val="0A0B0E"/>
                </a:solidFill>
              </a:rPr>
              <a:t>Once the apples are replenished, the meals can once again be claimed as reimbursable.</a:t>
            </a:r>
          </a:p>
        </p:txBody>
      </p:sp>
      <p:pic>
        <p:nvPicPr>
          <p:cNvPr id="75" name="Picture 2" descr="Check mark Computer Icons, Green Tick Mark, angle, text, logo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125" b="99000" l="6848" r="92935">
                        <a14:foregroundMark x1="26957" y1="48750" x2="41087" y2="63000"/>
                        <a14:foregroundMark x1="41196" y1="63000" x2="70543" y2="296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53873" y="1492818"/>
            <a:ext cx="1136475" cy="9882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9F7FB63D-3D3F-7782-0D23-4AD436F6FC63}"/>
              </a:ext>
            </a:extLst>
          </p:cNvPr>
          <p:cNvGraphicFramePr>
            <a:graphicFrameLocks noChangeAspect="1"/>
          </p:cNvGraphicFramePr>
          <p:nvPr/>
        </p:nvGraphicFramePr>
        <p:xfrm>
          <a:off x="797226" y="-245512"/>
          <a:ext cx="1161288" cy="1715544"/>
        </p:xfrm>
        <a:graphic>
          <a:graphicData uri="http://schemas.openxmlformats.org/presentationml/2006/ole">
            <mc:AlternateContent xmlns:mc="http://schemas.openxmlformats.org/markup-compatibility/2006">
              <mc:Choice xmlns:v="urn:schemas-microsoft-com:vml" Requires="v">
                <p:oleObj name="Acrobat Document" r:id="rId19" imgW="10972800" imgH="8229600" progId="Acrobat.Document.2020">
                  <p:embed/>
                </p:oleObj>
              </mc:Choice>
              <mc:Fallback>
                <p:oleObj name="Acrobat Document" r:id="rId19" imgW="10972800" imgH="8229600" progId="Acrobat.Document.2020">
                  <p:embed/>
                  <p:pic>
                    <p:nvPicPr>
                      <p:cNvPr id="3" name="Object 2">
                        <a:extLst>
                          <a:ext uri="{FF2B5EF4-FFF2-40B4-BE49-F238E27FC236}">
                            <a16:creationId xmlns:a16="http://schemas.microsoft.com/office/drawing/2014/main" id="{9F7FB63D-3D3F-7782-0D23-4AD436F6FC63}"/>
                          </a:ext>
                        </a:extLst>
                      </p:cNvPr>
                      <p:cNvPicPr/>
                      <p:nvPr/>
                    </p:nvPicPr>
                    <p:blipFill>
                      <a:blip r:embed="rId20"/>
                      <a:stretch>
                        <a:fillRect/>
                      </a:stretch>
                    </p:blipFill>
                    <p:spPr>
                      <a:xfrm>
                        <a:off x="797226" y="-245512"/>
                        <a:ext cx="1161288" cy="1715544"/>
                      </a:xfrm>
                      <a:prstGeom prst="rect">
                        <a:avLst/>
                      </a:prstGeom>
                      <a:ln>
                        <a:noFill/>
                      </a:ln>
                    </p:spPr>
                  </p:pic>
                </p:oleObj>
              </mc:Fallback>
            </mc:AlternateContent>
          </a:graphicData>
        </a:graphic>
      </p:graphicFrame>
      <p:grpSp>
        <p:nvGrpSpPr>
          <p:cNvPr id="7" name="Group 6">
            <a:extLst>
              <a:ext uri="{FF2B5EF4-FFF2-40B4-BE49-F238E27FC236}">
                <a16:creationId xmlns:a16="http://schemas.microsoft.com/office/drawing/2014/main" id="{570FBAE1-CD63-FEE7-5E10-FEDC36613B02}"/>
              </a:ext>
            </a:extLst>
          </p:cNvPr>
          <p:cNvGrpSpPr/>
          <p:nvPr/>
        </p:nvGrpSpPr>
        <p:grpSpPr>
          <a:xfrm>
            <a:off x="9099516" y="2154765"/>
            <a:ext cx="1560787" cy="2945168"/>
            <a:chOff x="9067206" y="2270527"/>
            <a:chExt cx="1691640" cy="3156653"/>
          </a:xfrm>
        </p:grpSpPr>
        <p:pic>
          <p:nvPicPr>
            <p:cNvPr id="4" name="Picture 10" descr="The wait is over!!!⌛ Introducing 50+ Plus-size characters in Animaker! -  Animaker updates">
              <a:extLst>
                <a:ext uri="{FF2B5EF4-FFF2-40B4-BE49-F238E27FC236}">
                  <a16:creationId xmlns:a16="http://schemas.microsoft.com/office/drawing/2014/main" id="{4B7CDE29-3D31-A129-F44C-48DABFCF94E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9067206" y="2270527"/>
              <a:ext cx="1691640" cy="31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FCFEE6-7737-B0A7-12A5-56E55EFFD622}"/>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9156151" y="4384483"/>
              <a:ext cx="1128627" cy="595399"/>
            </a:xfrm>
            <a:prstGeom prst="rect">
              <a:avLst/>
            </a:prstGeom>
          </p:spPr>
        </p:pic>
      </p:grpSp>
      <p:grpSp>
        <p:nvGrpSpPr>
          <p:cNvPr id="260" name="Group 259"/>
          <p:cNvGrpSpPr/>
          <p:nvPr/>
        </p:nvGrpSpPr>
        <p:grpSpPr>
          <a:xfrm>
            <a:off x="7833510" y="2955102"/>
            <a:ext cx="521009" cy="284985"/>
            <a:chOff x="2027934" y="772011"/>
            <a:chExt cx="3295650" cy="1602607"/>
          </a:xfrm>
        </p:grpSpPr>
        <p:pic>
          <p:nvPicPr>
            <p:cNvPr id="261" name="Picture 260"/>
            <p:cNvPicPr>
              <a:picLocks noChangeAspect="1"/>
            </p:cNvPicPr>
            <p:nvPr/>
          </p:nvPicPr>
          <p:blipFill>
            <a:blip r:embed="rId11">
              <a:extLst>
                <a:ext uri="{BEBA8EAE-BF5A-486C-A8C5-ECC9F3942E4B}">
                  <a14:imgProps xmlns:a14="http://schemas.microsoft.com/office/drawing/2010/main">
                    <a14:imgLayer r:embed="rId12">
                      <a14:imgEffect>
                        <a14:backgroundRemoval t="690" b="100000" l="289" r="99711"/>
                      </a14:imgEffect>
                    </a14:imgLayer>
                  </a14:imgProps>
                </a:ext>
                <a:ext uri="{28A0092B-C50C-407E-A947-70E740481C1C}">
                  <a14:useLocalDpi xmlns:a14="http://schemas.microsoft.com/office/drawing/2010/main" val="0"/>
                </a:ext>
              </a:extLst>
            </a:blip>
            <a:stretch>
              <a:fillRect/>
            </a:stretch>
          </p:blipFill>
          <p:spPr>
            <a:xfrm>
              <a:off x="2027934" y="993493"/>
              <a:ext cx="3295650" cy="1381125"/>
            </a:xfrm>
            <a:prstGeom prst="rect">
              <a:avLst/>
            </a:prstGeom>
          </p:spPr>
        </p:pic>
        <p:pic>
          <p:nvPicPr>
            <p:cNvPr id="262" name="Picture 18" descr="Crispy Potato Wedges Recipe | Recipe | Wedges recipe, Recipes, Potato  wedges recip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0824" b="69412" l="11563" r="84688">
                          <a14:foregroundMark x1="18906" y1="67529" x2="31406" y2="68235"/>
                          <a14:foregroundMark x1="29688" y1="68471" x2="73906" y2="69412"/>
                          <a14:foregroundMark x1="15313" y1="67529" x2="21875" y2="62824"/>
                          <a14:foregroundMark x1="14688" y1="62353" x2="19219" y2="58824"/>
                          <a14:backgroundMark x1="23281" y1="71765" x2="77344" y2="71765"/>
                          <a14:backgroundMark x1="76719" y1="70353" x2="16719" y2="69882"/>
                        </a14:backgroundRemoval>
                      </a14:imgEffect>
                    </a14:imgLayer>
                  </a14:imgProps>
                </a:ext>
                <a:ext uri="{28A0092B-C50C-407E-A947-70E740481C1C}">
                  <a14:useLocalDpi xmlns:a14="http://schemas.microsoft.com/office/drawing/2010/main" val="0"/>
                </a:ext>
              </a:extLst>
            </a:blip>
            <a:srcRect l="10748" t="25412" r="14553" b="23238"/>
            <a:stretch/>
          </p:blipFill>
          <p:spPr bwMode="auto">
            <a:xfrm rot="21314381">
              <a:off x="2361643" y="772011"/>
              <a:ext cx="2668885" cy="1064475"/>
            </a:xfrm>
            <a:prstGeom prst="rect">
              <a:avLst/>
            </a:prstGeom>
            <a:noFill/>
            <a:extLst>
              <a:ext uri="{909E8E84-426E-40DD-AFC4-6F175D3DCCD1}">
                <a14:hiddenFill xmlns:a14="http://schemas.microsoft.com/office/drawing/2010/main">
                  <a:solidFill>
                    <a:srgbClr val="FFFFFF"/>
                  </a:solidFill>
                </a14:hiddenFill>
              </a:ext>
            </a:extLst>
          </p:spPr>
        </p:pic>
      </p:grpSp>
      <p:pic>
        <p:nvPicPr>
          <p:cNvPr id="230" name="Picture 229"/>
          <p:cNvPicPr>
            <a:picLocks noChangeAspect="1"/>
          </p:cNvPicPr>
          <p:nvPr/>
        </p:nvPicPr>
        <p:blipFill>
          <a:blip r:embed="rId9">
            <a:extLst>
              <a:ext uri="{BEBA8EAE-BF5A-486C-A8C5-ECC9F3942E4B}">
                <a14:imgProps xmlns:a14="http://schemas.microsoft.com/office/drawing/2010/main">
                  <a14:imgLayer r:embed="rId10">
                    <a14:imgEffect>
                      <a14:backgroundRemoval t="1093" b="96175" l="9783" r="89493">
                        <a14:foregroundMark x1="17391" y1="59563" x2="16667" y2="75956"/>
                      </a14:backgroundRemoval>
                    </a14:imgEffect>
                  </a14:imgLayer>
                </a14:imgProps>
              </a:ext>
              <a:ext uri="{28A0092B-C50C-407E-A947-70E740481C1C}">
                <a14:useLocalDpi xmlns:a14="http://schemas.microsoft.com/office/drawing/2010/main" val="0"/>
              </a:ext>
            </a:extLst>
          </a:blip>
          <a:stretch>
            <a:fillRect/>
          </a:stretch>
        </p:blipFill>
        <p:spPr>
          <a:xfrm>
            <a:off x="6679092" y="2931692"/>
            <a:ext cx="481925" cy="319537"/>
          </a:xfrm>
          <a:prstGeom prst="rect">
            <a:avLst/>
          </a:prstGeom>
        </p:spPr>
      </p:pic>
    </p:spTree>
    <p:extLst>
      <p:ext uri="{BB962C8B-B14F-4D97-AF65-F5344CB8AC3E}">
        <p14:creationId xmlns:p14="http://schemas.microsoft.com/office/powerpoint/2010/main" val="13931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61111E-6 -4.44444E-6 L -0.44202 -0.01157 " pathEditMode="relative" rAng="0" ptsTypes="AA">
                                      <p:cBhvr>
                                        <p:cTn id="6" dur="2000" fill="hold"/>
                                        <p:tgtEl>
                                          <p:spTgt spid="5"/>
                                        </p:tgtEl>
                                        <p:attrNameLst>
                                          <p:attrName>ppt_x</p:attrName>
                                          <p:attrName>ppt_y</p:attrName>
                                        </p:attrNameLst>
                                      </p:cBhvr>
                                      <p:rCtr x="-22101" y="-579"/>
                                    </p:animMotion>
                                  </p:childTnLst>
                                </p:cTn>
                              </p:par>
                              <p:par>
                                <p:cTn id="7" presetID="42" presetClass="path" presetSubtype="0" accel="50000" decel="50000" fill="hold" nodeType="withEffect">
                                  <p:stCondLst>
                                    <p:cond delay="0"/>
                                  </p:stCondLst>
                                  <p:childTnLst>
                                    <p:animMotion origin="layout" path="M -4.16667E-6 -2.96296E-6 L -0.42048 -0.00069 " pathEditMode="relative" rAng="0" ptsTypes="AA">
                                      <p:cBhvr>
                                        <p:cTn id="8" dur="2000" fill="hold"/>
                                        <p:tgtEl>
                                          <p:spTgt spid="71"/>
                                        </p:tgtEl>
                                        <p:attrNameLst>
                                          <p:attrName>ppt_x</p:attrName>
                                          <p:attrName>ppt_y</p:attrName>
                                        </p:attrNameLst>
                                      </p:cBhvr>
                                      <p:rCtr x="-21024" y="-46"/>
                                    </p:animMotion>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35" presetClass="path" presetSubtype="0" accel="50000" decel="50000" fill="hold" nodeType="withEffect">
                                  <p:stCondLst>
                                    <p:cond delay="0"/>
                                  </p:stCondLst>
                                  <p:childTnLst>
                                    <p:animMotion origin="layout" path="M -1.94444E-6 4.81481E-6 L -0.85573 -0.0301 " pathEditMode="relative" rAng="0" ptsTypes="AA">
                                      <p:cBhvr>
                                        <p:cTn id="14" dur="2000" fill="hold"/>
                                        <p:tgtEl>
                                          <p:spTgt spid="7"/>
                                        </p:tgtEl>
                                        <p:attrNameLst>
                                          <p:attrName>ppt_x</p:attrName>
                                          <p:attrName>ppt_y</p:attrName>
                                        </p:attrNameLst>
                                      </p:cBhvr>
                                      <p:rCtr x="-42795" y="-1505"/>
                                    </p:animMotion>
                                  </p:childTnLst>
                                </p:cTn>
                              </p:par>
                              <p:par>
                                <p:cTn id="15" presetID="42" presetClass="path" presetSubtype="0" accel="50000" decel="50000" fill="hold" nodeType="withEffect">
                                  <p:stCondLst>
                                    <p:cond delay="500"/>
                                  </p:stCondLst>
                                  <p:childTnLst>
                                    <p:animMotion origin="layout" path="M 5.55556E-7 -3.7037E-7 L -0.66129 0.14144 " pathEditMode="relative" rAng="0" ptsTypes="AA">
                                      <p:cBhvr>
                                        <p:cTn id="16" dur="2000" fill="hold"/>
                                        <p:tgtEl>
                                          <p:spTgt spid="260"/>
                                        </p:tgtEl>
                                        <p:attrNameLst>
                                          <p:attrName>ppt_x</p:attrName>
                                          <p:attrName>ppt_y</p:attrName>
                                        </p:attrNameLst>
                                      </p:cBhvr>
                                      <p:rCtr x="-33073" y="7060"/>
                                    </p:animMotion>
                                  </p:childTnLst>
                                </p:cTn>
                              </p:par>
                              <p:par>
                                <p:cTn id="17" presetID="42" presetClass="path" presetSubtype="0" accel="50000" decel="50000" fill="hold" nodeType="withEffect">
                                  <p:stCondLst>
                                    <p:cond delay="500"/>
                                  </p:stCondLst>
                                  <p:childTnLst>
                                    <p:animMotion origin="layout" path="M -8.33333E-7 -4.44444E-6 L -0.56632 0.14075 " pathEditMode="relative" rAng="0" ptsTypes="AA">
                                      <p:cBhvr>
                                        <p:cTn id="18" dur="2000" fill="hold"/>
                                        <p:tgtEl>
                                          <p:spTgt spid="230"/>
                                        </p:tgtEl>
                                        <p:attrNameLst>
                                          <p:attrName>ppt_x</p:attrName>
                                          <p:attrName>ppt_y</p:attrName>
                                        </p:attrNameLst>
                                      </p:cBhvr>
                                      <p:rCtr x="-28316" y="7037"/>
                                    </p:animMotion>
                                  </p:childTnLst>
                                </p:cTn>
                              </p:par>
                            </p:childTnLst>
                          </p:cTn>
                        </p:par>
                        <p:par>
                          <p:cTn id="19" fill="hold">
                            <p:stCondLst>
                              <p:cond delay="4500"/>
                            </p:stCondLst>
                            <p:childTnLst>
                              <p:par>
                                <p:cTn id="20" presetID="6" presetClass="entr" presetSubtype="3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circle(out)">
                                      <p:cBhvr>
                                        <p:cTn id="22" dur="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535894"/>
            <a:ext cx="9144000" cy="1325563"/>
          </a:xfrm>
          <a:effectLst/>
        </p:spPr>
        <p:txBody>
          <a:bodyPr>
            <a:noAutofit/>
          </a:bodyPr>
          <a:lstStyle/>
          <a:p>
            <a:pPr algn="ctr"/>
            <a:r>
              <a:rPr lang="en-US" sz="5400" b="1" dirty="0">
                <a:solidFill>
                  <a:schemeClr val="bg1"/>
                </a:solidFill>
                <a:effectLst/>
                <a:latin typeface="Berlin Sans FB Demi" panose="020E0802020502020306" pitchFamily="34" charset="0"/>
              </a:rPr>
              <a:t>Table of Contents</a:t>
            </a:r>
          </a:p>
        </p:txBody>
      </p:sp>
      <p:sp>
        <p:nvSpPr>
          <p:cNvPr id="2" name="TextBox 1">
            <a:extLst>
              <a:ext uri="{FF2B5EF4-FFF2-40B4-BE49-F238E27FC236}">
                <a16:creationId xmlns:a16="http://schemas.microsoft.com/office/drawing/2014/main" id="{B39ED7EC-4F1F-8CD5-921E-8A3192281506}"/>
              </a:ext>
            </a:extLst>
          </p:cNvPr>
          <p:cNvSpPr txBox="1"/>
          <p:nvPr/>
        </p:nvSpPr>
        <p:spPr>
          <a:xfrm>
            <a:off x="963386" y="1861457"/>
            <a:ext cx="8374252" cy="4062651"/>
          </a:xfrm>
          <a:prstGeom prst="rect">
            <a:avLst/>
          </a:prstGeom>
          <a:noFill/>
        </p:spPr>
        <p:txBody>
          <a:bodyPr wrap="square" rtlCol="0">
            <a:spAutoFit/>
          </a:bodyPr>
          <a:lstStyle/>
          <a:p>
            <a:r>
              <a:rPr lang="en-US" sz="4800" b="1" dirty="0">
                <a:solidFill>
                  <a:schemeClr val="bg1"/>
                </a:solidFill>
                <a:latin typeface="Berlin Sans FB Demi" panose="020E0802020502020306" pitchFamily="34" charset="0"/>
              </a:rPr>
              <a:t>Chapter 1:</a:t>
            </a:r>
            <a:r>
              <a:rPr lang="en-US" sz="4800" b="1" dirty="0">
                <a:solidFill>
                  <a:schemeClr val="bg1"/>
                </a:solidFill>
              </a:rPr>
              <a:t> </a:t>
            </a:r>
            <a:r>
              <a:rPr lang="en-US" sz="4800" dirty="0">
                <a:solidFill>
                  <a:schemeClr val="bg1"/>
                </a:solidFill>
              </a:rPr>
              <a:t>Meal Patterns</a:t>
            </a:r>
          </a:p>
          <a:p>
            <a:r>
              <a:rPr lang="en-US" sz="4800" b="1" dirty="0">
                <a:solidFill>
                  <a:schemeClr val="bg1"/>
                </a:solidFill>
                <a:latin typeface="Berlin Sans FB Demi" panose="020E0802020502020306" pitchFamily="34" charset="0"/>
              </a:rPr>
              <a:t>Chapter 2:</a:t>
            </a:r>
            <a:r>
              <a:rPr lang="en-US" sz="4800" b="1" dirty="0">
                <a:solidFill>
                  <a:schemeClr val="bg1"/>
                </a:solidFill>
              </a:rPr>
              <a:t> </a:t>
            </a:r>
            <a:r>
              <a:rPr lang="en-US" sz="4800" dirty="0">
                <a:solidFill>
                  <a:schemeClr val="bg1"/>
                </a:solidFill>
              </a:rPr>
              <a:t>Offer Versus Serve</a:t>
            </a:r>
          </a:p>
          <a:p>
            <a:r>
              <a:rPr lang="en-US" sz="4800" b="1" dirty="0">
                <a:solidFill>
                  <a:schemeClr val="bg1"/>
                </a:solidFill>
                <a:latin typeface="Berlin Sans FB Demi" panose="020E0802020502020306" pitchFamily="34" charset="0"/>
              </a:rPr>
              <a:t>Chapter 3:</a:t>
            </a:r>
            <a:r>
              <a:rPr lang="en-US" sz="4800" b="1" dirty="0">
                <a:solidFill>
                  <a:schemeClr val="bg1"/>
                </a:solidFill>
              </a:rPr>
              <a:t> </a:t>
            </a:r>
            <a:r>
              <a:rPr lang="en-US" sz="4800" dirty="0">
                <a:solidFill>
                  <a:schemeClr val="bg1"/>
                </a:solidFill>
              </a:rPr>
              <a:t>The Menu</a:t>
            </a:r>
          </a:p>
          <a:p>
            <a:r>
              <a:rPr lang="en-US" sz="4800" b="1" dirty="0">
                <a:solidFill>
                  <a:schemeClr val="bg1"/>
                </a:solidFill>
                <a:latin typeface="Berlin Sans FB Demi" panose="020E0802020502020306" pitchFamily="34" charset="0"/>
              </a:rPr>
              <a:t>Chapter 4:</a:t>
            </a:r>
            <a:r>
              <a:rPr lang="en-US" sz="4800" b="1" dirty="0">
                <a:solidFill>
                  <a:schemeClr val="bg1"/>
                </a:solidFill>
              </a:rPr>
              <a:t> </a:t>
            </a:r>
            <a:r>
              <a:rPr lang="en-US" sz="4800" dirty="0">
                <a:solidFill>
                  <a:schemeClr val="bg1"/>
                </a:solidFill>
              </a:rPr>
              <a:t>Tips for Reading </a:t>
            </a:r>
          </a:p>
          <a:p>
            <a:r>
              <a:rPr lang="en-US" sz="4800" dirty="0">
                <a:solidFill>
                  <a:schemeClr val="bg1"/>
                </a:solidFill>
              </a:rPr>
              <a:t>						  The Menu</a:t>
            </a:r>
          </a:p>
          <a:p>
            <a:endParaRPr lang="en-US" dirty="0">
              <a:solidFill>
                <a:schemeClr val="bg1"/>
              </a:solidFill>
            </a:endParaRPr>
          </a:p>
        </p:txBody>
      </p:sp>
    </p:spTree>
    <p:extLst>
      <p:ext uri="{BB962C8B-B14F-4D97-AF65-F5344CB8AC3E}">
        <p14:creationId xmlns:p14="http://schemas.microsoft.com/office/powerpoint/2010/main" val="1563821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bg1"/>
            </a:gs>
            <a:gs pos="50000">
              <a:srgbClr val="EEA990"/>
            </a:gs>
            <a:gs pos="75000">
              <a:srgbClr val="AA6F73"/>
            </a:gs>
            <a:gs pos="100000">
              <a:srgbClr val="A39193"/>
            </a:gs>
          </a:gsLst>
          <a:lin ang="16200000" scaled="1"/>
          <a:tileRect/>
        </a:gradFill>
        <a:effectLst/>
      </p:bgPr>
    </p:bg>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4AC5AF7E-9541-8553-6D54-456AA987B01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sp>
        <p:nvSpPr>
          <p:cNvPr id="53" name="Rectangle 52">
            <a:extLst>
              <a:ext uri="{FF2B5EF4-FFF2-40B4-BE49-F238E27FC236}">
                <a16:creationId xmlns:a16="http://schemas.microsoft.com/office/drawing/2014/main" id="{23B32C25-D8D4-0981-8EE8-3C8C9467CA5C}"/>
              </a:ext>
            </a:extLst>
          </p:cNvPr>
          <p:cNvSpPr/>
          <p:nvPr/>
        </p:nvSpPr>
        <p:spPr>
          <a:xfrm>
            <a:off x="3963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C9F2AEA-12CD-1330-CBF1-7FE13412F6B8}"/>
              </a:ext>
            </a:extLst>
          </p:cNvPr>
          <p:cNvSpPr/>
          <p:nvPr/>
        </p:nvSpPr>
        <p:spPr>
          <a:xfrm>
            <a:off x="3963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D5FE235D-6843-5179-1536-B5DAC4218C1F}"/>
              </a:ext>
            </a:extLst>
          </p:cNvPr>
          <p:cNvSpPr/>
          <p:nvPr/>
        </p:nvSpPr>
        <p:spPr>
          <a:xfrm>
            <a:off x="3963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442C9C6-4923-B8EC-FB98-8849783D7401}"/>
              </a:ext>
            </a:extLst>
          </p:cNvPr>
          <p:cNvSpPr>
            <a:spLocks noGrp="1"/>
          </p:cNvSpPr>
          <p:nvPr>
            <p:ph type="title"/>
          </p:nvPr>
        </p:nvSpPr>
        <p:spPr>
          <a:xfrm>
            <a:off x="-1143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Breakfast OVS </a:t>
            </a:r>
            <a:b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Rules</a:t>
            </a:r>
          </a:p>
        </p:txBody>
      </p:sp>
      <p:sp>
        <p:nvSpPr>
          <p:cNvPr id="24" name="Rectangle 23">
            <a:extLst>
              <a:ext uri="{FF2B5EF4-FFF2-40B4-BE49-F238E27FC236}">
                <a16:creationId xmlns:a16="http://schemas.microsoft.com/office/drawing/2014/main" id="{8B0A4C11-F2B4-CFC6-71A8-1BF50DDF3A91}"/>
              </a:ext>
            </a:extLst>
          </p:cNvPr>
          <p:cNvSpPr/>
          <p:nvPr/>
        </p:nvSpPr>
        <p:spPr>
          <a:xfrm>
            <a:off x="3963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1949D10-D964-CC29-33F7-64AF203BA6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7360" y1="19190" x2="39680" y2="17804"/>
                      </a14:backgroundRemoval>
                    </a14:imgEffect>
                  </a14:imgLayer>
                </a14:imgProps>
              </a:ext>
            </a:extLst>
          </a:blip>
          <a:srcRect l="23862" t="15740" r="24919" b="34418"/>
          <a:stretch/>
        </p:blipFill>
        <p:spPr>
          <a:xfrm>
            <a:off x="2424346" y="1795484"/>
            <a:ext cx="4295309" cy="2825270"/>
          </a:xfrm>
          <a:prstGeom prst="rect">
            <a:avLst/>
          </a:prstGeom>
        </p:spPr>
      </p:pic>
      <p:pic>
        <p:nvPicPr>
          <p:cNvPr id="37" name="Picture 36" descr="A bright light burst with a white background&#10;&#10;Description automatically generated with medium confidence">
            <a:extLst>
              <a:ext uri="{FF2B5EF4-FFF2-40B4-BE49-F238E27FC236}">
                <a16:creationId xmlns:a16="http://schemas.microsoft.com/office/drawing/2014/main" id="{735C12F7-34D7-B6AD-0659-90C523A4E6A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97041"/>
            <a:ext cx="2157425" cy="2212676"/>
          </a:xfrm>
          <a:prstGeom prst="rect">
            <a:avLst/>
          </a:prstGeom>
        </p:spPr>
      </p:pic>
      <p:grpSp>
        <p:nvGrpSpPr>
          <p:cNvPr id="47" name="Group 46">
            <a:extLst>
              <a:ext uri="{FF2B5EF4-FFF2-40B4-BE49-F238E27FC236}">
                <a16:creationId xmlns:a16="http://schemas.microsoft.com/office/drawing/2014/main" id="{3ABB2009-1DB1-26FD-ED79-4A2912EFF707}"/>
              </a:ext>
            </a:extLst>
          </p:cNvPr>
          <p:cNvGrpSpPr/>
          <p:nvPr/>
        </p:nvGrpSpPr>
        <p:grpSpPr>
          <a:xfrm>
            <a:off x="3369616" y="4058658"/>
            <a:ext cx="2495483" cy="2766139"/>
            <a:chOff x="6032606" y="4058658"/>
            <a:chExt cx="2495483" cy="2766139"/>
          </a:xfrm>
        </p:grpSpPr>
        <p:grpSp>
          <p:nvGrpSpPr>
            <p:cNvPr id="41" name="Group 40">
              <a:extLst>
                <a:ext uri="{FF2B5EF4-FFF2-40B4-BE49-F238E27FC236}">
                  <a16:creationId xmlns:a16="http://schemas.microsoft.com/office/drawing/2014/main" id="{8B51E567-F2C7-A4D2-7422-BB7AB7966974}"/>
                </a:ext>
              </a:extLst>
            </p:cNvPr>
            <p:cNvGrpSpPr/>
            <p:nvPr/>
          </p:nvGrpSpPr>
          <p:grpSpPr>
            <a:xfrm>
              <a:off x="6032606" y="4058658"/>
              <a:ext cx="2495483" cy="2662984"/>
              <a:chOff x="1247741" y="6306890"/>
              <a:chExt cx="2495483" cy="2662984"/>
            </a:xfrm>
          </p:grpSpPr>
          <p:sp>
            <p:nvSpPr>
              <p:cNvPr id="38" name="Rectangle 37">
                <a:extLst>
                  <a:ext uri="{FF2B5EF4-FFF2-40B4-BE49-F238E27FC236}">
                    <a16:creationId xmlns:a16="http://schemas.microsoft.com/office/drawing/2014/main" id="{3D78C0C7-CB37-9B0F-6E24-C72ED1FCCC9F}"/>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9" name="Picture 388">
                <a:extLst>
                  <a:ext uri="{FF2B5EF4-FFF2-40B4-BE49-F238E27FC236}">
                    <a16:creationId xmlns:a16="http://schemas.microsoft.com/office/drawing/2014/main" id="{EAFB6026-A385-7C9B-2F9A-1B1901D95E2E}"/>
                  </a:ext>
                </a:extLst>
              </p:cNvPr>
              <p:cNvPicPr>
                <a:picLocks noChangeAspect="1"/>
              </p:cNvPicPr>
              <p:nvPr/>
            </p:nvPicPr>
            <p:blipFill>
              <a:blip r:embed="rId12"/>
              <a:stretch>
                <a:fillRect/>
              </a:stretch>
            </p:blipFill>
            <p:spPr>
              <a:xfrm flipH="1">
                <a:off x="1386244" y="6462883"/>
                <a:ext cx="2218477" cy="2231118"/>
              </a:xfrm>
              <a:prstGeom prst="rect">
                <a:avLst/>
              </a:prstGeom>
              <a:ln w="38100">
                <a:solidFill>
                  <a:schemeClr val="tx1"/>
                </a:solidFill>
              </a:ln>
            </p:spPr>
          </p:pic>
        </p:grpSp>
        <p:sp>
          <p:nvSpPr>
            <p:cNvPr id="43" name="TextBox 42">
              <a:extLst>
                <a:ext uri="{FF2B5EF4-FFF2-40B4-BE49-F238E27FC236}">
                  <a16:creationId xmlns:a16="http://schemas.microsoft.com/office/drawing/2014/main" id="{A76823B8-3E5D-2E5E-DCF8-3B44B9F100A0}"/>
                </a:ext>
              </a:extLst>
            </p:cNvPr>
            <p:cNvSpPr txBox="1"/>
            <p:nvPr/>
          </p:nvSpPr>
          <p:spPr>
            <a:xfrm>
              <a:off x="6260676" y="6393910"/>
              <a:ext cx="2039341"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Breakfast Cart Service</a:t>
              </a:r>
            </a:p>
          </p:txBody>
        </p:sp>
      </p:grpSp>
      <p:grpSp>
        <p:nvGrpSpPr>
          <p:cNvPr id="45" name="Group 44">
            <a:extLst>
              <a:ext uri="{FF2B5EF4-FFF2-40B4-BE49-F238E27FC236}">
                <a16:creationId xmlns:a16="http://schemas.microsoft.com/office/drawing/2014/main" id="{BA8570AB-0073-EB79-1F17-096F362092F1}"/>
              </a:ext>
            </a:extLst>
          </p:cNvPr>
          <p:cNvGrpSpPr/>
          <p:nvPr/>
        </p:nvGrpSpPr>
        <p:grpSpPr>
          <a:xfrm>
            <a:off x="3359773" y="4058658"/>
            <a:ext cx="2495483" cy="2762638"/>
            <a:chOff x="680748" y="4058658"/>
            <a:chExt cx="2495483" cy="2762638"/>
          </a:xfrm>
        </p:grpSpPr>
        <p:grpSp>
          <p:nvGrpSpPr>
            <p:cNvPr id="40" name="Group 39">
              <a:extLst>
                <a:ext uri="{FF2B5EF4-FFF2-40B4-BE49-F238E27FC236}">
                  <a16:creationId xmlns:a16="http://schemas.microsoft.com/office/drawing/2014/main" id="{6C668B1E-2ADD-DA14-5348-81179CD699C0}"/>
                </a:ext>
              </a:extLst>
            </p:cNvPr>
            <p:cNvGrpSpPr/>
            <p:nvPr/>
          </p:nvGrpSpPr>
          <p:grpSpPr>
            <a:xfrm>
              <a:off x="680748" y="4058658"/>
              <a:ext cx="2495483" cy="2662984"/>
              <a:chOff x="-1712629" y="6306890"/>
              <a:chExt cx="2495483" cy="2662984"/>
            </a:xfrm>
          </p:grpSpPr>
          <p:sp>
            <p:nvSpPr>
              <p:cNvPr id="39" name="Rectangle 38">
                <a:extLst>
                  <a:ext uri="{FF2B5EF4-FFF2-40B4-BE49-F238E27FC236}">
                    <a16:creationId xmlns:a16="http://schemas.microsoft.com/office/drawing/2014/main" id="{2B228885-5063-4534-1344-B5C998D7EA49}"/>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8" name="Picture 387">
                <a:extLst>
                  <a:ext uri="{FF2B5EF4-FFF2-40B4-BE49-F238E27FC236}">
                    <a16:creationId xmlns:a16="http://schemas.microsoft.com/office/drawing/2014/main" id="{1C9B9407-1FD3-9B1C-3649-6CCBDF1640A8}"/>
                  </a:ext>
                </a:extLst>
              </p:cNvPr>
              <p:cNvPicPr>
                <a:picLocks noChangeAspect="1"/>
              </p:cNvPicPr>
              <p:nvPr/>
            </p:nvPicPr>
            <p:blipFill>
              <a:blip r:embed="rId13"/>
              <a:stretch>
                <a:fillRect/>
              </a:stretch>
            </p:blipFill>
            <p:spPr>
              <a:xfrm>
                <a:off x="-1578852" y="6468431"/>
                <a:ext cx="2227928" cy="2193486"/>
              </a:xfrm>
              <a:prstGeom prst="rect">
                <a:avLst/>
              </a:prstGeom>
              <a:ln w="38100">
                <a:solidFill>
                  <a:schemeClr val="tx1"/>
                </a:solidFill>
              </a:ln>
            </p:spPr>
          </p:pic>
        </p:grpSp>
        <p:sp>
          <p:nvSpPr>
            <p:cNvPr id="42" name="TextBox 41">
              <a:extLst>
                <a:ext uri="{FF2B5EF4-FFF2-40B4-BE49-F238E27FC236}">
                  <a16:creationId xmlns:a16="http://schemas.microsoft.com/office/drawing/2014/main" id="{4B877E71-8D61-8830-98A5-E67896D72EC5}"/>
                </a:ext>
              </a:extLst>
            </p:cNvPr>
            <p:cNvSpPr txBox="1"/>
            <p:nvPr/>
          </p:nvSpPr>
          <p:spPr>
            <a:xfrm>
              <a:off x="713323" y="6390409"/>
              <a:ext cx="243368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Cafeteria Breakfast Service</a:t>
              </a:r>
            </a:p>
          </p:txBody>
        </p:sp>
      </p:grpSp>
      <p:grpSp>
        <p:nvGrpSpPr>
          <p:cNvPr id="46" name="Group 45">
            <a:extLst>
              <a:ext uri="{FF2B5EF4-FFF2-40B4-BE49-F238E27FC236}">
                <a16:creationId xmlns:a16="http://schemas.microsoft.com/office/drawing/2014/main" id="{BB934688-9A71-9294-E1FE-B051E28E0CF0}"/>
              </a:ext>
            </a:extLst>
          </p:cNvPr>
          <p:cNvGrpSpPr/>
          <p:nvPr/>
        </p:nvGrpSpPr>
        <p:grpSpPr>
          <a:xfrm>
            <a:off x="3356671" y="4058658"/>
            <a:ext cx="2522215" cy="2707347"/>
            <a:chOff x="3356677" y="4058658"/>
            <a:chExt cx="2522215" cy="2707347"/>
          </a:xfrm>
        </p:grpSpPr>
        <p:grpSp>
          <p:nvGrpSpPr>
            <p:cNvPr id="35" name="Group 34">
              <a:extLst>
                <a:ext uri="{FF2B5EF4-FFF2-40B4-BE49-F238E27FC236}">
                  <a16:creationId xmlns:a16="http://schemas.microsoft.com/office/drawing/2014/main" id="{41F2ECE1-0FF8-E4CB-E05B-F615135F6ECA}"/>
                </a:ext>
              </a:extLst>
            </p:cNvPr>
            <p:cNvGrpSpPr/>
            <p:nvPr/>
          </p:nvGrpSpPr>
          <p:grpSpPr>
            <a:xfrm>
              <a:off x="3356677" y="4058658"/>
              <a:ext cx="2495483" cy="2662984"/>
              <a:chOff x="3176444" y="4469049"/>
              <a:chExt cx="2852928" cy="2825270"/>
            </a:xfrm>
          </p:grpSpPr>
          <p:sp>
            <p:nvSpPr>
              <p:cNvPr id="26" name="Rectangle 25">
                <a:extLst>
                  <a:ext uri="{FF2B5EF4-FFF2-40B4-BE49-F238E27FC236}">
                    <a16:creationId xmlns:a16="http://schemas.microsoft.com/office/drawing/2014/main" id="{EF43AF4D-12E5-BEAF-BE36-14F6CCC48BF4}"/>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0" name="Group 389">
                <a:extLst>
                  <a:ext uri="{FF2B5EF4-FFF2-40B4-BE49-F238E27FC236}">
                    <a16:creationId xmlns:a16="http://schemas.microsoft.com/office/drawing/2014/main" id="{C3265792-E4A4-B447-5242-ADF73EAAB15A}"/>
                  </a:ext>
                </a:extLst>
              </p:cNvPr>
              <p:cNvGrpSpPr/>
              <p:nvPr/>
            </p:nvGrpSpPr>
            <p:grpSpPr>
              <a:xfrm>
                <a:off x="3356677" y="4648603"/>
                <a:ext cx="2530776" cy="2317650"/>
                <a:chOff x="35057" y="2858073"/>
                <a:chExt cx="2958961" cy="3681230"/>
              </a:xfrm>
            </p:grpSpPr>
            <p:pic>
              <p:nvPicPr>
                <p:cNvPr id="384" name="Picture 383">
                  <a:extLst>
                    <a:ext uri="{FF2B5EF4-FFF2-40B4-BE49-F238E27FC236}">
                      <a16:creationId xmlns:a16="http://schemas.microsoft.com/office/drawing/2014/main" id="{B685CE84-196B-63ED-D3F2-71EE2C4E6AEA}"/>
                    </a:ext>
                  </a:extLst>
                </p:cNvPr>
                <p:cNvPicPr>
                  <a:picLocks noChangeAspect="1"/>
                </p:cNvPicPr>
                <p:nvPr/>
              </p:nvPicPr>
              <p:blipFill rotWithShape="1">
                <a:blip r:embed="rId14"/>
                <a:srcRect t="14083" b="10772"/>
                <a:stretch/>
              </p:blipFill>
              <p:spPr>
                <a:xfrm>
                  <a:off x="35057" y="2858073"/>
                  <a:ext cx="2958961" cy="3681230"/>
                </a:xfrm>
                <a:prstGeom prst="rect">
                  <a:avLst/>
                </a:prstGeom>
                <a:ln w="38100">
                  <a:solidFill>
                    <a:schemeClr val="tx1"/>
                  </a:solidFill>
                </a:ln>
              </p:spPr>
            </p:pic>
            <p:pic>
              <p:nvPicPr>
                <p:cNvPr id="5" name="Picture 4" descr="A menu with text and images&#10;&#10;Description automatically generated with medium confidence">
                  <a:extLst>
                    <a:ext uri="{FF2B5EF4-FFF2-40B4-BE49-F238E27FC236}">
                      <a16:creationId xmlns:a16="http://schemas.microsoft.com/office/drawing/2014/main" id="{7C26C090-A34A-992D-B36C-E9545CD622DC}"/>
                    </a:ext>
                  </a:extLst>
                </p:cNvPr>
                <p:cNvPicPr>
                  <a:picLocks noChangeAspect="1"/>
                </p:cNvPicPr>
                <p:nvPr/>
              </p:nvPicPr>
              <p:blipFill>
                <a:blip r:embed="rId15"/>
                <a:stretch>
                  <a:fillRect/>
                </a:stretch>
              </p:blipFill>
              <p:spPr>
                <a:xfrm>
                  <a:off x="1856573" y="5205911"/>
                  <a:ext cx="675550" cy="457200"/>
                </a:xfrm>
                <a:prstGeom prst="rect">
                  <a:avLst/>
                </a:prstGeom>
                <a:ln>
                  <a:solidFill>
                    <a:schemeClr val="tx1"/>
                  </a:solidFill>
                </a:ln>
              </p:spPr>
            </p:pic>
            <p:pic>
              <p:nvPicPr>
                <p:cNvPr id="8" name="Picture 7" descr="A menu with text and images&#10;&#10;Description automatically generated with medium confidence">
                  <a:extLst>
                    <a:ext uri="{FF2B5EF4-FFF2-40B4-BE49-F238E27FC236}">
                      <a16:creationId xmlns:a16="http://schemas.microsoft.com/office/drawing/2014/main" id="{5B1841BF-2A08-B05D-4791-23E82D911300}"/>
                    </a:ext>
                  </a:extLst>
                </p:cNvPr>
                <p:cNvPicPr>
                  <a:picLocks noChangeAspect="1"/>
                </p:cNvPicPr>
                <p:nvPr/>
              </p:nvPicPr>
              <p:blipFill>
                <a:blip r:embed="rId16"/>
                <a:stretch>
                  <a:fillRect/>
                </a:stretch>
              </p:blipFill>
              <p:spPr>
                <a:xfrm>
                  <a:off x="1159294" y="5205911"/>
                  <a:ext cx="668071" cy="457200"/>
                </a:xfrm>
                <a:prstGeom prst="rect">
                  <a:avLst/>
                </a:prstGeom>
                <a:ln>
                  <a:solidFill>
                    <a:schemeClr val="tx1"/>
                  </a:solidFill>
                </a:ln>
              </p:spPr>
            </p:pic>
          </p:grpSp>
        </p:grpSp>
        <p:sp>
          <p:nvSpPr>
            <p:cNvPr id="44" name="TextBox 43">
              <a:extLst>
                <a:ext uri="{FF2B5EF4-FFF2-40B4-BE49-F238E27FC236}">
                  <a16:creationId xmlns:a16="http://schemas.microsoft.com/office/drawing/2014/main" id="{B3186740-FBC1-E805-B08A-32FA7CC49AE8}"/>
                </a:ext>
              </a:extLst>
            </p:cNvPr>
            <p:cNvSpPr txBox="1"/>
            <p:nvPr/>
          </p:nvSpPr>
          <p:spPr>
            <a:xfrm>
              <a:off x="3363460" y="6396673"/>
              <a:ext cx="2515432"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Breakfast In The Classroom (BIC)</a:t>
              </a:r>
            </a:p>
          </p:txBody>
        </p:sp>
      </p:grpSp>
      <p:pic>
        <p:nvPicPr>
          <p:cNvPr id="52" name="Picture 51" descr="A bright light burst with a white background&#10;&#10;Description automatically generated with medium confidence">
            <a:extLst>
              <a:ext uri="{FF2B5EF4-FFF2-40B4-BE49-F238E27FC236}">
                <a16:creationId xmlns:a16="http://schemas.microsoft.com/office/drawing/2014/main" id="{BBF3AFCE-4A53-0BDE-145A-21F352EFBE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85954"/>
            <a:ext cx="2157425" cy="2212676"/>
          </a:xfrm>
          <a:prstGeom prst="rect">
            <a:avLst/>
          </a:prstGeom>
        </p:spPr>
      </p:pic>
      <p:pic>
        <p:nvPicPr>
          <p:cNvPr id="55" name="Picture 54" descr="A bright light burst with a white background&#10;&#10;Description automatically generated with medium confidence">
            <a:extLst>
              <a:ext uri="{FF2B5EF4-FFF2-40B4-BE49-F238E27FC236}">
                <a16:creationId xmlns:a16="http://schemas.microsoft.com/office/drawing/2014/main" id="{05F0BCED-14DC-BBFA-C89F-CB553B50A7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837473B0-CC2E-450A-ABE3-18F120FF3D39}">
                <a1611:picAttrSrcUrl xmlns:a1611="http://schemas.microsoft.com/office/drawing/2016/11/main" r:id="rId11"/>
              </a:ext>
            </a:extLst>
          </a:blip>
          <a:stretch>
            <a:fillRect/>
          </a:stretch>
        </p:blipFill>
        <p:spPr>
          <a:xfrm>
            <a:off x="4930543" y="1180999"/>
            <a:ext cx="2157425" cy="2212676"/>
          </a:xfrm>
          <a:prstGeom prst="rect">
            <a:avLst/>
          </a:prstGeom>
        </p:spPr>
      </p:pic>
      <p:sp>
        <p:nvSpPr>
          <p:cNvPr id="56" name="Rectangle 55">
            <a:extLst>
              <a:ext uri="{FF2B5EF4-FFF2-40B4-BE49-F238E27FC236}">
                <a16:creationId xmlns:a16="http://schemas.microsoft.com/office/drawing/2014/main" id="{AA2442B4-6BB1-C4A1-7428-2EB83634ADAF}"/>
              </a:ext>
            </a:extLst>
          </p:cNvPr>
          <p:cNvSpPr/>
          <p:nvPr/>
        </p:nvSpPr>
        <p:spPr>
          <a:xfrm>
            <a:off x="135986" y="63639"/>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3DA571E-E501-EBED-8CE6-6F83DE4A6B36}"/>
              </a:ext>
            </a:extLst>
          </p:cNvPr>
          <p:cNvSpPr/>
          <p:nvPr/>
        </p:nvSpPr>
        <p:spPr>
          <a:xfrm>
            <a:off x="135985" y="86675"/>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06B5BF0-2E84-3738-BD47-6DE7849EC87C}"/>
              </a:ext>
            </a:extLst>
          </p:cNvPr>
          <p:cNvSpPr/>
          <p:nvPr/>
        </p:nvSpPr>
        <p:spPr>
          <a:xfrm>
            <a:off x="175490" y="127283"/>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y2mate.is - polaroid_camera_sound_effects-haEYVid3Jpc-192k-1706551095">
            <a:hlinkClick r:id="" action="ppaction://media"/>
            <a:extLst>
              <a:ext uri="{FF2B5EF4-FFF2-40B4-BE49-F238E27FC236}">
                <a16:creationId xmlns:a16="http://schemas.microsoft.com/office/drawing/2014/main" id="{65C046EB-4463-E1A5-A048-F10F2A4B996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0926763" y="1638300"/>
            <a:ext cx="244475" cy="244475"/>
          </a:xfrm>
          <a:prstGeom prst="rect">
            <a:avLst/>
          </a:prstGeom>
        </p:spPr>
      </p:pic>
      <p:pic>
        <p:nvPicPr>
          <p:cNvPr id="60" name="y2mate.is - polaroid_camera_sound_effects-haEYVid3Jpc-192k-1706551095">
            <a:hlinkClick r:id="" action="ppaction://media"/>
            <a:extLst>
              <a:ext uri="{FF2B5EF4-FFF2-40B4-BE49-F238E27FC236}">
                <a16:creationId xmlns:a16="http://schemas.microsoft.com/office/drawing/2014/main" id="{EC2A1828-A472-371A-7660-20B7496EE0EF}"/>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079163" y="1790700"/>
            <a:ext cx="244475" cy="244475"/>
          </a:xfrm>
          <a:prstGeom prst="rect">
            <a:avLst/>
          </a:prstGeom>
        </p:spPr>
      </p:pic>
      <p:pic>
        <p:nvPicPr>
          <p:cNvPr id="61" name="y2mate.is - polaroid_camera_sound_effects-haEYVid3Jpc-192k-1706551095">
            <a:hlinkClick r:id="" action="ppaction://media"/>
            <a:extLst>
              <a:ext uri="{FF2B5EF4-FFF2-40B4-BE49-F238E27FC236}">
                <a16:creationId xmlns:a16="http://schemas.microsoft.com/office/drawing/2014/main" id="{D5EAFE02-74C9-6685-D0FC-FF398621BC0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231563" y="1943100"/>
            <a:ext cx="244475" cy="244475"/>
          </a:xfrm>
          <a:prstGeom prst="rect">
            <a:avLst/>
          </a:prstGeom>
        </p:spPr>
      </p:pic>
    </p:spTree>
    <p:extLst>
      <p:ext uri="{BB962C8B-B14F-4D97-AF65-F5344CB8AC3E}">
        <p14:creationId xmlns:p14="http://schemas.microsoft.com/office/powerpoint/2010/main" val="105942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9"/>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59"/>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par>
                          <p:cTn id="21" fill="hold">
                            <p:stCondLst>
                              <p:cond delay="2813"/>
                            </p:stCondLst>
                            <p:childTnLst>
                              <p:par>
                                <p:cTn id="22" presetID="42" presetClass="path" presetSubtype="0" accel="50000" decel="50000" fill="hold" nodeType="afterEffect">
                                  <p:stCondLst>
                                    <p:cond delay="0"/>
                                  </p:stCondLst>
                                  <p:childTnLst>
                                    <p:animMotion origin="layout" path="M -1.11111E-6 -3.7037E-7 L -0.29427 0.00694 " pathEditMode="relative" rAng="0" ptsTypes="AA">
                                      <p:cBhvr>
                                        <p:cTn id="23" dur="1000" fill="hold"/>
                                        <p:tgtEl>
                                          <p:spTgt spid="46"/>
                                        </p:tgtEl>
                                        <p:attrNameLst>
                                          <p:attrName>ppt_x</p:attrName>
                                          <p:attrName>ppt_y</p:attrName>
                                        </p:attrNameLst>
                                      </p:cBhvr>
                                      <p:rCtr x="-14722" y="347"/>
                                    </p:animMotion>
                                  </p:childTnLst>
                                </p:cTn>
                              </p:par>
                            </p:childTnLst>
                          </p:cTn>
                        </p:par>
                        <p:par>
                          <p:cTn id="24" fill="hold">
                            <p:stCondLst>
                              <p:cond delay="3813"/>
                            </p:stCondLst>
                            <p:childTnLst>
                              <p:par>
                                <p:cTn id="25" presetID="1" presetClass="entr" presetSubtype="0" fill="hold" grpId="0" nodeType="afterEffect">
                                  <p:stCondLst>
                                    <p:cond delay="0"/>
                                  </p:stCondLst>
                                  <p:childTnLst>
                                    <p:set>
                                      <p:cBhvr>
                                        <p:cTn id="26" dur="1" fill="hold">
                                          <p:stCondLst>
                                            <p:cond delay="9"/>
                                          </p:stCondLst>
                                        </p:cTn>
                                        <p:tgtEl>
                                          <p:spTgt spid="5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313" fill="hold"/>
                                        <p:tgtEl>
                                          <p:spTgt spid="60"/>
                                        </p:tgtEl>
                                      </p:cBhvr>
                                    </p:cmd>
                                  </p:childTnLst>
                                </p:cTn>
                              </p:par>
                            </p:childTnLst>
                          </p:cTn>
                        </p:par>
                        <p:par>
                          <p:cTn id="29" fill="hold">
                            <p:stCondLst>
                              <p:cond delay="5126"/>
                            </p:stCondLst>
                            <p:childTnLst>
                              <p:par>
                                <p:cTn id="30" presetID="1" presetClass="exit" presetSubtype="0" fill="hold" grpId="1" nodeType="afterEffect">
                                  <p:stCondLst>
                                    <p:cond delay="0"/>
                                  </p:stCondLst>
                                  <p:childTnLst>
                                    <p:set>
                                      <p:cBhvr>
                                        <p:cTn id="31" dur="1" fill="hold">
                                          <p:stCondLst>
                                            <p:cond delay="9"/>
                                          </p:stCondLst>
                                        </p:cTn>
                                        <p:tgtEl>
                                          <p:spTgt spid="57"/>
                                        </p:tgtEl>
                                        <p:attrNameLst>
                                          <p:attrName>style.visibility</p:attrName>
                                        </p:attrNameLst>
                                      </p:cBhvr>
                                      <p:to>
                                        <p:strVal val="hidden"/>
                                      </p:to>
                                    </p:set>
                                  </p:childTnLst>
                                </p:cTn>
                              </p:par>
                            </p:childTnLst>
                          </p:cTn>
                        </p:par>
                        <p:par>
                          <p:cTn id="32" fill="hold">
                            <p:stCondLst>
                              <p:cond delay="5136"/>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1000"/>
                                        <p:tgtEl>
                                          <p:spTgt spid="47"/>
                                        </p:tgtEl>
                                      </p:cBhvr>
                                    </p:animEffect>
                                  </p:childTnLst>
                                </p:cTn>
                              </p:par>
                            </p:childTnLst>
                          </p:cTn>
                        </p:par>
                        <p:par>
                          <p:cTn id="36" fill="hold">
                            <p:stCondLst>
                              <p:cond delay="6136"/>
                            </p:stCondLst>
                            <p:childTnLst>
                              <p:par>
                                <p:cTn id="37" presetID="42" presetClass="path" presetSubtype="0" accel="50000" decel="50000" fill="hold" nodeType="afterEffect">
                                  <p:stCondLst>
                                    <p:cond delay="0"/>
                                  </p:stCondLst>
                                  <p:childTnLst>
                                    <p:animMotion origin="layout" path="M -4.72222E-6 1.48148E-6 L 0.29271 0.00254 " pathEditMode="relative" rAng="0" ptsTypes="AA">
                                      <p:cBhvr>
                                        <p:cTn id="38" dur="1000" fill="hold"/>
                                        <p:tgtEl>
                                          <p:spTgt spid="47"/>
                                        </p:tgtEl>
                                        <p:attrNameLst>
                                          <p:attrName>ppt_x</p:attrName>
                                          <p:attrName>ppt_y</p:attrName>
                                        </p:attrNameLst>
                                      </p:cBhvr>
                                      <p:rCtr x="14635" y="116"/>
                                    </p:animMotion>
                                  </p:childTnLst>
                                </p:cTn>
                              </p:par>
                            </p:childTnLst>
                          </p:cTn>
                        </p:par>
                        <p:par>
                          <p:cTn id="39" fill="hold">
                            <p:stCondLst>
                              <p:cond delay="7136"/>
                            </p:stCondLst>
                            <p:childTnLst>
                              <p:par>
                                <p:cTn id="40" presetID="1" presetClass="entr" presetSubtype="0" fill="hold" grpId="0" nodeType="afterEffect">
                                  <p:stCondLst>
                                    <p:cond delay="0"/>
                                  </p:stCondLst>
                                  <p:childTnLst>
                                    <p:set>
                                      <p:cBhvr>
                                        <p:cTn id="41" dur="1" fill="hold">
                                          <p:stCondLst>
                                            <p:cond delay="9"/>
                                          </p:stCondLst>
                                        </p:cTn>
                                        <p:tgtEl>
                                          <p:spTgt spid="58"/>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1313" fill="hold"/>
                                        <p:tgtEl>
                                          <p:spTgt spid="61"/>
                                        </p:tgtEl>
                                      </p:cBhvr>
                                    </p:cmd>
                                  </p:childTnLst>
                                </p:cTn>
                              </p:par>
                            </p:childTnLst>
                          </p:cTn>
                        </p:par>
                        <p:par>
                          <p:cTn id="44" fill="hold">
                            <p:stCondLst>
                              <p:cond delay="8449"/>
                            </p:stCondLst>
                            <p:childTnLst>
                              <p:par>
                                <p:cTn id="45" presetID="1" presetClass="exit" presetSubtype="0" fill="hold" grpId="1" nodeType="afterEffect">
                                  <p:stCondLst>
                                    <p:cond delay="0"/>
                                  </p:stCondLst>
                                  <p:childTnLst>
                                    <p:set>
                                      <p:cBhvr>
                                        <p:cTn id="46" dur="1" fill="hold">
                                          <p:stCondLst>
                                            <p:cond delay="9"/>
                                          </p:stCondLst>
                                        </p:cTn>
                                        <p:tgtEl>
                                          <p:spTgt spid="58"/>
                                        </p:tgtEl>
                                        <p:attrNameLst>
                                          <p:attrName>style.visibility</p:attrName>
                                        </p:attrNameLst>
                                      </p:cBhvr>
                                      <p:to>
                                        <p:strVal val="hidden"/>
                                      </p:to>
                                    </p:set>
                                  </p:childTnLst>
                                </p:cTn>
                              </p:par>
                            </p:childTnLst>
                          </p:cTn>
                        </p:par>
                        <p:par>
                          <p:cTn id="47" fill="hold">
                            <p:stCondLst>
                              <p:cond delay="8459"/>
                            </p:stCondLst>
                            <p:childTnLst>
                              <p:par>
                                <p:cTn id="48" presetID="22" presetClass="entr" presetSubtype="1"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up)">
                                      <p:cBhvr>
                                        <p:cTn id="50" dur="1000"/>
                                        <p:tgtEl>
                                          <p:spTgt spid="4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9"/>
                </p:tgtEl>
              </p:cMediaNode>
            </p:audio>
            <p:audio>
              <p:cMediaNode vol="80000">
                <p:cTn id="55" fill="hold" display="0">
                  <p:stCondLst>
                    <p:cond delay="indefinite"/>
                  </p:stCondLst>
                  <p:endCondLst>
                    <p:cond evt="onStopAudio" delay="0">
                      <p:tgtEl>
                        <p:sldTgt/>
                      </p:tgtEl>
                    </p:cond>
                  </p:endCondLst>
                </p:cTn>
                <p:tgtEl>
                  <p:spTgt spid="60"/>
                </p:tgtEl>
              </p:cMediaNode>
            </p:audio>
            <p:audio>
              <p:cMediaNode vol="80000">
                <p:cTn id="56" fill="hold" display="0">
                  <p:stCondLst>
                    <p:cond delay="indefinite"/>
                  </p:stCondLst>
                  <p:endCondLst>
                    <p:cond evt="onStopAudio" delay="0">
                      <p:tgtEl>
                        <p:sldTgt/>
                      </p:tgtEl>
                    </p:cond>
                  </p:endCondLst>
                </p:cTn>
                <p:tgtEl>
                  <p:spTgt spid="61"/>
                </p:tgtEl>
              </p:cMediaNode>
            </p:audio>
          </p:childTnLst>
        </p:cTn>
      </p:par>
    </p:tnLst>
    <p:bldLst>
      <p:bldP spid="54" grpId="0" animBg="1"/>
      <p:bldP spid="24" grpId="0" animBg="1"/>
      <p:bldP spid="56" grpId="0" animBg="1"/>
      <p:bldP spid="56" grpId="1" animBg="1"/>
      <p:bldP spid="57" grpId="0" animBg="1"/>
      <p:bldP spid="57" grpId="1" animBg="1"/>
      <p:bldP spid="58" grpId="0" animBg="1"/>
      <p:bldP spid="5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5" name="Picture 4" descr="A poster with text and images&#10;&#10;Description automatically generated">
            <a:extLst>
              <a:ext uri="{FF2B5EF4-FFF2-40B4-BE49-F238E27FC236}">
                <a16:creationId xmlns:a16="http://schemas.microsoft.com/office/drawing/2014/main" id="{1AF7FA94-04F9-E93D-93AF-C4056D7B7675}"/>
              </a:ext>
            </a:extLst>
          </p:cNvPr>
          <p:cNvPicPr>
            <a:picLocks noChangeAspect="1"/>
          </p:cNvPicPr>
          <p:nvPr/>
        </p:nvPicPr>
        <p:blipFill>
          <a:blip r:embed="rId6"/>
          <a:stretch>
            <a:fillRect/>
          </a:stretch>
        </p:blipFill>
        <p:spPr>
          <a:xfrm>
            <a:off x="2199809" y="379295"/>
            <a:ext cx="4744382" cy="6099403"/>
          </a:xfrm>
          <a:prstGeom prst="rect">
            <a:avLst/>
          </a:prstGeom>
        </p:spPr>
      </p:pic>
    </p:spTree>
    <p:custDataLst>
      <p:tags r:id="rId1"/>
    </p:custDataLst>
    <p:extLst>
      <p:ext uri="{BB962C8B-B14F-4D97-AF65-F5344CB8AC3E}">
        <p14:creationId xmlns:p14="http://schemas.microsoft.com/office/powerpoint/2010/main" val="372802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7" name="Picture 6" descr="A poster with text and images of food items&#10;&#10;Description automatically generated">
            <a:extLst>
              <a:ext uri="{FF2B5EF4-FFF2-40B4-BE49-F238E27FC236}">
                <a16:creationId xmlns:a16="http://schemas.microsoft.com/office/drawing/2014/main" id="{3AE90D4B-4528-3442-A98F-B34DA3A6B31C}"/>
              </a:ext>
            </a:extLst>
          </p:cNvPr>
          <p:cNvPicPr>
            <a:picLocks noChangeAspect="1"/>
          </p:cNvPicPr>
          <p:nvPr/>
        </p:nvPicPr>
        <p:blipFill>
          <a:blip r:embed="rId6"/>
          <a:stretch>
            <a:fillRect/>
          </a:stretch>
        </p:blipFill>
        <p:spPr>
          <a:xfrm>
            <a:off x="2199809" y="397966"/>
            <a:ext cx="4744383" cy="6099404"/>
          </a:xfrm>
          <a:prstGeom prst="rect">
            <a:avLst/>
          </a:prstGeom>
        </p:spPr>
      </p:pic>
    </p:spTree>
    <p:custDataLst>
      <p:tags r:id="rId1"/>
    </p:custDataLst>
    <p:extLst>
      <p:ext uri="{BB962C8B-B14F-4D97-AF65-F5344CB8AC3E}">
        <p14:creationId xmlns:p14="http://schemas.microsoft.com/office/powerpoint/2010/main" val="91822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72232BA-8612-F269-70F7-B0DF782E098F}"/>
              </a:ext>
            </a:extLst>
          </p:cNvPr>
          <p:cNvSpPr/>
          <p:nvPr/>
        </p:nvSpPr>
        <p:spPr>
          <a:xfrm>
            <a:off x="0" y="0"/>
            <a:ext cx="9144000" cy="1656807"/>
          </a:xfrm>
          <a:prstGeom prst="rect">
            <a:avLst/>
          </a:prstGeom>
          <a:solidFill>
            <a:srgbClr val="E5B874"/>
          </a:solidFill>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57" t="20733" r="11938" b="15881"/>
          <a:stretch/>
        </p:blipFill>
        <p:spPr bwMode="auto">
          <a:xfrm>
            <a:off x="0" y="857250"/>
            <a:ext cx="911833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927140" y="3941137"/>
            <a:ext cx="1726884" cy="1821164"/>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7" name="Cube 16"/>
            <p:cNvSpPr/>
            <p:nvPr/>
          </p:nvSpPr>
          <p:spPr>
            <a:xfrm>
              <a:off x="1849120" y="1981200"/>
              <a:ext cx="4582160" cy="2987040"/>
            </a:xfrm>
            <a:prstGeom prst="cube">
              <a:avLst>
                <a:gd name="adj" fmla="val 17857"/>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18" name="Frame 17"/>
            <p:cNvSpPr/>
            <p:nvPr/>
          </p:nvSpPr>
          <p:spPr>
            <a:xfrm>
              <a:off x="1849120" y="2519680"/>
              <a:ext cx="3980951" cy="2448560"/>
            </a:xfrm>
            <a:prstGeom prst="frame">
              <a:avLst>
                <a:gd name="adj1" fmla="val 5446"/>
              </a:avLst>
            </a:prstGeom>
            <a:solidFill>
              <a:schemeClr val="accent4">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rgbClr val="008000"/>
                </a:solidFill>
                <a:latin typeface="Calibri"/>
              </a:endParaRPr>
            </a:p>
          </p:txBody>
        </p:sp>
        <p:sp>
          <p:nvSpPr>
            <p:cNvPr id="19" name="Rectangle 18"/>
            <p:cNvSpPr/>
            <p:nvPr/>
          </p:nvSpPr>
          <p:spPr>
            <a:xfrm>
              <a:off x="2011679" y="3749040"/>
              <a:ext cx="3658259" cy="137160"/>
            </a:xfrm>
            <a:prstGeom prst="rect">
              <a:avLst/>
            </a:prstGeom>
            <a:solidFill>
              <a:schemeClr val="accent4">
                <a:lumMod val="5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815080" y="4482728"/>
            <a:ext cx="543353" cy="422247"/>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8">
            <a:extLst>
              <a:ext uri="{28A0092B-C50C-407E-A947-70E740481C1C}">
                <a14:useLocalDpi xmlns:a14="http://schemas.microsoft.com/office/drawing/2010/main" val="0"/>
              </a:ext>
            </a:extLst>
          </a:blip>
          <a:srcRect t="18904" b="18904"/>
          <a:stretch/>
        </p:blipFill>
        <p:spPr>
          <a:xfrm rot="155198">
            <a:off x="4993861" y="4200439"/>
            <a:ext cx="1129521" cy="1157606"/>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2925860" y="5646553"/>
            <a:ext cx="847385" cy="119678"/>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29" name="Can 28"/>
          <p:cNvSpPr/>
          <p:nvPr/>
        </p:nvSpPr>
        <p:spPr>
          <a:xfrm rot="5228088">
            <a:off x="2807737" y="5637575"/>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0" name="Frame 29"/>
          <p:cNvSpPr/>
          <p:nvPr/>
        </p:nvSpPr>
        <p:spPr>
          <a:xfrm>
            <a:off x="3397754" y="3861768"/>
            <a:ext cx="293064" cy="1872044"/>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1" name="Rounded Rectangle 30"/>
          <p:cNvSpPr/>
          <p:nvPr/>
        </p:nvSpPr>
        <p:spPr>
          <a:xfrm>
            <a:off x="3380978" y="3830209"/>
            <a:ext cx="351935" cy="68981"/>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chemeClr val="bg1"/>
              </a:solidFill>
              <a:latin typeface="Calibri"/>
            </a:endParaRPr>
          </a:p>
        </p:txBody>
      </p:sp>
      <p:grpSp>
        <p:nvGrpSpPr>
          <p:cNvPr id="32" name="Group 31"/>
          <p:cNvGrpSpPr/>
          <p:nvPr/>
        </p:nvGrpSpPr>
        <p:grpSpPr>
          <a:xfrm>
            <a:off x="2932991" y="4463200"/>
            <a:ext cx="1137782" cy="1275122"/>
            <a:chOff x="7954133" y="2608512"/>
            <a:chExt cx="2090827" cy="2276276"/>
          </a:xfrm>
        </p:grpSpPr>
        <p:sp>
          <p:nvSpPr>
            <p:cNvPr id="34" name="Cube 33"/>
            <p:cNvSpPr/>
            <p:nvPr/>
          </p:nvSpPr>
          <p:spPr>
            <a:xfrm>
              <a:off x="7954133" y="3385451"/>
              <a:ext cx="1810774" cy="1499337"/>
            </a:xfrm>
            <a:prstGeom prst="cub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a:endParaRPr>
            </a:p>
          </p:txBody>
        </p:sp>
        <p:pic>
          <p:nvPicPr>
            <p:cNvPr id="35" name="Picture 34"/>
            <p:cNvPicPr>
              <a:picLocks noChangeAspect="1"/>
            </p:cNvPicPr>
            <p:nvPr/>
          </p:nvPicPr>
          <p:blipFill>
            <a:blip r:embed="rId9">
              <a:lum bright="70000" contrast="-70000"/>
              <a:extLst>
                <a:ext uri="{BEBA8EAE-BF5A-486C-A8C5-ECC9F3942E4B}">
                  <a14:imgProps xmlns:a14="http://schemas.microsoft.com/office/drawing/2010/main">
                    <a14:imgLayer r:embed="rId10">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rgbClr val="008000"/>
                </a:solidFill>
                <a:latin typeface="Calibri"/>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prstClr val="white"/>
                </a:solidFill>
                <a:latin typeface="Calibri"/>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grpSp>
      <p:sp>
        <p:nvSpPr>
          <p:cNvPr id="33" name="Can 32"/>
          <p:cNvSpPr/>
          <p:nvPr/>
        </p:nvSpPr>
        <p:spPr>
          <a:xfrm rot="5228088">
            <a:off x="3654742" y="5690180"/>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4051819" y="3389454"/>
            <a:ext cx="951698" cy="840988"/>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559303" y="4773345"/>
            <a:ext cx="189291" cy="266484"/>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251290" y="4788494"/>
            <a:ext cx="202903" cy="278934"/>
          </a:xfrm>
          <a:prstGeom prst="rect">
            <a:avLst/>
          </a:prstGeom>
        </p:spPr>
      </p:pic>
      <p:grpSp>
        <p:nvGrpSpPr>
          <p:cNvPr id="48" name="Group 47"/>
          <p:cNvGrpSpPr/>
          <p:nvPr/>
        </p:nvGrpSpPr>
        <p:grpSpPr>
          <a:xfrm>
            <a:off x="4721556" y="3440580"/>
            <a:ext cx="982183" cy="810491"/>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schemeClr val="bg1"/>
                </a:solidFill>
                <a:latin typeface="Calibri"/>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schemeClr val="bg1"/>
                </a:solidFill>
                <a:latin typeface="Calibri"/>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schemeClr val="bg1"/>
                </a:solidFill>
                <a:latin typeface="Calibri"/>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3795355" y="5530478"/>
            <a:ext cx="198632" cy="114921"/>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3" r:link="rId15" cstate="print">
            <a:extLst>
              <a:ext uri="{BEBA8EAE-BF5A-486C-A8C5-ECC9F3942E4B}">
                <a14:imgProps xmlns:a14="http://schemas.microsoft.com/office/drawing/2010/main">
                  <a14:imgLayer r:embed="rId14">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4049997" y="4414412"/>
            <a:ext cx="820273" cy="53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070304" y="4799528"/>
            <a:ext cx="202903" cy="278934"/>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390471" y="4689087"/>
            <a:ext cx="202903" cy="278934"/>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431406" y="4803610"/>
            <a:ext cx="202903" cy="278934"/>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148636" y="4673717"/>
            <a:ext cx="202903" cy="278934"/>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1698403" y="1180726"/>
            <a:ext cx="1894971" cy="1083284"/>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390352" y="1881592"/>
            <a:ext cx="2195934" cy="395118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216978">
            <a:off x="5140863" y="3790792"/>
            <a:ext cx="364481" cy="17414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5140287" y="3663847"/>
            <a:ext cx="410119" cy="195952"/>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969756" y="3727993"/>
            <a:ext cx="222386" cy="222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805725" y="3791095"/>
            <a:ext cx="221051" cy="2210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4250653" y="3663681"/>
            <a:ext cx="204050" cy="20505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4620039" y="3663618"/>
            <a:ext cx="217402" cy="2184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4157692" y="3758453"/>
            <a:ext cx="218078" cy="21915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4459567" y="3686284"/>
            <a:ext cx="201619" cy="20261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4507476" y="3743665"/>
            <a:ext cx="225923" cy="2270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373088" y="3807780"/>
            <a:ext cx="909893" cy="472737"/>
          </a:xfrm>
          <a:prstGeom prst="rect">
            <a:avLst/>
          </a:prstGeom>
        </p:spPr>
      </p:pic>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4334409" y="3655452"/>
            <a:ext cx="330212" cy="33184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4032094" y="1721444"/>
            <a:ext cx="619334" cy="622389"/>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4854795" y="3634016"/>
            <a:ext cx="359681" cy="359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0118096">
            <a:off x="5023605" y="3781668"/>
            <a:ext cx="402321" cy="192226"/>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26"/>
          <a:srcRect/>
          <a:stretch/>
        </p:blipFill>
        <p:spPr bwMode="auto">
          <a:xfrm>
            <a:off x="2870340" y="1700125"/>
            <a:ext cx="702473" cy="7024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3292717" y="1118299"/>
            <a:ext cx="4160741" cy="415498"/>
          </a:xfrm>
          <a:prstGeom prst="rect">
            <a:avLst/>
          </a:prstGeom>
          <a:noFill/>
        </p:spPr>
        <p:txBody>
          <a:bodyPr wrap="square" rtlCol="0">
            <a:spAutoFit/>
          </a:bodyPr>
          <a:lstStyle/>
          <a:p>
            <a:r>
              <a:rPr lang="en-US" sz="2100" dirty="0">
                <a:solidFill>
                  <a:schemeClr val="bg1"/>
                </a:solidFill>
                <a:latin typeface="Ink Free" panose="03080402000500000000" pitchFamily="66" charset="0"/>
              </a:rPr>
              <a:t>Fruit juice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3148636" y="1109750"/>
            <a:ext cx="2818400" cy="415498"/>
          </a:xfrm>
          <a:prstGeom prst="rect">
            <a:avLst/>
          </a:prstGeom>
          <a:noFill/>
        </p:spPr>
        <p:txBody>
          <a:bodyPr wrap="none" rtlCol="0">
            <a:spAutoFit/>
          </a:bodyPr>
          <a:lstStyle/>
          <a:p>
            <a:r>
              <a:rPr lang="en-US" sz="2100" dirty="0">
                <a:solidFill>
                  <a:schemeClr val="bg1"/>
                </a:solidFill>
                <a:latin typeface="Ink Free" panose="03080402000500000000" pitchFamily="66" charset="0"/>
              </a:rPr>
              <a:t>Main Item is </a:t>
            </a:r>
            <a:r>
              <a:rPr lang="en-US" sz="21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9325298">
            <a:off x="4984416" y="1774017"/>
            <a:ext cx="1015352" cy="48512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1439017" y="1095699"/>
            <a:ext cx="5221302" cy="415498"/>
          </a:xfrm>
          <a:prstGeom prst="rect">
            <a:avLst/>
          </a:prstGeom>
          <a:noFill/>
        </p:spPr>
        <p:txBody>
          <a:bodyPr wrap="none" rtlCol="0">
            <a:spAutoFit/>
          </a:bodyPr>
          <a:lstStyle/>
          <a:p>
            <a:pPr algn="ctr"/>
            <a:r>
              <a:rPr lang="en-US" sz="2100" dirty="0">
                <a:solidFill>
                  <a:schemeClr val="bg1"/>
                </a:solidFill>
                <a:latin typeface="Ink Free" panose="03080402000500000000" pitchFamily="66" charset="0"/>
              </a:rPr>
              <a:t>And they can always take another food item</a:t>
            </a:r>
          </a:p>
        </p:txBody>
      </p:sp>
      <p:sp>
        <p:nvSpPr>
          <p:cNvPr id="7" name="TextBox 6">
            <a:extLst>
              <a:ext uri="{FF2B5EF4-FFF2-40B4-BE49-F238E27FC236}">
                <a16:creationId xmlns:a16="http://schemas.microsoft.com/office/drawing/2014/main" id="{4CFE52EF-375A-E869-8850-F6D85C539111}"/>
              </a:ext>
            </a:extLst>
          </p:cNvPr>
          <p:cNvSpPr txBox="1"/>
          <p:nvPr/>
        </p:nvSpPr>
        <p:spPr>
          <a:xfrm>
            <a:off x="2878809" y="2309120"/>
            <a:ext cx="681597" cy="300082"/>
          </a:xfrm>
          <a:prstGeom prst="rect">
            <a:avLst/>
          </a:prstGeom>
          <a:noFill/>
        </p:spPr>
        <p:txBody>
          <a:bodyPr wrap="none" rtlCol="0">
            <a:spAutoFit/>
          </a:bodyPr>
          <a:lstStyle/>
          <a:p>
            <a:r>
              <a:rPr lang="en-US" sz="1350"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4018227" y="2309049"/>
            <a:ext cx="748923" cy="300082"/>
          </a:xfrm>
          <a:prstGeom prst="rect">
            <a:avLst/>
          </a:prstGeom>
          <a:noFill/>
        </p:spPr>
        <p:txBody>
          <a:bodyPr wrap="none" rtlCol="0">
            <a:spAutoFit/>
          </a:bodyPr>
          <a:lstStyle/>
          <a:p>
            <a:r>
              <a:rPr lang="en-US" sz="1350"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3599413" y="1802519"/>
            <a:ext cx="377026" cy="553998"/>
          </a:xfrm>
          <a:prstGeom prst="rect">
            <a:avLst/>
          </a:prstGeom>
          <a:noFill/>
        </p:spPr>
        <p:txBody>
          <a:bodyPr wrap="none" rtlCol="0">
            <a:spAutoFit/>
          </a:bodyPr>
          <a:lstStyle/>
          <a:p>
            <a:r>
              <a:rPr lang="en-US" sz="3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4614415" y="1815034"/>
            <a:ext cx="377026" cy="553998"/>
          </a:xfrm>
          <a:prstGeom prst="rect">
            <a:avLst/>
          </a:prstGeom>
          <a:noFill/>
        </p:spPr>
        <p:txBody>
          <a:bodyPr wrap="none" rtlCol="0">
            <a:spAutoFit/>
          </a:bodyPr>
          <a:lstStyle/>
          <a:p>
            <a:r>
              <a:rPr lang="en-US" sz="3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5028149" y="2280562"/>
            <a:ext cx="681597" cy="300082"/>
          </a:xfrm>
          <a:prstGeom prst="rect">
            <a:avLst/>
          </a:prstGeom>
          <a:noFill/>
        </p:spPr>
        <p:txBody>
          <a:bodyPr wrap="none" rtlCol="0">
            <a:spAutoFit/>
          </a:bodyPr>
          <a:lstStyle/>
          <a:p>
            <a:r>
              <a:rPr lang="en-US" sz="1350" dirty="0">
                <a:solidFill>
                  <a:schemeClr val="bg1"/>
                </a:solidFill>
              </a:rPr>
              <a:t>1 point</a:t>
            </a:r>
          </a:p>
        </p:txBody>
      </p:sp>
      <p:sp>
        <p:nvSpPr>
          <p:cNvPr id="73" name="TextBox 72">
            <a:extLst>
              <a:ext uri="{FF2B5EF4-FFF2-40B4-BE49-F238E27FC236}">
                <a16:creationId xmlns:a16="http://schemas.microsoft.com/office/drawing/2014/main" id="{E6B1491F-6344-34F0-8566-B8D20D5EA832}"/>
              </a:ext>
            </a:extLst>
          </p:cNvPr>
          <p:cNvSpPr txBox="1"/>
          <p:nvPr/>
        </p:nvSpPr>
        <p:spPr>
          <a:xfrm>
            <a:off x="1553152" y="1113175"/>
            <a:ext cx="5213287" cy="438582"/>
          </a:xfrm>
          <a:prstGeom prst="rect">
            <a:avLst/>
          </a:prstGeom>
          <a:noFill/>
        </p:spPr>
        <p:txBody>
          <a:bodyPr wrap="none" rtlCol="0">
            <a:spAutoFit/>
          </a:bodyPr>
          <a:lstStyle/>
          <a:p>
            <a:r>
              <a:rPr lang="en-US" sz="2250" dirty="0">
                <a:solidFill>
                  <a:schemeClr val="bg1"/>
                </a:solidFill>
                <a:latin typeface="Ink Free" panose="03080402000500000000" pitchFamily="66" charset="0"/>
              </a:rPr>
              <a:t>Students must take a total of </a:t>
            </a:r>
            <a:r>
              <a:rPr lang="en-US" sz="225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 </a:t>
            </a:r>
          </a:p>
        </p:txBody>
      </p:sp>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5799527" y="2280562"/>
            <a:ext cx="1275241" cy="35477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1.04167E-6 1.48148E-6 L -0.20625 -0.34329 " pathEditMode="relative" rAng="0" ptsTypes="AA">
                                      <p:cBhvr>
                                        <p:cTn id="15" dur="2000" fill="hold"/>
                                        <p:tgtEl>
                                          <p:spTgt spid="90"/>
                                        </p:tgtEl>
                                        <p:attrNameLst>
                                          <p:attrName>ppt_x</p:attrName>
                                          <p:attrName>ppt_y</p:attrName>
                                        </p:attrNameLst>
                                      </p:cBhvr>
                                      <p:rCtr x="-10534" y="-16551"/>
                                    </p:animMotion>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20625 -0.34329 L 0.08399 0.03194 " pathEditMode="relative" rAng="0" ptsTypes="AA">
                                      <p:cBhvr>
                                        <p:cTn id="24" dur="2000" fill="hold"/>
                                        <p:tgtEl>
                                          <p:spTgt spid="90"/>
                                        </p:tgtEl>
                                        <p:attrNameLst>
                                          <p:attrName>ppt_x</p:attrName>
                                          <p:attrName>ppt_y</p:attrName>
                                        </p:attrNameLst>
                                      </p:cBhvr>
                                      <p:rCtr x="14505" y="18750"/>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2"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2.70833E-6 2.59259E-6 L -0.01784 -0.34028 " pathEditMode="relative" rAng="0" ptsTypes="AA">
                                      <p:cBhvr>
                                        <p:cTn id="32" dur="2000" fill="hold"/>
                                        <p:tgtEl>
                                          <p:spTgt spid="97"/>
                                        </p:tgtEl>
                                        <p:attrNameLst>
                                          <p:attrName>ppt_x</p:attrName>
                                          <p:attrName>ppt_y</p:attrName>
                                        </p:attrNameLst>
                                      </p:cBhvr>
                                      <p:rCtr x="-898" y="-17014"/>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783 -0.34028 L 0.17057 0.00532 " pathEditMode="relative" rAng="0" ptsTypes="AA">
                                      <p:cBhvr>
                                        <p:cTn id="42" dur="2000" fill="hold"/>
                                        <p:tgtEl>
                                          <p:spTgt spid="97"/>
                                        </p:tgtEl>
                                        <p:attrNameLst>
                                          <p:attrName>ppt_x</p:attrName>
                                          <p:attrName>ppt_y</p:attrName>
                                        </p:attrNameLst>
                                      </p:cBhvr>
                                      <p:rCtr x="9219" y="17269"/>
                                    </p:animMotion>
                                  </p:childTnLst>
                                </p:cTn>
                              </p:par>
                            </p:childTnLst>
                          </p:cTn>
                        </p:par>
                        <p:par>
                          <p:cTn id="43" fill="hold">
                            <p:stCondLst>
                              <p:cond delay="4000"/>
                            </p:stCondLst>
                            <p:childTnLst>
                              <p:par>
                                <p:cTn id="44" presetID="1" presetClass="exit" presetSubtype="0" fill="hold" grpId="1" nodeType="after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42" presetClass="path" presetSubtype="0" accel="50000" decel="50000" fill="hold" nodeType="withEffect">
                                  <p:stCondLst>
                                    <p:cond delay="0"/>
                                  </p:stCondLst>
                                  <p:childTnLst>
                                    <p:animMotion origin="layout" path="M -4.16667E-6 1.48148E-6 L 0.03633 -0.34653 " pathEditMode="relative" rAng="0" ptsTypes="AA">
                                      <p:cBhvr>
                                        <p:cTn id="51" dur="2000" fill="hold"/>
                                        <p:tgtEl>
                                          <p:spTgt spid="84"/>
                                        </p:tgtEl>
                                        <p:attrNameLst>
                                          <p:attrName>ppt_x</p:attrName>
                                          <p:attrName>ppt_y</p:attrName>
                                        </p:attrNameLst>
                                      </p:cBhvr>
                                      <p:rCtr x="1810" y="-17338"/>
                                    </p:animMotion>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0.03633 -0.34653 L 0.09349 0.01574 " pathEditMode="relative" rAng="0" ptsTypes="AA">
                                      <p:cBhvr>
                                        <p:cTn id="58" dur="2000" fill="hold"/>
                                        <p:tgtEl>
                                          <p:spTgt spid="84"/>
                                        </p:tgtEl>
                                        <p:attrNameLst>
                                          <p:attrName>ppt_x</p:attrName>
                                          <p:attrName>ppt_y</p:attrName>
                                        </p:attrNameLst>
                                      </p:cBhvr>
                                      <p:rCtr x="3359" y="17431"/>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72" grpId="0"/>
      <p:bldP spid="72" grpId="1"/>
      <p:bldP spid="7" grpId="0"/>
      <p:bldP spid="8" grpId="0"/>
      <p:bldP spid="75" grpId="0"/>
      <p:bldP spid="76" grpId="0"/>
      <p:bldP spid="44" grpId="0"/>
      <p:bldP spid="73" grpId="0"/>
      <p:bldP spid="7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51BACDED-5C60-6DCA-3BA0-B6679E0FE4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12" name="Picture 11" descr="A knife with a black handle&#10;&#10;Description automatically generated">
            <a:extLst>
              <a:ext uri="{FF2B5EF4-FFF2-40B4-BE49-F238E27FC236}">
                <a16:creationId xmlns:a16="http://schemas.microsoft.com/office/drawing/2014/main" id="{A3082683-F183-437B-2B5B-7BE19DD1B852}"/>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5" name="Rectangle 4"/>
          <p:cNvSpPr/>
          <p:nvPr/>
        </p:nvSpPr>
        <p:spPr>
          <a:xfrm>
            <a:off x="3966738" y="1362075"/>
            <a:ext cx="5036971" cy="44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01324"/>
            <a:ext cx="8229600" cy="845486"/>
          </a:xfrm>
          <a:effectLst/>
        </p:spPr>
        <p:txBody>
          <a:bodyPr>
            <a:noAutofit/>
          </a:bodyPr>
          <a:lstStyle/>
          <a:p>
            <a:pPr algn="ctr"/>
            <a:r>
              <a:rPr lang="en-US" sz="4000" b="1" dirty="0">
                <a:solidFill>
                  <a:schemeClr val="bg1"/>
                </a:solidFill>
                <a:effectLst/>
                <a:latin typeface="Berlin Sans FB Demi" panose="020E0802020502020306" pitchFamily="34" charset="0"/>
              </a:rPr>
              <a:t>Not Too Hungry… Save it For Later!</a:t>
            </a: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1423" b="98577" l="17160" r="84024">
                        <a14:foregroundMark x1="27613" y1="56940" x2="27613" y2="56940"/>
                        <a14:foregroundMark x1="63511" y1="46619" x2="63511" y2="46619"/>
                        <a14:foregroundMark x1="24260" y1="4270" x2="24458" y2="11744"/>
                        <a14:foregroundMark x1="79882" y1="81139" x2="76726" y2="4626"/>
                        <a14:foregroundMark x1="79882" y1="83274" x2="79882" y2="83274"/>
                      </a14:backgroundRemoval>
                    </a14:imgEffect>
                  </a14:imgLayer>
                </a14:imgProps>
              </a:ext>
              <a:ext uri="{28A0092B-C50C-407E-A947-70E740481C1C}">
                <a14:useLocalDpi xmlns:a14="http://schemas.microsoft.com/office/drawing/2010/main" val="0"/>
              </a:ext>
            </a:extLst>
          </a:blip>
          <a:srcRect l="19224" r="17659"/>
          <a:stretch/>
        </p:blipFill>
        <p:spPr>
          <a:xfrm>
            <a:off x="2814580" y="5438413"/>
            <a:ext cx="1052570" cy="924287"/>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41" b="98519" l="3854" r="90104"/>
                    </a14:imgEffect>
                  </a14:imgLayer>
                </a14:imgProps>
              </a:ext>
              <a:ext uri="{28A0092B-C50C-407E-A947-70E740481C1C}">
                <a14:useLocalDpi xmlns:a14="http://schemas.microsoft.com/office/drawing/2010/main" val="0"/>
              </a:ext>
            </a:extLst>
          </a:blip>
          <a:srcRect l="3327" t="4548" r="7940" b="-4575"/>
          <a:stretch/>
        </p:blipFill>
        <p:spPr>
          <a:xfrm>
            <a:off x="1198545" y="5507206"/>
            <a:ext cx="1516447" cy="961573"/>
          </a:xfrm>
          <a:prstGeom prst="rect">
            <a:avLst/>
          </a:prstGeom>
          <a:ln w="38100">
            <a:no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backgroundMark x1="66458" y1="85363" x2="46250" y2="89957"/>
                        <a14:backgroundMark x1="30000" y1="84722" x2="42500" y2="88782"/>
                      </a14:backgroundRemoval>
                    </a14:imgEffect>
                  </a14:imgLayer>
                </a14:imgProps>
              </a:ext>
              <a:ext uri="{28A0092B-C50C-407E-A947-70E740481C1C}">
                <a14:useLocalDpi xmlns:a14="http://schemas.microsoft.com/office/drawing/2010/main" val="0"/>
              </a:ext>
            </a:extLst>
          </a:blip>
          <a:stretch>
            <a:fillRect/>
          </a:stretch>
        </p:blipFill>
        <p:spPr>
          <a:xfrm>
            <a:off x="193309" y="5310422"/>
            <a:ext cx="1241045" cy="1210017"/>
          </a:xfrm>
          <a:prstGeom prst="rect">
            <a:avLst/>
          </a:prstGeom>
          <a:effectLst>
            <a:outerShdw blurRad="50800" dist="38100" dir="2700000" algn="tl" rotWithShape="0">
              <a:prstClr val="black">
                <a:alpha val="40000"/>
              </a:prstClr>
            </a:outerShdw>
          </a:effectLst>
        </p:spPr>
      </p:pic>
      <p:sp>
        <p:nvSpPr>
          <p:cNvPr id="18" name="Content Placeholder 2">
            <a:extLst>
              <a:ext uri="{FF2B5EF4-FFF2-40B4-BE49-F238E27FC236}">
                <a16:creationId xmlns:a16="http://schemas.microsoft.com/office/drawing/2014/main" id="{EBC72D8C-2588-4524-A1CF-153E50FDFFF4}"/>
              </a:ext>
            </a:extLst>
          </p:cNvPr>
          <p:cNvSpPr>
            <a:spLocks noGrp="1"/>
          </p:cNvSpPr>
          <p:nvPr>
            <p:ph idx="1"/>
          </p:nvPr>
        </p:nvSpPr>
        <p:spPr>
          <a:xfrm>
            <a:off x="4152900" y="1657850"/>
            <a:ext cx="4781551" cy="2723650"/>
          </a:xfrm>
          <a:noFill/>
          <a:effectLst>
            <a:softEdge rad="0"/>
          </a:effectLst>
        </p:spPr>
        <p:txBody>
          <a:bodyPr>
            <a:normAutofit/>
          </a:bodyPr>
          <a:lstStyle/>
          <a:p>
            <a:pPr marL="0" indent="0">
              <a:lnSpc>
                <a:spcPts val="3300"/>
              </a:lnSpc>
              <a:spcBef>
                <a:spcPts val="0"/>
              </a:spcBef>
              <a:spcAft>
                <a:spcPts val="1000"/>
              </a:spcAft>
              <a:buNone/>
            </a:pPr>
            <a:r>
              <a:rPr lang="en-US" kern="0" dirty="0">
                <a:solidFill>
                  <a:schemeClr val="bg1"/>
                </a:solidFill>
              </a:rPr>
              <a:t>A student may want to save a food item to eat later during the day. This is allowable if the food item is not perishable and/or needs refrigeration.</a:t>
            </a:r>
          </a:p>
        </p:txBody>
      </p:sp>
      <p:sp>
        <p:nvSpPr>
          <p:cNvPr id="10" name="Content Placeholder 2">
            <a:extLst>
              <a:ext uri="{FF2B5EF4-FFF2-40B4-BE49-F238E27FC236}">
                <a16:creationId xmlns:a16="http://schemas.microsoft.com/office/drawing/2014/main" id="{EBC72D8C-2588-4524-A1CF-153E50FDFFF4}"/>
              </a:ext>
            </a:extLst>
          </p:cNvPr>
          <p:cNvSpPr txBox="1">
            <a:spLocks/>
          </p:cNvSpPr>
          <p:nvPr/>
        </p:nvSpPr>
        <p:spPr>
          <a:xfrm>
            <a:off x="4581330" y="3872219"/>
            <a:ext cx="4264632" cy="1733550"/>
          </a:xfrm>
          <a:prstGeom prst="rect">
            <a:avLst/>
          </a:prstGeom>
          <a:noFill/>
          <a:effectLst>
            <a:softEdge rad="0"/>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Wingdings" panose="05000000000000000000" pitchFamily="2" charset="2"/>
              <a:buChar char="Ø"/>
            </a:pPr>
            <a:r>
              <a:rPr lang="en-US" dirty="0">
                <a:solidFill>
                  <a:schemeClr val="bg1"/>
                </a:solidFill>
              </a:rPr>
              <a:t>Potentially hazardous food may </a:t>
            </a:r>
            <a:r>
              <a:rPr lang="en-US" b="1" dirty="0">
                <a:solidFill>
                  <a:schemeClr val="bg1"/>
                </a:solidFill>
              </a:rPr>
              <a:t>not</a:t>
            </a:r>
            <a:r>
              <a:rPr lang="en-US" dirty="0">
                <a:solidFill>
                  <a:schemeClr val="bg1"/>
                </a:solidFill>
              </a:rPr>
              <a:t> be saved, such as: milk, cheese, items with meat</a:t>
            </a:r>
          </a:p>
        </p:txBody>
      </p:sp>
      <p:pic>
        <p:nvPicPr>
          <p:cNvPr id="9" name="Picture 8">
            <a:extLst>
              <a:ext uri="{FF2B5EF4-FFF2-40B4-BE49-F238E27FC236}">
                <a16:creationId xmlns:a16="http://schemas.microsoft.com/office/drawing/2014/main" id="{D152115F-9A2A-9C48-8D98-32CB70BD9248}"/>
              </a:ext>
            </a:extLst>
          </p:cNvPr>
          <p:cNvPicPr>
            <a:picLocks noChangeAspect="1"/>
          </p:cNvPicPr>
          <p:nvPr/>
        </p:nvPicPr>
        <p:blipFill>
          <a:blip r:embed="rId13"/>
          <a:stretch>
            <a:fillRect/>
          </a:stretch>
        </p:blipFill>
        <p:spPr>
          <a:xfrm>
            <a:off x="567093" y="1362075"/>
            <a:ext cx="3052407" cy="3928518"/>
          </a:xfrm>
          <a:prstGeom prst="rect">
            <a:avLst/>
          </a:prstGeom>
        </p:spPr>
      </p:pic>
    </p:spTree>
    <p:extLst>
      <p:ext uri="{BB962C8B-B14F-4D97-AF65-F5344CB8AC3E}">
        <p14:creationId xmlns:p14="http://schemas.microsoft.com/office/powerpoint/2010/main" val="146615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51BACDED-5C60-6DCA-3BA0-B6679E0FE45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5" name="Rectangle 4"/>
          <p:cNvSpPr/>
          <p:nvPr/>
        </p:nvSpPr>
        <p:spPr>
          <a:xfrm>
            <a:off x="3966738" y="1362075"/>
            <a:ext cx="5036971" cy="44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BBC98DE-6934-9741-1463-5B840EDA2834}"/>
              </a:ext>
            </a:extLst>
          </p:cNvPr>
          <p:cNvSpPr/>
          <p:nvPr/>
        </p:nvSpPr>
        <p:spPr>
          <a:xfrm>
            <a:off x="485422" y="445478"/>
            <a:ext cx="8173156" cy="6002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278570-0E1C-A7EB-2603-1496E8AC2841}"/>
              </a:ext>
            </a:extLst>
          </p:cNvPr>
          <p:cNvSpPr txBox="1"/>
          <p:nvPr/>
        </p:nvSpPr>
        <p:spPr>
          <a:xfrm>
            <a:off x="485422" y="410309"/>
            <a:ext cx="8173156" cy="1754326"/>
          </a:xfrm>
          <a:prstGeom prst="rect">
            <a:avLst/>
          </a:prstGeom>
          <a:noFill/>
        </p:spPr>
        <p:txBody>
          <a:bodyPr wrap="square" rtlCol="0">
            <a:spAutoFit/>
          </a:bodyPr>
          <a:lstStyle/>
          <a:p>
            <a:pPr algn="ctr"/>
            <a:r>
              <a:rPr lang="en-US" sz="5400" b="1" dirty="0">
                <a:solidFill>
                  <a:schemeClr val="accent6">
                    <a:lumMod val="75000"/>
                  </a:schemeClr>
                </a:solidFill>
                <a:latin typeface="Berlin Sans FB" panose="020E0602020502020306" pitchFamily="34" charset="0"/>
              </a:rPr>
              <a:t>What’s the Buzz?</a:t>
            </a:r>
          </a:p>
          <a:p>
            <a:pPr algn="ctr"/>
            <a:r>
              <a:rPr lang="en-US" sz="5400" b="1" dirty="0">
                <a:solidFill>
                  <a:schemeClr val="accent6">
                    <a:lumMod val="75000"/>
                  </a:schemeClr>
                </a:solidFill>
                <a:latin typeface="Berlin Sans FB" panose="020E0602020502020306" pitchFamily="34" charset="0"/>
              </a:rPr>
              <a:t>Breakfast OVS </a:t>
            </a:r>
          </a:p>
        </p:txBody>
      </p:sp>
      <p:pic>
        <p:nvPicPr>
          <p:cNvPr id="10" name="Picture 9">
            <a:extLst>
              <a:ext uri="{FF2B5EF4-FFF2-40B4-BE49-F238E27FC236}">
                <a16:creationId xmlns:a16="http://schemas.microsoft.com/office/drawing/2014/main" id="{BB5BD211-FC01-2F1B-704E-43E8890C02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28" b="91051" l="7724" r="95122">
                        <a14:foregroundMark x1="62602" y1="44358" x2="62602" y2="44358"/>
                        <a14:foregroundMark x1="82927" y1="44747" x2="82927" y2="44747"/>
                        <a14:foregroundMark x1="91057" y1="47471" x2="91057" y2="47471"/>
                        <a14:foregroundMark x1="95122" y1="51751" x2="95122" y2="51751"/>
                        <a14:foregroundMark x1="39024" y1="91051" x2="39024" y2="91051"/>
                        <a14:foregroundMark x1="7724" y1="45525" x2="7724" y2="45525"/>
                        <a14:foregroundMark x1="34959" y1="23735" x2="34959" y2="23735"/>
                      </a14:backgroundRemoval>
                    </a14:imgEffect>
                  </a14:imgLayer>
                </a14:imgProps>
              </a:ext>
            </a:extLst>
          </a:blip>
          <a:stretch>
            <a:fillRect/>
          </a:stretch>
        </p:blipFill>
        <p:spPr>
          <a:xfrm rot="21018736">
            <a:off x="1092339" y="865118"/>
            <a:ext cx="525109" cy="548590"/>
          </a:xfrm>
          <a:prstGeom prst="rect">
            <a:avLst/>
          </a:prstGeom>
        </p:spPr>
      </p:pic>
      <p:pic>
        <p:nvPicPr>
          <p:cNvPr id="12" name="Picture 11">
            <a:extLst>
              <a:ext uri="{FF2B5EF4-FFF2-40B4-BE49-F238E27FC236}">
                <a16:creationId xmlns:a16="http://schemas.microsoft.com/office/drawing/2014/main" id="{F17CB624-BA86-9462-2349-99536F21514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375" b="98264" l="7609" r="92391">
                        <a14:foregroundMark x1="89130" y1="50347" x2="89130" y2="50347"/>
                        <a14:foregroundMark x1="89130" y1="50347" x2="80000" y2="56944"/>
                        <a14:foregroundMark x1="80000" y1="56944" x2="85652" y2="49653"/>
                        <a14:foregroundMark x1="61087" y1="34028" x2="55435" y2="12153"/>
                        <a14:foregroundMark x1="55435" y1="12153" x2="60435" y2="34375"/>
                        <a14:foregroundMark x1="60435" y1="34375" x2="63696" y2="35764"/>
                        <a14:foregroundMark x1="68696" y1="62153" x2="68696" y2="62153"/>
                        <a14:foregroundMark x1="53913" y1="77431" x2="53913" y2="77431"/>
                        <a14:foregroundMark x1="52391" y1="80556" x2="52391" y2="80556"/>
                        <a14:foregroundMark x1="50870" y1="83333" x2="50870" y2="83333"/>
                        <a14:foregroundMark x1="48696" y1="85764" x2="48696" y2="85764"/>
                        <a14:foregroundMark x1="46087" y1="87500" x2="46087" y2="87500"/>
                        <a14:foregroundMark x1="46957" y1="87153" x2="46957" y2="87153"/>
                        <a14:foregroundMark x1="43913" y1="88889" x2="43913" y2="88889"/>
                        <a14:foregroundMark x1="41522" y1="89583" x2="41522" y2="89583"/>
                        <a14:foregroundMark x1="38696" y1="89583" x2="38696" y2="89583"/>
                        <a14:foregroundMark x1="38043" y1="88194" x2="38043" y2="88194"/>
                        <a14:foregroundMark x1="40217" y1="85764" x2="40217" y2="85764"/>
                        <a14:foregroundMark x1="42174" y1="82986" x2="42174" y2="82986"/>
                        <a14:foregroundMark x1="43696" y1="80903" x2="43696" y2="80903"/>
                        <a14:foregroundMark x1="45217" y1="78125" x2="45217" y2="78125"/>
                        <a14:foregroundMark x1="45652" y1="73958" x2="45652" y2="73958"/>
                        <a14:foregroundMark x1="45435" y1="69792" x2="45435" y2="69792"/>
                        <a14:foregroundMark x1="44130" y1="66319" x2="44130" y2="66319"/>
                        <a14:foregroundMark x1="42174" y1="65625" x2="42174" y2="65625"/>
                        <a14:foregroundMark x1="41522" y1="64931" x2="41522" y2="64931"/>
                        <a14:foregroundMark x1="39783" y1="66319" x2="39783" y2="66319"/>
                        <a14:foregroundMark x1="38043" y1="69097" x2="38043" y2="69097"/>
                        <a14:foregroundMark x1="36522" y1="72222" x2="36522" y2="72222"/>
                        <a14:foregroundMark x1="35870" y1="75694" x2="35870" y2="75694"/>
                        <a14:foregroundMark x1="35217" y1="71875" x2="35217" y2="71875"/>
                        <a14:foregroundMark x1="33913" y1="68056" x2="33913" y2="68056"/>
                        <a14:foregroundMark x1="31957" y1="65625" x2="31957" y2="65625"/>
                        <a14:foregroundMark x1="30217" y1="65278" x2="30217" y2="65278"/>
                        <a14:foregroundMark x1="27391" y1="66667" x2="27391" y2="66667"/>
                        <a14:foregroundMark x1="26087" y1="70139" x2="26087" y2="70139"/>
                        <a14:foregroundMark x1="26087" y1="73958" x2="26087" y2="73958"/>
                        <a14:foregroundMark x1="26957" y1="77083" x2="26957" y2="77083"/>
                        <a14:foregroundMark x1="28478" y1="80208" x2="28478" y2="80208"/>
                        <a14:foregroundMark x1="30217" y1="83681" x2="30217" y2="83681"/>
                        <a14:foregroundMark x1="32391" y1="85417" x2="32391" y2="85417"/>
                        <a14:foregroundMark x1="34783" y1="87847" x2="34783" y2="87847"/>
                        <a14:foregroundMark x1="35870" y1="90625" x2="35870" y2="90625"/>
                        <a14:foregroundMark x1="34130" y1="86806" x2="34130" y2="86806"/>
                        <a14:foregroundMark x1="34130" y1="92708" x2="34130" y2="92708"/>
                        <a14:foregroundMark x1="26522" y1="69444" x2="26522" y2="69444"/>
                        <a14:foregroundMark x1="26522" y1="69444" x2="26522" y2="69444"/>
                        <a14:foregroundMark x1="31739" y1="94444" x2="31739" y2="94444"/>
                        <a14:foregroundMark x1="29130" y1="96528" x2="29130" y2="96528"/>
                        <a14:foregroundMark x1="26739" y1="97569" x2="26739" y2="97569"/>
                        <a14:foregroundMark x1="24565" y1="98611" x2="24565" y2="98611"/>
                        <a14:foregroundMark x1="22174" y1="98611" x2="22174" y2="98611"/>
                        <a14:foregroundMark x1="19348" y1="98611" x2="19348" y2="98611"/>
                        <a14:foregroundMark x1="17391" y1="97917" x2="17391" y2="97917"/>
                        <a14:foregroundMark x1="14783" y1="96875" x2="14783" y2="96875"/>
                        <a14:foregroundMark x1="12609" y1="95139" x2="12609" y2="95139"/>
                        <a14:foregroundMark x1="11087" y1="92014" x2="11087" y2="92014"/>
                        <a14:foregroundMark x1="9565" y1="89236" x2="9565" y2="89236"/>
                        <a14:foregroundMark x1="8261" y1="85417" x2="8261" y2="85417"/>
                        <a14:foregroundMark x1="8043" y1="81250" x2="8043" y2="81250"/>
                        <a14:foregroundMark x1="9348" y1="77778" x2="9348" y2="77778"/>
                        <a14:foregroundMark x1="11304" y1="75694" x2="11304" y2="75694"/>
                        <a14:foregroundMark x1="8696" y1="78472" x2="8696" y2="78472"/>
                        <a14:foregroundMark x1="8478" y1="78819" x2="8478" y2="78819"/>
                        <a14:foregroundMark x1="13261" y1="75000" x2="13261" y2="75000"/>
                        <a14:foregroundMark x1="13913" y1="75000" x2="13913" y2="75000"/>
                        <a14:foregroundMark x1="15652" y1="75347" x2="15652" y2="75347"/>
                        <a14:foregroundMark x1="15652" y1="75347" x2="15652" y2="75347"/>
                        <a14:foregroundMark x1="16739" y1="75694" x2="16739" y2="75694"/>
                        <a14:foregroundMark x1="16087" y1="75694" x2="16087" y2="75694"/>
                        <a14:foregroundMark x1="18043" y1="77778" x2="18043" y2="77778"/>
                        <a14:foregroundMark x1="17391" y1="76736" x2="17391" y2="76736"/>
                        <a14:foregroundMark x1="19130" y1="80556" x2="19130" y2="80556"/>
                        <a14:foregroundMark x1="20000" y1="84722" x2="20000" y2="84722"/>
                        <a14:foregroundMark x1="19565" y1="88542" x2="19565" y2="88542"/>
                        <a14:foregroundMark x1="17609" y1="91667" x2="17609" y2="91667"/>
                        <a14:foregroundMark x1="14783" y1="92361" x2="14783" y2="92361"/>
                        <a14:foregroundMark x1="12826" y1="90625" x2="12826" y2="90625"/>
                        <a14:foregroundMark x1="11304" y1="87500" x2="11304" y2="87500"/>
                        <a14:foregroundMark x1="11087" y1="83681" x2="11087" y2="83681"/>
                        <a14:foregroundMark x1="12826" y1="80556" x2="12826" y2="80556"/>
                        <a14:foregroundMark x1="58696" y1="32292" x2="51739" y2="16667"/>
                        <a14:foregroundMark x1="51739" y1="16667" x2="51739" y2="16667"/>
                        <a14:foregroundMark x1="56304" y1="34375" x2="52609" y2="26389"/>
                        <a14:foregroundMark x1="88261" y1="58681" x2="73043" y2="55208"/>
                        <a14:foregroundMark x1="73043" y1="55208" x2="72391" y2="54514"/>
                        <a14:foregroundMark x1="90217" y1="56250" x2="79565" y2="43750"/>
                        <a14:foregroundMark x1="79565" y1="43750" x2="75870" y2="47222"/>
                        <a14:foregroundMark x1="77826" y1="12847" x2="77826" y2="12847"/>
                        <a14:foregroundMark x1="77391" y1="15972" x2="77391" y2="15972"/>
                        <a14:foregroundMark x1="83696" y1="21181" x2="83696" y2="21181"/>
                        <a14:foregroundMark x1="91087" y1="45833" x2="91087" y2="45833"/>
                        <a14:foregroundMark x1="92391" y1="51042" x2="92391" y2="51042"/>
                        <a14:foregroundMark x1="61087" y1="17708" x2="61087" y2="17708"/>
                      </a14:backgroundRemoval>
                    </a14:imgEffect>
                  </a14:imgLayer>
                </a14:imgProps>
              </a:ext>
            </a:extLst>
          </a:blip>
          <a:stretch>
            <a:fillRect/>
          </a:stretch>
        </p:blipFill>
        <p:spPr>
          <a:xfrm rot="21099478" flipH="1">
            <a:off x="7334111" y="1239289"/>
            <a:ext cx="1133861" cy="709896"/>
          </a:xfrm>
          <a:prstGeom prst="rect">
            <a:avLst/>
          </a:prstGeom>
        </p:spPr>
      </p:pic>
      <p:sp>
        <p:nvSpPr>
          <p:cNvPr id="17" name="TextBox 16">
            <a:extLst>
              <a:ext uri="{FF2B5EF4-FFF2-40B4-BE49-F238E27FC236}">
                <a16:creationId xmlns:a16="http://schemas.microsoft.com/office/drawing/2014/main" id="{61E51B55-753C-6E50-3DE9-A1C396DC239B}"/>
              </a:ext>
            </a:extLst>
          </p:cNvPr>
          <p:cNvSpPr txBox="1"/>
          <p:nvPr/>
        </p:nvSpPr>
        <p:spPr>
          <a:xfrm>
            <a:off x="485422" y="1972722"/>
            <a:ext cx="8173155" cy="1200329"/>
          </a:xfrm>
          <a:prstGeom prst="rect">
            <a:avLst/>
          </a:prstGeom>
          <a:noFill/>
        </p:spPr>
        <p:txBody>
          <a:bodyPr wrap="square" rtlCol="0">
            <a:sp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Let's get </a:t>
            </a:r>
            <a:r>
              <a:rPr lang="en-US" sz="2400" b="1" dirty="0" err="1">
                <a:latin typeface="Calibri" panose="020F0502020204030204" pitchFamily="34" charset="0"/>
                <a:ea typeface="Calibri" panose="020F0502020204030204" pitchFamily="34" charset="0"/>
                <a:cs typeface="Calibri" panose="020F0502020204030204" pitchFamily="34" charset="0"/>
              </a:rPr>
              <a:t>buzzin</a:t>
            </a:r>
            <a:r>
              <a:rPr lang="en-US" sz="2400" b="1" dirty="0">
                <a:latin typeface="Calibri" panose="020F0502020204030204" pitchFamily="34" charset="0"/>
                <a:ea typeface="Calibri" panose="020F0502020204030204" pitchFamily="34" charset="0"/>
                <a:cs typeface="Calibri" panose="020F0502020204030204" pitchFamily="34" charset="0"/>
              </a:rPr>
              <a:t>! Break up into small groups to discuss the</a:t>
            </a:r>
          </a:p>
          <a:p>
            <a:pPr algn="ctr"/>
            <a:r>
              <a:rPr lang="en-US" sz="2400" b="1" dirty="0">
                <a:latin typeface="Calibri" panose="020F0502020204030204" pitchFamily="34" charset="0"/>
                <a:ea typeface="Calibri" panose="020F0502020204030204" pitchFamily="34" charset="0"/>
                <a:cs typeface="Calibri" panose="020F0502020204030204" pitchFamily="34" charset="0"/>
              </a:rPr>
              <a:t> new breakfast Offer Versus Serve guidelines. </a:t>
            </a:r>
          </a:p>
          <a:p>
            <a:pPr algn="ctr"/>
            <a:r>
              <a:rPr lang="en-US" sz="2400" b="1" dirty="0">
                <a:latin typeface="Calibri" panose="020F0502020204030204" pitchFamily="34" charset="0"/>
                <a:ea typeface="Calibri" panose="020F0502020204030204" pitchFamily="34" charset="0"/>
                <a:cs typeface="Calibri" panose="020F0502020204030204" pitchFamily="34" charset="0"/>
              </a:rPr>
              <a:t>Refer to Activity 1A</a:t>
            </a:r>
          </a:p>
        </p:txBody>
      </p:sp>
      <p:sp>
        <p:nvSpPr>
          <p:cNvPr id="18" name="TextBox 17">
            <a:extLst>
              <a:ext uri="{FF2B5EF4-FFF2-40B4-BE49-F238E27FC236}">
                <a16:creationId xmlns:a16="http://schemas.microsoft.com/office/drawing/2014/main" id="{68BAA1EF-781E-2E50-CD37-91A576479308}"/>
              </a:ext>
            </a:extLst>
          </p:cNvPr>
          <p:cNvSpPr txBox="1"/>
          <p:nvPr/>
        </p:nvSpPr>
        <p:spPr>
          <a:xfrm>
            <a:off x="788378" y="3071665"/>
            <a:ext cx="8042765" cy="461665"/>
          </a:xfrm>
          <a:prstGeom prst="rect">
            <a:avLst/>
          </a:prstGeom>
          <a:noFill/>
        </p:spPr>
        <p:txBody>
          <a:bodyPr wrap="square" rtlCol="0">
            <a:spAutoFit/>
          </a:bodyPr>
          <a:lstStyle/>
          <a:p>
            <a:r>
              <a:rPr lang="en-US" sz="2400" i="1" dirty="0">
                <a:latin typeface="Calibri" panose="020F0502020204030204" pitchFamily="34" charset="0"/>
                <a:ea typeface="Calibri" panose="020F0502020204030204" pitchFamily="34" charset="0"/>
                <a:cs typeface="Calibri" panose="020F0502020204030204" pitchFamily="34" charset="0"/>
              </a:rPr>
              <a:t>1. What is the buzz on the new breakfast OVS guidelines?</a:t>
            </a:r>
          </a:p>
        </p:txBody>
      </p:sp>
      <p:sp>
        <p:nvSpPr>
          <p:cNvPr id="19" name="TextBox 18">
            <a:extLst>
              <a:ext uri="{FF2B5EF4-FFF2-40B4-BE49-F238E27FC236}">
                <a16:creationId xmlns:a16="http://schemas.microsoft.com/office/drawing/2014/main" id="{0344FE4B-13A3-D54B-96EB-E7B5EF2E0FBC}"/>
              </a:ext>
            </a:extLst>
          </p:cNvPr>
          <p:cNvSpPr txBox="1"/>
          <p:nvPr/>
        </p:nvSpPr>
        <p:spPr>
          <a:xfrm>
            <a:off x="788378" y="4023669"/>
            <a:ext cx="7725093" cy="461665"/>
          </a:xfrm>
          <a:prstGeom prst="rect">
            <a:avLst/>
          </a:prstGeom>
          <a:noFill/>
        </p:spPr>
        <p:txBody>
          <a:bodyPr wrap="square" rtlCol="0">
            <a:spAutoFit/>
          </a:bodyPr>
          <a:lstStyle/>
          <a:p>
            <a:r>
              <a:rPr lang="en-US" sz="2400" i="1" dirty="0">
                <a:latin typeface="Calibri" panose="020F0502020204030204" pitchFamily="34" charset="0"/>
                <a:ea typeface="Calibri" panose="020F0502020204030204" pitchFamily="34" charset="0"/>
                <a:cs typeface="Calibri" panose="020F0502020204030204" pitchFamily="34" charset="0"/>
              </a:rPr>
              <a:t>2. How did you interpret the new breakfast OVS guidelines? </a:t>
            </a:r>
          </a:p>
        </p:txBody>
      </p:sp>
      <p:sp>
        <p:nvSpPr>
          <p:cNvPr id="20" name="TextBox 19">
            <a:extLst>
              <a:ext uri="{FF2B5EF4-FFF2-40B4-BE49-F238E27FC236}">
                <a16:creationId xmlns:a16="http://schemas.microsoft.com/office/drawing/2014/main" id="{1BD3D196-F3CD-C88B-9AA9-E55FB9A4E9FA}"/>
              </a:ext>
            </a:extLst>
          </p:cNvPr>
          <p:cNvSpPr txBox="1"/>
          <p:nvPr/>
        </p:nvSpPr>
        <p:spPr>
          <a:xfrm>
            <a:off x="788378" y="4907133"/>
            <a:ext cx="7628791" cy="830997"/>
          </a:xfrm>
          <a:prstGeom prst="rect">
            <a:avLst/>
          </a:prstGeom>
          <a:noFill/>
        </p:spPr>
        <p:txBody>
          <a:bodyPr wrap="square" rtlCol="0">
            <a:spAutoFit/>
          </a:bodyPr>
          <a:lstStyle/>
          <a:p>
            <a:r>
              <a:rPr lang="en-US" sz="2400" i="1" dirty="0">
                <a:latin typeface="Calibri" panose="020F0502020204030204" pitchFamily="34" charset="0"/>
                <a:ea typeface="Calibri" panose="020F0502020204030204" pitchFamily="34" charset="0"/>
                <a:cs typeface="Calibri" panose="020F0502020204030204" pitchFamily="34" charset="0"/>
              </a:rPr>
              <a:t>3. How do you plan on training your staff on the new OVS guidelines?</a:t>
            </a:r>
          </a:p>
        </p:txBody>
      </p:sp>
      <p:cxnSp>
        <p:nvCxnSpPr>
          <p:cNvPr id="21" name="Straight Connector 20">
            <a:extLst>
              <a:ext uri="{FF2B5EF4-FFF2-40B4-BE49-F238E27FC236}">
                <a16:creationId xmlns:a16="http://schemas.microsoft.com/office/drawing/2014/main" id="{1AA5FBFD-5F73-5CF3-773B-F6574B8E0B28}"/>
              </a:ext>
            </a:extLst>
          </p:cNvPr>
          <p:cNvCxnSpPr>
            <a:cxnSpLocks/>
          </p:cNvCxnSpPr>
          <p:nvPr/>
        </p:nvCxnSpPr>
        <p:spPr>
          <a:xfrm>
            <a:off x="1076050" y="6124859"/>
            <a:ext cx="6991899"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5C89FF7D-C73F-B6AD-0655-8CBD3292AC92}"/>
              </a:ext>
            </a:extLst>
          </p:cNvPr>
          <p:cNvCxnSpPr>
            <a:cxnSpLocks/>
          </p:cNvCxnSpPr>
          <p:nvPr/>
        </p:nvCxnSpPr>
        <p:spPr>
          <a:xfrm>
            <a:off x="1076050" y="4895410"/>
            <a:ext cx="6991899" cy="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6C086AD6-46EE-19A7-C203-C9FE40139C6D}"/>
              </a:ext>
            </a:extLst>
          </p:cNvPr>
          <p:cNvCxnSpPr>
            <a:cxnSpLocks/>
          </p:cNvCxnSpPr>
          <p:nvPr/>
        </p:nvCxnSpPr>
        <p:spPr>
          <a:xfrm>
            <a:off x="1076051" y="3991259"/>
            <a:ext cx="6991899" cy="0"/>
          </a:xfrm>
          <a:prstGeom prst="line">
            <a:avLst/>
          </a:prstGeom>
          <a:ln w="28575"/>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23229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17"/>
                                        </p:tgtEl>
                                        <p:attrNameLst>
                                          <p:attrName>style.visibility</p:attrName>
                                        </p:attrNameLst>
                                      </p:cBhvr>
                                      <p:to>
                                        <p:strVal val="visible"/>
                                      </p:to>
                                    </p:set>
                                  </p:childTnLst>
                                </p:cTn>
                              </p:par>
                              <p:par>
                                <p:cTn id="9" presetID="2" presetClass="entr" presetSubtype="12"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1+#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91B5F66-2E0C-492E-621F-11142EBF57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5"/>
            <a:ext cx="9144000" cy="6858005"/>
          </a:xfrm>
          <a:prstGeom prst="rect">
            <a:avLst/>
          </a:prstGeom>
        </p:spPr>
      </p:pic>
      <p:sp>
        <p:nvSpPr>
          <p:cNvPr id="17" name="Teardrop 16">
            <a:extLst>
              <a:ext uri="{FF2B5EF4-FFF2-40B4-BE49-F238E27FC236}">
                <a16:creationId xmlns:a16="http://schemas.microsoft.com/office/drawing/2014/main" id="{2C8A98C1-A57C-F433-F0B5-D169CAD71AE7}"/>
              </a:ext>
            </a:extLst>
          </p:cNvPr>
          <p:cNvSpPr/>
          <p:nvPr/>
        </p:nvSpPr>
        <p:spPr>
          <a:xfrm rot="16200000">
            <a:off x="-1467307" y="3480591"/>
            <a:ext cx="43948" cy="3428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2" name="Teardrop 51">
            <a:extLst>
              <a:ext uri="{FF2B5EF4-FFF2-40B4-BE49-F238E27FC236}">
                <a16:creationId xmlns:a16="http://schemas.microsoft.com/office/drawing/2014/main" id="{D0B11AEA-5148-E261-1DDF-97B2AA299CD3}"/>
              </a:ext>
            </a:extLst>
          </p:cNvPr>
          <p:cNvSpPr/>
          <p:nvPr/>
        </p:nvSpPr>
        <p:spPr>
          <a:xfrm rot="16200000">
            <a:off x="-1467307" y="3480591"/>
            <a:ext cx="43948" cy="34289"/>
          </a:xfrm>
          <a:prstGeom prst="teardrop">
            <a:avLst/>
          </a:prstGeom>
          <a:solidFill>
            <a:srgbClr val="F5AE7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346E77C-3E42-A074-8856-AABF66CA3140}"/>
              </a:ext>
            </a:extLst>
          </p:cNvPr>
          <p:cNvSpPr>
            <a:spLocks noGrp="1"/>
          </p:cNvSpPr>
          <p:nvPr>
            <p:ph type="title"/>
          </p:nvPr>
        </p:nvSpPr>
        <p:spPr>
          <a:xfrm>
            <a:off x="-114300" y="587072"/>
            <a:ext cx="9372600" cy="674780"/>
          </a:xfrm>
        </p:spPr>
        <p:txBody>
          <a:bodyPr>
            <a:noAutofit/>
          </a:bodyPr>
          <a:lstStyle/>
          <a:p>
            <a:pPr algn="ctr"/>
            <a:r>
              <a:rPr lang="en-US" sz="7200"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Lunch OVS Rules</a:t>
            </a:r>
          </a:p>
        </p:txBody>
      </p:sp>
      <p:sp>
        <p:nvSpPr>
          <p:cNvPr id="14" name="Rectangle 13">
            <a:extLst>
              <a:ext uri="{FF2B5EF4-FFF2-40B4-BE49-F238E27FC236}">
                <a16:creationId xmlns:a16="http://schemas.microsoft.com/office/drawing/2014/main" id="{22B743C8-B4DA-9249-50BE-3D3228563A87}"/>
              </a:ext>
            </a:extLst>
          </p:cNvPr>
          <p:cNvSpPr/>
          <p:nvPr/>
        </p:nvSpPr>
        <p:spPr>
          <a:xfrm>
            <a:off x="3963559" y="1878904"/>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389794D-F584-8338-D084-61BA361AE847}"/>
              </a:ext>
            </a:extLst>
          </p:cNvPr>
          <p:cNvSpPr/>
          <p:nvPr/>
        </p:nvSpPr>
        <p:spPr>
          <a:xfrm>
            <a:off x="3963559" y="1889991"/>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D7B543-55B5-A814-BE20-5B0FFD66BC91}"/>
              </a:ext>
            </a:extLst>
          </p:cNvPr>
          <p:cNvSpPr/>
          <p:nvPr/>
        </p:nvSpPr>
        <p:spPr>
          <a:xfrm>
            <a:off x="3963559" y="1883859"/>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75D949C-8636-99E7-90B4-47014E5A8FF0}"/>
              </a:ext>
            </a:extLst>
          </p:cNvPr>
          <p:cNvSpPr/>
          <p:nvPr/>
        </p:nvSpPr>
        <p:spPr>
          <a:xfrm>
            <a:off x="3963559" y="1894946"/>
            <a:ext cx="1270282" cy="39734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F63F2EB-3A0C-641B-D738-548E5F439B2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57360" y1="19190" x2="39680" y2="17804"/>
                      </a14:backgroundRemoval>
                    </a14:imgEffect>
                  </a14:imgLayer>
                </a14:imgProps>
              </a:ext>
            </a:extLst>
          </a:blip>
          <a:srcRect l="23862" t="15740" r="24919" b="34418"/>
          <a:stretch/>
        </p:blipFill>
        <p:spPr>
          <a:xfrm>
            <a:off x="2424346" y="1795484"/>
            <a:ext cx="4295309" cy="2825270"/>
          </a:xfrm>
          <a:prstGeom prst="rect">
            <a:avLst/>
          </a:prstGeom>
        </p:spPr>
      </p:pic>
      <p:grpSp>
        <p:nvGrpSpPr>
          <p:cNvPr id="21" name="Group 20">
            <a:extLst>
              <a:ext uri="{FF2B5EF4-FFF2-40B4-BE49-F238E27FC236}">
                <a16:creationId xmlns:a16="http://schemas.microsoft.com/office/drawing/2014/main" id="{BB192378-4110-03BB-5D86-491F99E22703}"/>
              </a:ext>
            </a:extLst>
          </p:cNvPr>
          <p:cNvGrpSpPr/>
          <p:nvPr/>
        </p:nvGrpSpPr>
        <p:grpSpPr>
          <a:xfrm>
            <a:off x="3321490" y="4058658"/>
            <a:ext cx="2495483" cy="2766139"/>
            <a:chOff x="6032606" y="4058658"/>
            <a:chExt cx="2495483" cy="2766139"/>
          </a:xfrm>
        </p:grpSpPr>
        <p:grpSp>
          <p:nvGrpSpPr>
            <p:cNvPr id="22" name="Group 21">
              <a:extLst>
                <a:ext uri="{FF2B5EF4-FFF2-40B4-BE49-F238E27FC236}">
                  <a16:creationId xmlns:a16="http://schemas.microsoft.com/office/drawing/2014/main" id="{083EADA3-C939-BF2D-A313-C253EA636E51}"/>
                </a:ext>
              </a:extLst>
            </p:cNvPr>
            <p:cNvGrpSpPr/>
            <p:nvPr/>
          </p:nvGrpSpPr>
          <p:grpSpPr>
            <a:xfrm>
              <a:off x="6032606" y="4058658"/>
              <a:ext cx="2495483" cy="2662984"/>
              <a:chOff x="1247741" y="6306890"/>
              <a:chExt cx="2495483" cy="2662984"/>
            </a:xfrm>
          </p:grpSpPr>
          <p:sp>
            <p:nvSpPr>
              <p:cNvPr id="24" name="Rectangle 23">
                <a:extLst>
                  <a:ext uri="{FF2B5EF4-FFF2-40B4-BE49-F238E27FC236}">
                    <a16:creationId xmlns:a16="http://schemas.microsoft.com/office/drawing/2014/main" id="{AC4FDD1D-713B-3455-E9A0-B11167BE91ED}"/>
                  </a:ext>
                </a:extLst>
              </p:cNvPr>
              <p:cNvSpPr/>
              <p:nvPr/>
            </p:nvSpPr>
            <p:spPr>
              <a:xfrm>
                <a:off x="1247741"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2F9A7763-9689-5CA6-972B-63D13BC44E53}"/>
                  </a:ext>
                </a:extLst>
              </p:cNvPr>
              <p:cNvPicPr>
                <a:picLocks noChangeAspect="1"/>
              </p:cNvPicPr>
              <p:nvPr/>
            </p:nvPicPr>
            <p:blipFill>
              <a:blip r:embed="rId9"/>
              <a:srcRect/>
              <a:stretch/>
            </p:blipFill>
            <p:spPr>
              <a:xfrm flipH="1">
                <a:off x="1386244" y="6489637"/>
                <a:ext cx="2218477" cy="2177610"/>
              </a:xfrm>
              <a:prstGeom prst="rect">
                <a:avLst/>
              </a:prstGeom>
              <a:ln w="38100">
                <a:solidFill>
                  <a:schemeClr val="tx1"/>
                </a:solidFill>
              </a:ln>
            </p:spPr>
          </p:pic>
        </p:grpSp>
        <p:sp>
          <p:nvSpPr>
            <p:cNvPr id="23" name="TextBox 22">
              <a:extLst>
                <a:ext uri="{FF2B5EF4-FFF2-40B4-BE49-F238E27FC236}">
                  <a16:creationId xmlns:a16="http://schemas.microsoft.com/office/drawing/2014/main" id="{10876CD5-F379-544E-48A9-62226D7FC720}"/>
                </a:ext>
              </a:extLst>
            </p:cNvPr>
            <p:cNvSpPr txBox="1"/>
            <p:nvPr/>
          </p:nvSpPr>
          <p:spPr>
            <a:xfrm>
              <a:off x="6389012" y="6393910"/>
              <a:ext cx="1782860"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Lunch Cart Service</a:t>
              </a:r>
            </a:p>
          </p:txBody>
        </p:sp>
      </p:grpSp>
      <p:grpSp>
        <p:nvGrpSpPr>
          <p:cNvPr id="26" name="Group 25">
            <a:extLst>
              <a:ext uri="{FF2B5EF4-FFF2-40B4-BE49-F238E27FC236}">
                <a16:creationId xmlns:a16="http://schemas.microsoft.com/office/drawing/2014/main" id="{3DFAA7E8-7C79-C4ED-4885-E95A6BA56845}"/>
              </a:ext>
            </a:extLst>
          </p:cNvPr>
          <p:cNvGrpSpPr/>
          <p:nvPr/>
        </p:nvGrpSpPr>
        <p:grpSpPr>
          <a:xfrm>
            <a:off x="3327689" y="4106784"/>
            <a:ext cx="2495483" cy="2762638"/>
            <a:chOff x="680748" y="4058658"/>
            <a:chExt cx="2495483" cy="2762638"/>
          </a:xfrm>
        </p:grpSpPr>
        <p:grpSp>
          <p:nvGrpSpPr>
            <p:cNvPr id="27" name="Group 26">
              <a:extLst>
                <a:ext uri="{FF2B5EF4-FFF2-40B4-BE49-F238E27FC236}">
                  <a16:creationId xmlns:a16="http://schemas.microsoft.com/office/drawing/2014/main" id="{842C3A36-08AE-D078-F6EA-A6435DA355A2}"/>
                </a:ext>
              </a:extLst>
            </p:cNvPr>
            <p:cNvGrpSpPr/>
            <p:nvPr/>
          </p:nvGrpSpPr>
          <p:grpSpPr>
            <a:xfrm>
              <a:off x="680748" y="4058658"/>
              <a:ext cx="2495483" cy="2662984"/>
              <a:chOff x="-1712629" y="6306890"/>
              <a:chExt cx="2495483" cy="2662984"/>
            </a:xfrm>
          </p:grpSpPr>
          <p:sp>
            <p:nvSpPr>
              <p:cNvPr id="29" name="Rectangle 28">
                <a:extLst>
                  <a:ext uri="{FF2B5EF4-FFF2-40B4-BE49-F238E27FC236}">
                    <a16:creationId xmlns:a16="http://schemas.microsoft.com/office/drawing/2014/main" id="{82BC94F4-E82D-3536-4988-DB882BFA9DC4}"/>
                  </a:ext>
                </a:extLst>
              </p:cNvPr>
              <p:cNvSpPr/>
              <p:nvPr/>
            </p:nvSpPr>
            <p:spPr>
              <a:xfrm>
                <a:off x="-1712629" y="6306890"/>
                <a:ext cx="2495483" cy="2662984"/>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a:extLst>
                  <a:ext uri="{FF2B5EF4-FFF2-40B4-BE49-F238E27FC236}">
                    <a16:creationId xmlns:a16="http://schemas.microsoft.com/office/drawing/2014/main" id="{3C9612D6-94D6-AF34-FC74-CD8E52A23CE4}"/>
                  </a:ext>
                </a:extLst>
              </p:cNvPr>
              <p:cNvPicPr>
                <a:picLocks noChangeAspect="1"/>
              </p:cNvPicPr>
              <p:nvPr/>
            </p:nvPicPr>
            <p:blipFill>
              <a:blip r:embed="rId10"/>
              <a:srcRect/>
              <a:stretch/>
            </p:blipFill>
            <p:spPr>
              <a:xfrm>
                <a:off x="-1576377" y="6468431"/>
                <a:ext cx="2222978" cy="2193486"/>
              </a:xfrm>
              <a:prstGeom prst="rect">
                <a:avLst/>
              </a:prstGeom>
              <a:ln w="38100">
                <a:solidFill>
                  <a:schemeClr val="tx1"/>
                </a:solidFill>
              </a:ln>
            </p:spPr>
          </p:pic>
        </p:grpSp>
        <p:sp>
          <p:nvSpPr>
            <p:cNvPr id="28" name="TextBox 27">
              <a:extLst>
                <a:ext uri="{FF2B5EF4-FFF2-40B4-BE49-F238E27FC236}">
                  <a16:creationId xmlns:a16="http://schemas.microsoft.com/office/drawing/2014/main" id="{868B21EB-D29E-03D4-4388-7A45D1E4C4CA}"/>
                </a:ext>
              </a:extLst>
            </p:cNvPr>
            <p:cNvSpPr txBox="1"/>
            <p:nvPr/>
          </p:nvSpPr>
          <p:spPr>
            <a:xfrm>
              <a:off x="857701" y="6390409"/>
              <a:ext cx="2146742" cy="430887"/>
            </a:xfrm>
            <a:prstGeom prst="rect">
              <a:avLst/>
            </a:prstGeom>
            <a:noFill/>
          </p:spPr>
          <p:txBody>
            <a:bodyPr wrap="none" rtlCol="0">
              <a:spAutoFit/>
            </a:bodyPr>
            <a:lstStyle/>
            <a:p>
              <a:r>
                <a:rPr lang="en-US" sz="2200" b="1" dirty="0">
                  <a:latin typeface="Microsoft Uighur" panose="02000000000000000000" pitchFamily="2" charset="-78"/>
                  <a:cs typeface="Microsoft Uighur" panose="02000000000000000000" pitchFamily="2" charset="-78"/>
                </a:rPr>
                <a:t>Window Lunch Service</a:t>
              </a:r>
            </a:p>
          </p:txBody>
        </p:sp>
      </p:grpSp>
      <p:grpSp>
        <p:nvGrpSpPr>
          <p:cNvPr id="31" name="Group 30">
            <a:extLst>
              <a:ext uri="{FF2B5EF4-FFF2-40B4-BE49-F238E27FC236}">
                <a16:creationId xmlns:a16="http://schemas.microsoft.com/office/drawing/2014/main" id="{32418BB2-1CD1-C1F3-B011-000E21127A10}"/>
              </a:ext>
            </a:extLst>
          </p:cNvPr>
          <p:cNvGrpSpPr/>
          <p:nvPr/>
        </p:nvGrpSpPr>
        <p:grpSpPr>
          <a:xfrm>
            <a:off x="3324585" y="4058658"/>
            <a:ext cx="2495483" cy="2707347"/>
            <a:chOff x="3356677" y="4058658"/>
            <a:chExt cx="2495483" cy="2707347"/>
          </a:xfrm>
        </p:grpSpPr>
        <p:grpSp>
          <p:nvGrpSpPr>
            <p:cNvPr id="32" name="Group 31">
              <a:extLst>
                <a:ext uri="{FF2B5EF4-FFF2-40B4-BE49-F238E27FC236}">
                  <a16:creationId xmlns:a16="http://schemas.microsoft.com/office/drawing/2014/main" id="{D2CF32EE-7DB9-783A-6CED-950C701F1269}"/>
                </a:ext>
              </a:extLst>
            </p:cNvPr>
            <p:cNvGrpSpPr/>
            <p:nvPr/>
          </p:nvGrpSpPr>
          <p:grpSpPr>
            <a:xfrm>
              <a:off x="3356677" y="4058658"/>
              <a:ext cx="2495483" cy="2662984"/>
              <a:chOff x="3176444" y="4469049"/>
              <a:chExt cx="2852928" cy="2825270"/>
            </a:xfrm>
          </p:grpSpPr>
          <p:sp>
            <p:nvSpPr>
              <p:cNvPr id="34" name="Rectangle 33">
                <a:extLst>
                  <a:ext uri="{FF2B5EF4-FFF2-40B4-BE49-F238E27FC236}">
                    <a16:creationId xmlns:a16="http://schemas.microsoft.com/office/drawing/2014/main" id="{9A194974-0661-C9D4-DC14-E753242DD7D9}"/>
                  </a:ext>
                </a:extLst>
              </p:cNvPr>
              <p:cNvSpPr/>
              <p:nvPr/>
            </p:nvSpPr>
            <p:spPr>
              <a:xfrm>
                <a:off x="3176444" y="4469049"/>
                <a:ext cx="2852928" cy="282527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62E1184D-CF67-939F-0506-8447D7CBB7BA}"/>
                  </a:ext>
                </a:extLst>
              </p:cNvPr>
              <p:cNvGrpSpPr/>
              <p:nvPr/>
            </p:nvGrpSpPr>
            <p:grpSpPr>
              <a:xfrm>
                <a:off x="3356677" y="4648603"/>
                <a:ext cx="2530776" cy="2317650"/>
                <a:chOff x="35057" y="2858073"/>
                <a:chExt cx="2958961" cy="3681230"/>
              </a:xfrm>
            </p:grpSpPr>
            <p:pic>
              <p:nvPicPr>
                <p:cNvPr id="36" name="Picture 35">
                  <a:extLst>
                    <a:ext uri="{FF2B5EF4-FFF2-40B4-BE49-F238E27FC236}">
                      <a16:creationId xmlns:a16="http://schemas.microsoft.com/office/drawing/2014/main" id="{07B1F990-8B37-6989-BC8F-FBE80CD37767}"/>
                    </a:ext>
                  </a:extLst>
                </p:cNvPr>
                <p:cNvPicPr>
                  <a:picLocks noChangeAspect="1"/>
                </p:cNvPicPr>
                <p:nvPr/>
              </p:nvPicPr>
              <p:blipFill>
                <a:blip r:embed="rId11"/>
                <a:srcRect l="578" r="578"/>
                <a:stretch/>
              </p:blipFill>
              <p:spPr>
                <a:xfrm>
                  <a:off x="35057" y="2858073"/>
                  <a:ext cx="2958961" cy="3681230"/>
                </a:xfrm>
                <a:prstGeom prst="rect">
                  <a:avLst/>
                </a:prstGeom>
                <a:ln w="38100">
                  <a:solidFill>
                    <a:schemeClr val="tx1"/>
                  </a:solidFill>
                </a:ln>
              </p:spPr>
            </p:pic>
            <p:pic>
              <p:nvPicPr>
                <p:cNvPr id="37" name="Picture 36" descr="A menu with text and images&#10;&#10;Description automatically generated with medium confidence">
                  <a:extLst>
                    <a:ext uri="{FF2B5EF4-FFF2-40B4-BE49-F238E27FC236}">
                      <a16:creationId xmlns:a16="http://schemas.microsoft.com/office/drawing/2014/main" id="{69829A25-80EB-6C68-DC6B-E1BD972064C8}"/>
                    </a:ext>
                  </a:extLst>
                </p:cNvPr>
                <p:cNvPicPr>
                  <a:picLocks noChangeAspect="1"/>
                </p:cNvPicPr>
                <p:nvPr/>
              </p:nvPicPr>
              <p:blipFill>
                <a:blip r:embed="rId12"/>
                <a:stretch>
                  <a:fillRect/>
                </a:stretch>
              </p:blipFill>
              <p:spPr>
                <a:xfrm>
                  <a:off x="1856573" y="5205911"/>
                  <a:ext cx="675550" cy="457200"/>
                </a:xfrm>
                <a:prstGeom prst="rect">
                  <a:avLst/>
                </a:prstGeom>
                <a:ln>
                  <a:solidFill>
                    <a:schemeClr val="tx1"/>
                  </a:solidFill>
                </a:ln>
              </p:spPr>
            </p:pic>
            <p:pic>
              <p:nvPicPr>
                <p:cNvPr id="38" name="Picture 37" descr="A menu with text and images&#10;&#10;Description automatically generated with medium confidence">
                  <a:extLst>
                    <a:ext uri="{FF2B5EF4-FFF2-40B4-BE49-F238E27FC236}">
                      <a16:creationId xmlns:a16="http://schemas.microsoft.com/office/drawing/2014/main" id="{A01AC5F5-238A-C030-39C5-C325AEB6D183}"/>
                    </a:ext>
                  </a:extLst>
                </p:cNvPr>
                <p:cNvPicPr>
                  <a:picLocks noChangeAspect="1"/>
                </p:cNvPicPr>
                <p:nvPr/>
              </p:nvPicPr>
              <p:blipFill>
                <a:blip r:embed="rId13"/>
                <a:stretch>
                  <a:fillRect/>
                </a:stretch>
              </p:blipFill>
              <p:spPr>
                <a:xfrm>
                  <a:off x="1159294" y="5205911"/>
                  <a:ext cx="668071" cy="457200"/>
                </a:xfrm>
                <a:prstGeom prst="rect">
                  <a:avLst/>
                </a:prstGeom>
                <a:ln>
                  <a:solidFill>
                    <a:schemeClr val="tx1"/>
                  </a:solidFill>
                </a:ln>
              </p:spPr>
            </p:pic>
          </p:grpSp>
        </p:grpSp>
        <p:sp>
          <p:nvSpPr>
            <p:cNvPr id="33" name="TextBox 32">
              <a:extLst>
                <a:ext uri="{FF2B5EF4-FFF2-40B4-BE49-F238E27FC236}">
                  <a16:creationId xmlns:a16="http://schemas.microsoft.com/office/drawing/2014/main" id="{EE89FCFD-5547-F03E-50FE-2BAC9BD97EAE}"/>
                </a:ext>
              </a:extLst>
            </p:cNvPr>
            <p:cNvSpPr txBox="1"/>
            <p:nvPr/>
          </p:nvSpPr>
          <p:spPr>
            <a:xfrm>
              <a:off x="3700342" y="6396673"/>
              <a:ext cx="1816523" cy="369332"/>
            </a:xfrm>
            <a:prstGeom prst="rect">
              <a:avLst/>
            </a:prstGeom>
            <a:noFill/>
          </p:spPr>
          <p:txBody>
            <a:bodyPr wrap="none" rtlCol="0">
              <a:spAutoFit/>
            </a:bodyPr>
            <a:lstStyle/>
            <a:p>
              <a:r>
                <a:rPr lang="en-US" b="1" dirty="0">
                  <a:latin typeface="Microsoft Uighur" panose="02000000000000000000" pitchFamily="2" charset="-78"/>
                  <a:cs typeface="Microsoft Uighur" panose="02000000000000000000" pitchFamily="2" charset="-78"/>
                </a:rPr>
                <a:t>Cafeteria Lunch Service</a:t>
              </a:r>
            </a:p>
          </p:txBody>
        </p:sp>
      </p:grpSp>
      <p:pic>
        <p:nvPicPr>
          <p:cNvPr id="20" name="Picture 19" descr="A bright light burst with a white background&#10;&#10;Description automatically generated with medium confidence">
            <a:extLst>
              <a:ext uri="{FF2B5EF4-FFF2-40B4-BE49-F238E27FC236}">
                <a16:creationId xmlns:a16="http://schemas.microsoft.com/office/drawing/2014/main" id="{60BF9FCA-36D7-A3B3-3381-AA909F38998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97041"/>
            <a:ext cx="2157425" cy="2212676"/>
          </a:xfrm>
          <a:prstGeom prst="rect">
            <a:avLst/>
          </a:prstGeom>
        </p:spPr>
      </p:pic>
      <p:pic>
        <p:nvPicPr>
          <p:cNvPr id="39" name="Picture 38" descr="A bright light burst with a white background&#10;&#10;Description automatically generated with medium confidence">
            <a:extLst>
              <a:ext uri="{FF2B5EF4-FFF2-40B4-BE49-F238E27FC236}">
                <a16:creationId xmlns:a16="http://schemas.microsoft.com/office/drawing/2014/main" id="{622FD1CB-E3F4-6969-2FAE-9729A9A235C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85954"/>
            <a:ext cx="2157425" cy="2212676"/>
          </a:xfrm>
          <a:prstGeom prst="rect">
            <a:avLst/>
          </a:prstGeom>
        </p:spPr>
      </p:pic>
      <p:pic>
        <p:nvPicPr>
          <p:cNvPr id="40" name="Picture 39" descr="A bright light burst with a white background&#10;&#10;Description automatically generated with medium confidence">
            <a:extLst>
              <a:ext uri="{FF2B5EF4-FFF2-40B4-BE49-F238E27FC236}">
                <a16:creationId xmlns:a16="http://schemas.microsoft.com/office/drawing/2014/main" id="{B38064DB-2082-8E83-9A0B-7AF988F21BF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837473B0-CC2E-450A-ABE3-18F120FF3D39}">
                <a1611:picAttrSrcUrl xmlns:a1611="http://schemas.microsoft.com/office/drawing/2016/11/main" r:id="rId16"/>
              </a:ext>
            </a:extLst>
          </a:blip>
          <a:stretch>
            <a:fillRect/>
          </a:stretch>
        </p:blipFill>
        <p:spPr>
          <a:xfrm>
            <a:off x="4930543" y="1180999"/>
            <a:ext cx="2157425" cy="2212676"/>
          </a:xfrm>
          <a:prstGeom prst="rect">
            <a:avLst/>
          </a:prstGeom>
        </p:spPr>
      </p:pic>
      <p:sp>
        <p:nvSpPr>
          <p:cNvPr id="54" name="Rectangle 53">
            <a:extLst>
              <a:ext uri="{FF2B5EF4-FFF2-40B4-BE49-F238E27FC236}">
                <a16:creationId xmlns:a16="http://schemas.microsoft.com/office/drawing/2014/main" id="{C34BDBCB-EAF2-009E-24B8-05FB4770489F}"/>
              </a:ext>
            </a:extLst>
          </p:cNvPr>
          <p:cNvSpPr/>
          <p:nvPr/>
        </p:nvSpPr>
        <p:spPr>
          <a:xfrm>
            <a:off x="69328" y="-3768"/>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10538A6A-8737-B513-10CA-3C35CDFA60BE}"/>
              </a:ext>
            </a:extLst>
          </p:cNvPr>
          <p:cNvSpPr/>
          <p:nvPr/>
        </p:nvSpPr>
        <p:spPr>
          <a:xfrm>
            <a:off x="90110" y="-7531"/>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55D11D9C-1D0A-8E5E-BF53-C93A378EBF60}"/>
              </a:ext>
            </a:extLst>
          </p:cNvPr>
          <p:cNvSpPr/>
          <p:nvPr/>
        </p:nvSpPr>
        <p:spPr>
          <a:xfrm>
            <a:off x="48546" y="57995"/>
            <a:ext cx="8846419" cy="6730715"/>
          </a:xfrm>
          <a:prstGeom prst="rect">
            <a:avLst/>
          </a:prstGeom>
          <a:solidFill>
            <a:schemeClr val="bg1">
              <a:alpha val="35000"/>
            </a:schemeClr>
          </a:solidFill>
          <a:ln>
            <a:noFill/>
          </a:ln>
          <a:effectLst>
            <a:glow rad="101600">
              <a:schemeClr val="bg1">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y2mate.is - polaroid_camera_sound_effects-haEYVid3Jpc-192k-1706551095">
            <a:hlinkClick r:id="" action="ppaction://media"/>
            <a:extLst>
              <a:ext uri="{FF2B5EF4-FFF2-40B4-BE49-F238E27FC236}">
                <a16:creationId xmlns:a16="http://schemas.microsoft.com/office/drawing/2014/main" id="{25330297-29F3-7E60-4639-F6F086FACEC3}"/>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0926763" y="1638300"/>
            <a:ext cx="244475" cy="244475"/>
          </a:xfrm>
          <a:prstGeom prst="rect">
            <a:avLst/>
          </a:prstGeom>
        </p:spPr>
      </p:pic>
      <p:pic>
        <p:nvPicPr>
          <p:cNvPr id="66" name="y2mate.is - polaroid_camera_sound_effects-haEYVid3Jpc-192k-1706551095">
            <a:hlinkClick r:id="" action="ppaction://media"/>
            <a:extLst>
              <a:ext uri="{FF2B5EF4-FFF2-40B4-BE49-F238E27FC236}">
                <a16:creationId xmlns:a16="http://schemas.microsoft.com/office/drawing/2014/main" id="{A581FD23-B4D3-0795-0E01-BA05CCE1A1F0}"/>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079163" y="1790700"/>
            <a:ext cx="244475" cy="244475"/>
          </a:xfrm>
          <a:prstGeom prst="rect">
            <a:avLst/>
          </a:prstGeom>
        </p:spPr>
      </p:pic>
      <p:pic>
        <p:nvPicPr>
          <p:cNvPr id="71" name="y2mate.is - polaroid_camera_sound_effects-haEYVid3Jpc-192k-1706551095">
            <a:hlinkClick r:id="" action="ppaction://media"/>
            <a:extLst>
              <a:ext uri="{FF2B5EF4-FFF2-40B4-BE49-F238E27FC236}">
                <a16:creationId xmlns:a16="http://schemas.microsoft.com/office/drawing/2014/main" id="{BCDA8C64-FEB2-BF8E-9381-BE1B67462FBA}"/>
              </a:ext>
            </a:extLst>
          </p:cNvPr>
          <p:cNvPicPr>
            <a:picLocks noChangeAspect="1"/>
          </p:cNvPicPr>
          <p:nvPr>
            <a:audioFile r:link="rId1"/>
            <p:extLst>
              <p:ext uri="{DAA4B4D4-6D71-4841-9C94-3DE7FCFB9230}">
                <p14:media xmlns:p14="http://schemas.microsoft.com/office/powerpoint/2010/main" r:embed="rId2">
                  <p14:trim st="26295" end="1816"/>
                </p14:media>
              </p:ext>
            </p:extLst>
          </p:nvPr>
        </p:nvPicPr>
        <p:blipFill>
          <a:blip r:embed="rId17"/>
          <a:stretch>
            <a:fillRect/>
          </a:stretch>
        </p:blipFill>
        <p:spPr>
          <a:xfrm>
            <a:off x="11231563" y="1943100"/>
            <a:ext cx="244475" cy="244475"/>
          </a:xfrm>
          <a:prstGeom prst="rect">
            <a:avLst/>
          </a:prstGeom>
        </p:spPr>
      </p:pic>
    </p:spTree>
    <p:extLst>
      <p:ext uri="{BB962C8B-B14F-4D97-AF65-F5344CB8AC3E}">
        <p14:creationId xmlns:p14="http://schemas.microsoft.com/office/powerpoint/2010/main" val="19148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 presetClass="entr" presetSubtype="0" fill="hold" nodeType="withEffect">
                                  <p:stCondLst>
                                    <p:cond delay="0"/>
                                  </p:stCondLst>
                                  <p:childTnLst>
                                    <p:set>
                                      <p:cBhvr>
                                        <p:cTn id="9" dur="1" fill="hold">
                                          <p:stCondLst>
                                            <p:cond delay="9"/>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9"/>
                                          </p:stCondLst>
                                        </p:cTn>
                                        <p:tgtEl>
                                          <p:spTgt spid="54"/>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313" fill="hold"/>
                                        <p:tgtEl>
                                          <p:spTgt spid="62"/>
                                        </p:tgtEl>
                                      </p:cBhvr>
                                    </p:cmd>
                                  </p:childTnLst>
                                </p:cTn>
                              </p:par>
                            </p:childTnLst>
                          </p:cTn>
                        </p:par>
                        <p:par>
                          <p:cTn id="15" fill="hold">
                            <p:stCondLst>
                              <p:cond delay="1813"/>
                            </p:stCondLst>
                            <p:childTnLst>
                              <p:par>
                                <p:cTn id="16" presetID="1" presetClass="exit" presetSubtype="0" fill="hold" grpId="1" nodeType="afterEffect">
                                  <p:stCondLst>
                                    <p:cond delay="0"/>
                                  </p:stCondLst>
                                  <p:childTnLst>
                                    <p:set>
                                      <p:cBhvr>
                                        <p:cTn id="17" dur="1" fill="hold">
                                          <p:stCondLst>
                                            <p:cond delay="9"/>
                                          </p:stCondLst>
                                        </p:cTn>
                                        <p:tgtEl>
                                          <p:spTgt spid="54"/>
                                        </p:tgtEl>
                                        <p:attrNameLst>
                                          <p:attrName>style.visibility</p:attrName>
                                        </p:attrNameLst>
                                      </p:cBhvr>
                                      <p:to>
                                        <p:strVal val="hidden"/>
                                      </p:to>
                                    </p:set>
                                  </p:childTnLst>
                                </p:cTn>
                              </p:par>
                            </p:childTnLst>
                          </p:cTn>
                        </p:par>
                        <p:par>
                          <p:cTn id="18" fill="hold">
                            <p:stCondLst>
                              <p:cond delay="1823"/>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1000"/>
                                        <p:tgtEl>
                                          <p:spTgt spid="31"/>
                                        </p:tgtEl>
                                      </p:cBhvr>
                                    </p:animEffect>
                                  </p:childTnLst>
                                </p:cTn>
                              </p:par>
                            </p:childTnLst>
                          </p:cTn>
                        </p:par>
                        <p:par>
                          <p:cTn id="22" fill="hold">
                            <p:stCondLst>
                              <p:cond delay="2823"/>
                            </p:stCondLst>
                            <p:childTnLst>
                              <p:par>
                                <p:cTn id="23" presetID="42" presetClass="path" presetSubtype="0" accel="50000" decel="50000" fill="hold" nodeType="afterEffect">
                                  <p:stCondLst>
                                    <p:cond delay="0"/>
                                  </p:stCondLst>
                                  <p:childTnLst>
                                    <p:animMotion origin="layout" path="M 0 -3.7037E-7 L -0.29427 0.00694 " pathEditMode="relative" rAng="0" ptsTypes="AA">
                                      <p:cBhvr>
                                        <p:cTn id="24" dur="1000" fill="hold"/>
                                        <p:tgtEl>
                                          <p:spTgt spid="31"/>
                                        </p:tgtEl>
                                        <p:attrNameLst>
                                          <p:attrName>ppt_x</p:attrName>
                                          <p:attrName>ppt_y</p:attrName>
                                        </p:attrNameLst>
                                      </p:cBhvr>
                                      <p:rCtr x="-14722" y="347"/>
                                    </p:animMotion>
                                  </p:childTnLst>
                                </p:cTn>
                              </p:par>
                            </p:childTnLst>
                          </p:cTn>
                        </p:par>
                        <p:par>
                          <p:cTn id="25" fill="hold">
                            <p:stCondLst>
                              <p:cond delay="3823"/>
                            </p:stCondLst>
                            <p:childTnLst>
                              <p:par>
                                <p:cTn id="26" presetID="1" presetClass="entr" presetSubtype="0" fill="hold" grpId="0" nodeType="afterEffect">
                                  <p:stCondLst>
                                    <p:cond delay="0"/>
                                  </p:stCondLst>
                                  <p:childTnLst>
                                    <p:set>
                                      <p:cBhvr>
                                        <p:cTn id="27" dur="1" fill="hold">
                                          <p:stCondLst>
                                            <p:cond delay="9"/>
                                          </p:stCondLst>
                                        </p:cTn>
                                        <p:tgtEl>
                                          <p:spTgt spid="56"/>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313" fill="hold"/>
                                        <p:tgtEl>
                                          <p:spTgt spid="66"/>
                                        </p:tgtEl>
                                      </p:cBhvr>
                                    </p:cmd>
                                  </p:childTnLst>
                                </p:cTn>
                              </p:par>
                            </p:childTnLst>
                          </p:cTn>
                        </p:par>
                        <p:par>
                          <p:cTn id="30" fill="hold">
                            <p:stCondLst>
                              <p:cond delay="5136"/>
                            </p:stCondLst>
                            <p:childTnLst>
                              <p:par>
                                <p:cTn id="31" presetID="1" presetClass="exit" presetSubtype="0" fill="hold" grpId="1" nodeType="afterEffect">
                                  <p:stCondLst>
                                    <p:cond delay="0"/>
                                  </p:stCondLst>
                                  <p:childTnLst>
                                    <p:set>
                                      <p:cBhvr>
                                        <p:cTn id="32" dur="1" fill="hold">
                                          <p:stCondLst>
                                            <p:cond delay="9"/>
                                          </p:stCondLst>
                                        </p:cTn>
                                        <p:tgtEl>
                                          <p:spTgt spid="56"/>
                                        </p:tgtEl>
                                        <p:attrNameLst>
                                          <p:attrName>style.visibility</p:attrName>
                                        </p:attrNameLst>
                                      </p:cBhvr>
                                      <p:to>
                                        <p:strVal val="hidden"/>
                                      </p:to>
                                    </p:set>
                                  </p:childTnLst>
                                </p:cTn>
                              </p:par>
                            </p:childTnLst>
                          </p:cTn>
                        </p:par>
                        <p:par>
                          <p:cTn id="33" fill="hold">
                            <p:stCondLst>
                              <p:cond delay="5146"/>
                            </p:stCondLst>
                            <p:childTnLst>
                              <p:par>
                                <p:cTn id="34" presetID="22" presetClass="entr" presetSubtype="1"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1000"/>
                                        <p:tgtEl>
                                          <p:spTgt spid="21"/>
                                        </p:tgtEl>
                                      </p:cBhvr>
                                    </p:animEffect>
                                  </p:childTnLst>
                                </p:cTn>
                              </p:par>
                            </p:childTnLst>
                          </p:cTn>
                        </p:par>
                        <p:par>
                          <p:cTn id="37" fill="hold">
                            <p:stCondLst>
                              <p:cond delay="6146"/>
                            </p:stCondLst>
                            <p:childTnLst>
                              <p:par>
                                <p:cTn id="38" presetID="42" presetClass="path" presetSubtype="0" accel="50000" decel="50000" fill="hold" nodeType="afterEffect">
                                  <p:stCondLst>
                                    <p:cond delay="0"/>
                                  </p:stCondLst>
                                  <p:childTnLst>
                                    <p:animMotion origin="layout" path="M -2.77778E-6 1.48148E-6 L 0.29271 0.00254 " pathEditMode="relative" rAng="0" ptsTypes="AA">
                                      <p:cBhvr>
                                        <p:cTn id="39" dur="1000" fill="hold"/>
                                        <p:tgtEl>
                                          <p:spTgt spid="21"/>
                                        </p:tgtEl>
                                        <p:attrNameLst>
                                          <p:attrName>ppt_x</p:attrName>
                                          <p:attrName>ppt_y</p:attrName>
                                        </p:attrNameLst>
                                      </p:cBhvr>
                                      <p:rCtr x="14635" y="116"/>
                                    </p:animMotion>
                                  </p:childTnLst>
                                </p:cTn>
                              </p:par>
                            </p:childTnLst>
                          </p:cTn>
                        </p:par>
                        <p:par>
                          <p:cTn id="40" fill="hold">
                            <p:stCondLst>
                              <p:cond delay="7146"/>
                            </p:stCondLst>
                            <p:childTnLst>
                              <p:par>
                                <p:cTn id="41" presetID="1" presetClass="entr" presetSubtype="0" fill="hold" grpId="0" nodeType="afterEffect">
                                  <p:stCondLst>
                                    <p:cond delay="0"/>
                                  </p:stCondLst>
                                  <p:childTnLst>
                                    <p:set>
                                      <p:cBhvr>
                                        <p:cTn id="42" dur="1" fill="hold">
                                          <p:stCondLst>
                                            <p:cond delay="9"/>
                                          </p:stCondLst>
                                        </p:cTn>
                                        <p:tgtEl>
                                          <p:spTgt spid="59"/>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1313" fill="hold"/>
                                        <p:tgtEl>
                                          <p:spTgt spid="71"/>
                                        </p:tgtEl>
                                      </p:cBhvr>
                                    </p:cmd>
                                  </p:childTnLst>
                                </p:cTn>
                              </p:par>
                            </p:childTnLst>
                          </p:cTn>
                        </p:par>
                        <p:par>
                          <p:cTn id="45" fill="hold">
                            <p:stCondLst>
                              <p:cond delay="8459"/>
                            </p:stCondLst>
                            <p:childTnLst>
                              <p:par>
                                <p:cTn id="46" presetID="1" presetClass="exit" presetSubtype="0" fill="hold" grpId="1" nodeType="afterEffect">
                                  <p:stCondLst>
                                    <p:cond delay="0"/>
                                  </p:stCondLst>
                                  <p:childTnLst>
                                    <p:set>
                                      <p:cBhvr>
                                        <p:cTn id="47" dur="1" fill="hold">
                                          <p:stCondLst>
                                            <p:cond delay="9"/>
                                          </p:stCondLst>
                                        </p:cTn>
                                        <p:tgtEl>
                                          <p:spTgt spid="59"/>
                                        </p:tgtEl>
                                        <p:attrNameLst>
                                          <p:attrName>style.visibility</p:attrName>
                                        </p:attrNameLst>
                                      </p:cBhvr>
                                      <p:to>
                                        <p:strVal val="hidden"/>
                                      </p:to>
                                    </p:set>
                                  </p:childTnLst>
                                </p:cTn>
                              </p:par>
                            </p:childTnLst>
                          </p:cTn>
                        </p:par>
                        <p:par>
                          <p:cTn id="48" fill="hold">
                            <p:stCondLst>
                              <p:cond delay="8469"/>
                            </p:stCondLst>
                            <p:childTnLst>
                              <p:par>
                                <p:cTn id="49" presetID="22" presetClass="entr" presetSubtype="1"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1000"/>
                                        <p:tgtEl>
                                          <p:spTgt spid="26"/>
                                        </p:tgtEl>
                                      </p:cBhvr>
                                    </p:animEffect>
                                  </p:childTnLst>
                                </p:cTn>
                              </p:par>
                            </p:childTnLst>
                          </p:cTn>
                        </p:par>
                        <p:par>
                          <p:cTn id="52" fill="hold">
                            <p:stCondLst>
                              <p:cond delay="9469"/>
                            </p:stCondLst>
                            <p:childTnLst>
                              <p:par>
                                <p:cTn id="53" presetID="22" presetClass="entr" presetSubtype="4"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2"/>
                </p:tgtEl>
              </p:cMediaNode>
            </p:audio>
            <p:audio>
              <p:cMediaNode vol="80000">
                <p:cTn id="57" fill="hold" display="0">
                  <p:stCondLst>
                    <p:cond delay="indefinite"/>
                  </p:stCondLst>
                  <p:endCondLst>
                    <p:cond evt="onStopAudio" delay="0">
                      <p:tgtEl>
                        <p:sldTgt/>
                      </p:tgtEl>
                    </p:cond>
                  </p:endCondLst>
                </p:cTn>
                <p:tgtEl>
                  <p:spTgt spid="66"/>
                </p:tgtEl>
              </p:cMediaNode>
            </p:audio>
            <p:audio>
              <p:cMediaNode vol="80000">
                <p:cTn id="58" fill="hold" display="0">
                  <p:stCondLst>
                    <p:cond delay="indefinite"/>
                  </p:stCondLst>
                  <p:endCondLst>
                    <p:cond evt="onStopAudio" delay="0">
                      <p:tgtEl>
                        <p:sldTgt/>
                      </p:tgtEl>
                    </p:cond>
                  </p:endCondLst>
                </p:cTn>
                <p:tgtEl>
                  <p:spTgt spid="71"/>
                </p:tgtEl>
              </p:cMediaNode>
            </p:audio>
          </p:childTnLst>
        </p:cTn>
      </p:par>
    </p:tnLst>
    <p:bldLst>
      <p:bldP spid="15" grpId="0" animBg="1"/>
      <p:bldP spid="18" grpId="0" animBg="1"/>
      <p:bldP spid="54" grpId="0" animBg="1"/>
      <p:bldP spid="54" grpId="1" animBg="1"/>
      <p:bldP spid="56" grpId="0" animBg="1"/>
      <p:bldP spid="56" grpId="1" animBg="1"/>
      <p:bldP spid="59" grpId="0" animBg="1"/>
      <p:bldP spid="5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16" name="Picture 15" descr="A screenshot of a video game&#10;&#10;Description automatically generated with medium confidence">
            <a:extLst>
              <a:ext uri="{FF2B5EF4-FFF2-40B4-BE49-F238E27FC236}">
                <a16:creationId xmlns:a16="http://schemas.microsoft.com/office/drawing/2014/main" id="{A5A86556-21F5-40D1-D2F1-6A0679C308F9}"/>
              </a:ext>
            </a:extLst>
          </p:cNvPr>
          <p:cNvPicPr>
            <a:picLocks noChangeAspect="1"/>
          </p:cNvPicPr>
          <p:nvPr/>
        </p:nvPicPr>
        <p:blipFill>
          <a:blip r:embed="rId6"/>
          <a:stretch>
            <a:fillRect/>
          </a:stretch>
        </p:blipFill>
        <p:spPr>
          <a:xfrm>
            <a:off x="1336979" y="540589"/>
            <a:ext cx="6470043" cy="5776822"/>
          </a:xfrm>
          <a:prstGeom prst="rect">
            <a:avLst/>
          </a:prstGeom>
          <a:ln>
            <a:solidFill>
              <a:srgbClr val="000000"/>
            </a:solidFill>
          </a:ln>
        </p:spPr>
      </p:pic>
    </p:spTree>
    <p:custDataLst>
      <p:tags r:id="rId1"/>
    </p:custDataLst>
    <p:extLst>
      <p:ext uri="{BB962C8B-B14F-4D97-AF65-F5344CB8AC3E}">
        <p14:creationId xmlns:p14="http://schemas.microsoft.com/office/powerpoint/2010/main" val="269649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37FDC83C-0505-6ED4-6862-893F2B2EA89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45" name="Picture 44" descr="A knife with a black handle&#10;&#10;Description automatically generated">
            <a:extLst>
              <a:ext uri="{FF2B5EF4-FFF2-40B4-BE49-F238E27FC236}">
                <a16:creationId xmlns:a16="http://schemas.microsoft.com/office/drawing/2014/main" id="{B8C1BFA9-3EBA-F4CB-A383-862C5F21555D}"/>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727970" y="3762120"/>
            <a:ext cx="2050742" cy="1303247"/>
          </a:xfrm>
          <a:prstGeom prst="rect">
            <a:avLst/>
          </a:prstGeom>
        </p:spPr>
      </p:pic>
      <p:sp>
        <p:nvSpPr>
          <p:cNvPr id="2" name="Title 1"/>
          <p:cNvSpPr>
            <a:spLocks noGrp="1"/>
          </p:cNvSpPr>
          <p:nvPr>
            <p:ph type="title"/>
          </p:nvPr>
        </p:nvSpPr>
        <p:spPr>
          <a:xfrm>
            <a:off x="137746" y="52554"/>
            <a:ext cx="8868508" cy="1516062"/>
          </a:xfrm>
        </p:spPr>
        <p:txBody>
          <a:bodyPr>
            <a:noAutofit/>
          </a:bodyPr>
          <a:lstStyle/>
          <a:p>
            <a:pPr algn="ctr"/>
            <a:r>
              <a:rPr lang="en-US" dirty="0">
                <a:solidFill>
                  <a:schemeClr val="bg1"/>
                </a:solidFill>
                <a:effectLst>
                  <a:outerShdw blurRad="50800" dist="38100" dir="2700000" algn="tl" rotWithShape="0">
                    <a:prstClr val="black">
                      <a:alpha val="40000"/>
                    </a:prstClr>
                  </a:outerShdw>
                </a:effectLst>
                <a:latin typeface="+mn-lt"/>
              </a:rPr>
              <a:t>Remember, students </a:t>
            </a:r>
            <a:r>
              <a:rPr lang="en-US" b="1" dirty="0">
                <a:solidFill>
                  <a:schemeClr val="bg1"/>
                </a:solidFill>
                <a:effectLst>
                  <a:outerShdw blurRad="50800" dist="38100" dir="2700000" algn="tl" rotWithShape="0">
                    <a:prstClr val="black">
                      <a:alpha val="40000"/>
                    </a:prstClr>
                  </a:outerShdw>
                </a:effectLst>
                <a:latin typeface="+mn-lt"/>
              </a:rPr>
              <a:t>DO NOT </a:t>
            </a:r>
            <a:r>
              <a:rPr lang="en-US" dirty="0">
                <a:solidFill>
                  <a:schemeClr val="bg1"/>
                </a:solidFill>
                <a:effectLst>
                  <a:outerShdw blurRad="50800" dist="38100" dir="2700000" algn="tl" rotWithShape="0">
                    <a:prstClr val="black">
                      <a:alpha val="40000"/>
                    </a:prstClr>
                  </a:outerShdw>
                </a:effectLst>
                <a:latin typeface="+mn-lt"/>
              </a:rPr>
              <a:t>have to take all the food offered during lunch. </a:t>
            </a:r>
          </a:p>
        </p:txBody>
      </p:sp>
      <p:sp>
        <p:nvSpPr>
          <p:cNvPr id="7" name="TextBox 6"/>
          <p:cNvSpPr txBox="1"/>
          <p:nvPr/>
        </p:nvSpPr>
        <p:spPr>
          <a:xfrm>
            <a:off x="5140665" y="2957194"/>
            <a:ext cx="2320925" cy="3323987"/>
          </a:xfrm>
          <a:prstGeom prst="rect">
            <a:avLst/>
          </a:prstGeom>
          <a:noFill/>
          <a:effectLst>
            <a:glow rad="101600">
              <a:schemeClr val="accent1">
                <a:alpha val="60000"/>
              </a:schemeClr>
            </a:glo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19050">
                  <a:noFill/>
                </a:ln>
                <a:solidFill>
                  <a:prstClr val="white"/>
                </a:solidFill>
                <a:effectLst/>
                <a:uLnTx/>
                <a:uFillTx/>
                <a:latin typeface="Calibri" panose="020F0502020204030204"/>
                <a:ea typeface="+mn-ea"/>
                <a:cs typeface="+mn-cs"/>
              </a:rPr>
              <a:t>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w="19050">
                <a:solidFill>
                  <a:srgbClr val="4472C4">
                    <a:lumMod val="50000"/>
                  </a:srgbClr>
                </a:solidFill>
              </a:ln>
              <a:solidFill>
                <a:prstClr val="white"/>
              </a:solidFill>
              <a:effectLst>
                <a:glow rad="101600">
                  <a:srgbClr val="000000">
                    <a:alpha val="60000"/>
                  </a:srgbClr>
                </a:glow>
              </a:effectLst>
              <a:uLnTx/>
              <a:uFillTx/>
              <a:latin typeface="Calibri" panose="020F0502020204030204"/>
              <a:ea typeface="+mn-ea"/>
              <a:cs typeface="+mn-cs"/>
            </a:endParaRPr>
          </a:p>
        </p:txBody>
      </p:sp>
      <p:sp>
        <p:nvSpPr>
          <p:cNvPr id="4" name="Rectangle 3"/>
          <p:cNvSpPr/>
          <p:nvPr/>
        </p:nvSpPr>
        <p:spPr>
          <a:xfrm>
            <a:off x="3530322" y="1602759"/>
            <a:ext cx="5566667" cy="1938992"/>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They must take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at least</a:t>
            </a:r>
          </a:p>
        </p:txBody>
      </p:sp>
      <p:grpSp>
        <p:nvGrpSpPr>
          <p:cNvPr id="10" name="Group 9">
            <a:extLst>
              <a:ext uri="{FF2B5EF4-FFF2-40B4-BE49-F238E27FC236}">
                <a16:creationId xmlns:a16="http://schemas.microsoft.com/office/drawing/2014/main" id="{793871E1-3D33-4104-9560-95D55682FB74}"/>
              </a:ext>
            </a:extLst>
          </p:cNvPr>
          <p:cNvGrpSpPr/>
          <p:nvPr/>
        </p:nvGrpSpPr>
        <p:grpSpPr>
          <a:xfrm flipH="1">
            <a:off x="275492" y="1548831"/>
            <a:ext cx="3571573" cy="5011734"/>
            <a:chOff x="1447693" y="89808"/>
            <a:chExt cx="4586287" cy="6606474"/>
          </a:xfrm>
          <a:effectLst>
            <a:outerShdw blurRad="50800" dist="38100" dir="8100000" algn="tr" rotWithShape="0">
              <a:prstClr val="black">
                <a:alpha val="40000"/>
              </a:prstClr>
            </a:outerShdw>
          </a:effectLst>
        </p:grpSpPr>
        <p:sp>
          <p:nvSpPr>
            <p:cNvPr id="11" name="Freeform: Shape 10">
              <a:extLst>
                <a:ext uri="{FF2B5EF4-FFF2-40B4-BE49-F238E27FC236}">
                  <a16:creationId xmlns:a16="http://schemas.microsoft.com/office/drawing/2014/main" id="{B1C26869-9173-44EA-94A8-22DBD9BEAABE}"/>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B49EBFCA-6EDB-4781-9487-B35AE38ABA21}"/>
                </a:ext>
              </a:extLst>
            </p:cNvPr>
            <p:cNvGrpSpPr/>
            <p:nvPr/>
          </p:nvGrpSpPr>
          <p:grpSpPr>
            <a:xfrm rot="3000217" flipH="1">
              <a:off x="3980083" y="3608701"/>
              <a:ext cx="1371722" cy="814893"/>
              <a:chOff x="180080" y="2974010"/>
              <a:chExt cx="2644848" cy="1571213"/>
            </a:xfrm>
          </p:grpSpPr>
          <p:sp>
            <p:nvSpPr>
              <p:cNvPr id="43" name="Freeform: Shape 42">
                <a:extLst>
                  <a:ext uri="{FF2B5EF4-FFF2-40B4-BE49-F238E27FC236}">
                    <a16:creationId xmlns:a16="http://schemas.microsoft.com/office/drawing/2014/main" id="{1DF822A4-494B-413D-B455-F971FD56BD0A}"/>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7123CD7-92CA-42CF-9BCE-031755153BFE}"/>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eform: Shape 12">
              <a:extLst>
                <a:ext uri="{FF2B5EF4-FFF2-40B4-BE49-F238E27FC236}">
                  <a16:creationId xmlns:a16="http://schemas.microsoft.com/office/drawing/2014/main" id="{3EE1F92D-8D9D-4883-9F8E-47B7B3624919}"/>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2865D8F-90A5-4156-8FE8-0719497134A8}"/>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AB02B5C-A5E6-4BCA-BF03-349E51B2868F}"/>
                </a:ext>
              </a:extLst>
            </p:cNvPr>
            <p:cNvGrpSpPr/>
            <p:nvPr/>
          </p:nvGrpSpPr>
          <p:grpSpPr>
            <a:xfrm rot="18599783">
              <a:off x="1870401" y="3564306"/>
              <a:ext cx="1371722" cy="814893"/>
              <a:chOff x="180080" y="2974010"/>
              <a:chExt cx="2644848" cy="1571213"/>
            </a:xfrm>
          </p:grpSpPr>
          <p:sp>
            <p:nvSpPr>
              <p:cNvPr id="41" name="Freeform: Shape 40">
                <a:extLst>
                  <a:ext uri="{FF2B5EF4-FFF2-40B4-BE49-F238E27FC236}">
                    <a16:creationId xmlns:a16="http://schemas.microsoft.com/office/drawing/2014/main" id="{ECD6A986-E2D1-4883-9A72-DB8ABD48B64E}"/>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ABCBDFBE-0207-4670-8F55-1E12F6E59567}"/>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Shape 15">
              <a:extLst>
                <a:ext uri="{FF2B5EF4-FFF2-40B4-BE49-F238E27FC236}">
                  <a16:creationId xmlns:a16="http://schemas.microsoft.com/office/drawing/2014/main" id="{4754DDE8-F0EB-4F79-ADDC-A3AAD09368AE}"/>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7B9072EC-0E7D-4109-88CA-0F76411DB6FD}"/>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098AB38-2F0C-49EC-AA04-7CAD900B879C}"/>
                </a:ext>
              </a:extLst>
            </p:cNvPr>
            <p:cNvGrpSpPr/>
            <p:nvPr/>
          </p:nvGrpSpPr>
          <p:grpSpPr>
            <a:xfrm>
              <a:off x="2895053" y="4746730"/>
              <a:ext cx="173085" cy="556529"/>
              <a:chOff x="606929" y="8546302"/>
              <a:chExt cx="333729" cy="1073057"/>
            </a:xfrm>
          </p:grpSpPr>
          <p:sp>
            <p:nvSpPr>
              <p:cNvPr id="39" name="Freeform: Shape 38">
                <a:extLst>
                  <a:ext uri="{FF2B5EF4-FFF2-40B4-BE49-F238E27FC236}">
                    <a16:creationId xmlns:a16="http://schemas.microsoft.com/office/drawing/2014/main" id="{2C46F506-9A07-42A7-BC6B-9BC6EBC5AE5E}"/>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04D96DDD-FC7A-476C-A0A4-4387BE0D7561}"/>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E9F483B-4B19-4B05-B131-579D6E39224C}"/>
                </a:ext>
              </a:extLst>
            </p:cNvPr>
            <p:cNvGrpSpPr/>
            <p:nvPr/>
          </p:nvGrpSpPr>
          <p:grpSpPr>
            <a:xfrm flipH="1">
              <a:off x="3594407" y="5648634"/>
              <a:ext cx="848452" cy="1047648"/>
              <a:chOff x="4467581" y="8456186"/>
              <a:chExt cx="1635919" cy="2019994"/>
            </a:xfrm>
          </p:grpSpPr>
          <p:sp>
            <p:nvSpPr>
              <p:cNvPr id="37" name="Freeform: Shape 36">
                <a:extLst>
                  <a:ext uri="{FF2B5EF4-FFF2-40B4-BE49-F238E27FC236}">
                    <a16:creationId xmlns:a16="http://schemas.microsoft.com/office/drawing/2014/main" id="{8B44D7F8-E471-4696-8197-ED21F12E10DD}"/>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B48CC91-CA05-4A01-B649-64696C51650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15F5BF42-A740-442E-B646-AA24A2C584E5}"/>
                </a:ext>
              </a:extLst>
            </p:cNvPr>
            <p:cNvGrpSpPr/>
            <p:nvPr/>
          </p:nvGrpSpPr>
          <p:grpSpPr>
            <a:xfrm>
              <a:off x="2358114" y="5621810"/>
              <a:ext cx="850619" cy="1047648"/>
              <a:chOff x="1203671" y="7379860"/>
              <a:chExt cx="1640099" cy="2019994"/>
            </a:xfrm>
          </p:grpSpPr>
          <p:sp>
            <p:nvSpPr>
              <p:cNvPr id="35" name="Freeform: Shape 34">
                <a:extLst>
                  <a:ext uri="{FF2B5EF4-FFF2-40B4-BE49-F238E27FC236}">
                    <a16:creationId xmlns:a16="http://schemas.microsoft.com/office/drawing/2014/main" id="{E90B192F-6520-4999-9356-612E306EBA3B}"/>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5136CFAB-5AF3-416D-AFBF-FC1D5C9F78B7}"/>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C6F84890-B5D5-454A-AC06-4019B40C56DC}"/>
                </a:ext>
              </a:extLst>
            </p:cNvPr>
            <p:cNvGrpSpPr/>
            <p:nvPr/>
          </p:nvGrpSpPr>
          <p:grpSpPr>
            <a:xfrm>
              <a:off x="2952993" y="4345234"/>
              <a:ext cx="1116001" cy="417839"/>
              <a:chOff x="1957457" y="4114024"/>
              <a:chExt cx="2151787" cy="805645"/>
            </a:xfrm>
          </p:grpSpPr>
          <p:sp>
            <p:nvSpPr>
              <p:cNvPr id="31" name="Freeform: Shape 30">
                <a:extLst>
                  <a:ext uri="{FF2B5EF4-FFF2-40B4-BE49-F238E27FC236}">
                    <a16:creationId xmlns:a16="http://schemas.microsoft.com/office/drawing/2014/main" id="{9B773908-F2DC-4AB9-B406-45CBF244E3CB}"/>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B7DF11FD-13EC-4382-A748-460F90B12C87}"/>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0157392E-4FAA-44E9-B863-34D50DE43764}"/>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close up of a sign&#10;&#10;Description generated with high confidence">
                <a:extLst>
                  <a:ext uri="{FF2B5EF4-FFF2-40B4-BE49-F238E27FC236}">
                    <a16:creationId xmlns:a16="http://schemas.microsoft.com/office/drawing/2014/main" id="{0FCAFECC-E6C3-4A33-A174-5DBD0516289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2" name="Group 21">
              <a:extLst>
                <a:ext uri="{FF2B5EF4-FFF2-40B4-BE49-F238E27FC236}">
                  <a16:creationId xmlns:a16="http://schemas.microsoft.com/office/drawing/2014/main" id="{AEA033E2-ABAB-4815-A997-BB4A36706BA0}"/>
                </a:ext>
              </a:extLst>
            </p:cNvPr>
            <p:cNvGrpSpPr/>
            <p:nvPr/>
          </p:nvGrpSpPr>
          <p:grpSpPr>
            <a:xfrm rot="21337167">
              <a:off x="1447693" y="89808"/>
              <a:ext cx="4586287" cy="3967172"/>
              <a:chOff x="1447693" y="89808"/>
              <a:chExt cx="4586287" cy="3967172"/>
            </a:xfrm>
          </p:grpSpPr>
          <p:grpSp>
            <p:nvGrpSpPr>
              <p:cNvPr id="23" name="Group 22">
                <a:extLst>
                  <a:ext uri="{FF2B5EF4-FFF2-40B4-BE49-F238E27FC236}">
                    <a16:creationId xmlns:a16="http://schemas.microsoft.com/office/drawing/2014/main" id="{87653989-BF8F-428C-ABDB-E21E101C7201}"/>
                  </a:ext>
                </a:extLst>
              </p:cNvPr>
              <p:cNvGrpSpPr/>
              <p:nvPr/>
            </p:nvGrpSpPr>
            <p:grpSpPr>
              <a:xfrm>
                <a:off x="1447693" y="89808"/>
                <a:ext cx="4586287" cy="3809999"/>
                <a:chOff x="1879450" y="299358"/>
                <a:chExt cx="4586287" cy="3809999"/>
              </a:xfrm>
            </p:grpSpPr>
            <p:sp>
              <p:nvSpPr>
                <p:cNvPr id="25" name="Oval 24">
                  <a:extLst>
                    <a:ext uri="{FF2B5EF4-FFF2-40B4-BE49-F238E27FC236}">
                      <a16:creationId xmlns:a16="http://schemas.microsoft.com/office/drawing/2014/main" id="{7367DAAC-FD02-48C5-9EFD-CE96DBC1ED61}"/>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A6E62B5-7F96-4ED5-8C12-35CA6EDA2799}"/>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1695F28F-F747-469D-8BB2-0B8FBA96016E}"/>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9">
                  <a:extLst>
                    <a:ext uri="{FF2B5EF4-FFF2-40B4-BE49-F238E27FC236}">
                      <a16:creationId xmlns:a16="http://schemas.microsoft.com/office/drawing/2014/main" id="{5B9080C3-CA8D-462D-B8F4-303C546B759B}"/>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9">
                  <a:extLst>
                    <a:ext uri="{FF2B5EF4-FFF2-40B4-BE49-F238E27FC236}">
                      <a16:creationId xmlns:a16="http://schemas.microsoft.com/office/drawing/2014/main" id="{A21D39F7-6B82-4B8A-9800-7299ECA31D72}"/>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297EE996-D675-49D2-A785-9D9EB207DC4E}"/>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Freeform: Shape 23">
                <a:extLst>
                  <a:ext uri="{FF2B5EF4-FFF2-40B4-BE49-F238E27FC236}">
                    <a16:creationId xmlns:a16="http://schemas.microsoft.com/office/drawing/2014/main" id="{53AB99A0-D9DF-4EF9-ADFB-E87C65BF8288}"/>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Rectangle 2">
            <a:extLst>
              <a:ext uri="{FF2B5EF4-FFF2-40B4-BE49-F238E27FC236}">
                <a16:creationId xmlns:a16="http://schemas.microsoft.com/office/drawing/2014/main" id="{88D04C15-4440-D5C6-D3CC-B7F87828C345}"/>
              </a:ext>
            </a:extLst>
          </p:cNvPr>
          <p:cNvSpPr/>
          <p:nvPr/>
        </p:nvSpPr>
        <p:spPr>
          <a:xfrm>
            <a:off x="3625680" y="4923846"/>
            <a:ext cx="5566667" cy="1015663"/>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white"/>
                </a:solidFill>
                <a:effectLst/>
                <a:latin typeface="Calibri" panose="020F0502020204030204"/>
              </a:rPr>
              <a:t>c</a:t>
            </a:r>
            <a:r>
              <a:rPr kumimoji="0" lang="en-US" sz="6000" b="1" i="0" u="none" strike="noStrike" kern="1200" cap="none" spc="0" normalizeH="0" baseline="0" noProof="0" dirty="0" err="1">
                <a:ln>
                  <a:noFill/>
                </a:ln>
                <a:solidFill>
                  <a:prstClr val="white"/>
                </a:solidFill>
                <a:effectLst/>
                <a:uLnTx/>
                <a:uFillTx/>
                <a:latin typeface="Calibri" panose="020F0502020204030204"/>
                <a:ea typeface="+mn-ea"/>
                <a:cs typeface="+mn-cs"/>
              </a:rPr>
              <a:t>omponents</a:t>
            </a: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BD33B9A-9804-2992-58E5-2BF6C7E92969}"/>
              </a:ext>
            </a:extLst>
          </p:cNvPr>
          <p:cNvSpPr txBox="1"/>
          <p:nvPr/>
        </p:nvSpPr>
        <p:spPr>
          <a:xfrm>
            <a:off x="3034452" y="1982966"/>
            <a:ext cx="6339755" cy="4708981"/>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Fruit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or</a:t>
            </a:r>
            <a:endParaRPr kumimoji="0" lang="en-US" sz="7500" b="1" i="0" u="none" strike="noStrike" kern="1200" cap="none" spc="0" normalizeH="0" baseline="0" noProof="0" dirty="0">
              <a:ln w="19050">
                <a:noFill/>
              </a:ln>
              <a:solidFill>
                <a:prstClr val="white"/>
              </a:solidFill>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19050">
                  <a:noFill/>
                </a:ln>
                <a:solidFill>
                  <a:prstClr val="white"/>
                </a:solidFill>
                <a:effectLst/>
                <a:latin typeface="Calibri" panose="020F0502020204030204"/>
              </a:rPr>
              <a:t>Vegetable</a:t>
            </a:r>
            <a:endParaRPr kumimoji="0" lang="en-US" sz="7500" b="1" i="0" u="none" strike="noStrike" kern="1200" cap="none" spc="0" normalizeH="0" baseline="0" noProof="0" dirty="0">
              <a:ln w="19050">
                <a:noFill/>
              </a:ln>
              <a:solidFill>
                <a:prstClr val="white"/>
              </a:solidFill>
              <a:effectLst/>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500" b="1" i="0" u="none" strike="noStrike" kern="1200" cap="none" spc="0" normalizeH="0" baseline="0" noProof="0" dirty="0">
              <a:ln w="19050">
                <a:solidFill>
                  <a:srgbClr val="4472C4">
                    <a:lumMod val="50000"/>
                  </a:srgbClr>
                </a:solidFill>
              </a:ln>
              <a:solidFill>
                <a:prstClr val="white"/>
              </a:solidFill>
              <a:effectLst>
                <a:glow rad="101600">
                  <a:srgbClr val="000000">
                    <a:alpha val="60000"/>
                  </a:srgbClr>
                </a:glow>
              </a:effectLst>
              <a:uLnTx/>
              <a:uFillTx/>
              <a:latin typeface="Calibri" panose="020F0502020204030204"/>
            </a:endParaRPr>
          </a:p>
        </p:txBody>
      </p:sp>
      <p:sp>
        <p:nvSpPr>
          <p:cNvPr id="8" name="Rectangle 7">
            <a:extLst>
              <a:ext uri="{FF2B5EF4-FFF2-40B4-BE49-F238E27FC236}">
                <a16:creationId xmlns:a16="http://schemas.microsoft.com/office/drawing/2014/main" id="{6D33B89C-3A31-0650-AFF9-A496E26207F5}"/>
              </a:ext>
            </a:extLst>
          </p:cNvPr>
          <p:cNvSpPr/>
          <p:nvPr/>
        </p:nvSpPr>
        <p:spPr>
          <a:xfrm>
            <a:off x="3418288" y="1555263"/>
            <a:ext cx="5566667" cy="4493538"/>
          </a:xfrm>
          <a:prstGeom prst="rect">
            <a:avLst/>
          </a:prstGeom>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panose="020F0502020204030204"/>
                <a:ea typeface="+mn-ea"/>
                <a:cs typeface="+mn-cs"/>
              </a:rPr>
              <a:t>1 component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Calibri" panose="020F0502020204030204"/>
              </a:rPr>
              <a:t>m</a:t>
            </a:r>
            <a:r>
              <a:rPr lang="en-US" sz="6000" b="1" dirty="0">
                <a:solidFill>
                  <a:schemeClr val="bg1"/>
                </a:solidFill>
                <a:effectLst/>
                <a:latin typeface="Calibri" panose="020F0502020204030204"/>
              </a:rPr>
              <a:t>ust be a</a:t>
            </a:r>
            <a:endParaRPr kumimoji="0" lang="en-US" sz="16600" b="1" i="0" u="none" strike="noStrike" kern="1200" cap="none" spc="0" normalizeH="0" baseline="0" noProof="0" dirty="0">
              <a:ln>
                <a:noFill/>
              </a:ln>
              <a:solidFill>
                <a:schemeClr val="bg1"/>
              </a:solidFill>
              <a:uLnTx/>
              <a:uFillTx/>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600" b="1" dirty="0">
                <a:solidFill>
                  <a:schemeClr val="bg1"/>
                </a:solidFill>
                <a:effectLst/>
                <a:latin typeface="Calibri" panose="020F0502020204030204"/>
              </a:rPr>
              <a:t>?</a:t>
            </a:r>
            <a:endParaRPr kumimoji="0" lang="en-US" sz="16600" b="1" i="0" u="none" strike="noStrike" kern="1200" cap="none" spc="0" normalizeH="0" baseline="0" noProof="0" dirty="0">
              <a:ln>
                <a:noFill/>
              </a:ln>
              <a:solidFill>
                <a:schemeClr val="bg1"/>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7179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 grpId="0"/>
      <p:bldP spid="3" grpId="1"/>
      <p:bldP spid="6" grpId="0"/>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8763AB5-D3AA-CD37-2418-67663549ADF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5" name="TextBox 34"/>
          <p:cNvSpPr txBox="1"/>
          <p:nvPr/>
        </p:nvSpPr>
        <p:spPr>
          <a:xfrm>
            <a:off x="74276" y="271372"/>
            <a:ext cx="8869325" cy="733534"/>
          </a:xfrm>
          <a:prstGeom prst="rect">
            <a:avLst/>
          </a:prstGeom>
          <a:noFill/>
          <a:ln>
            <a:noFill/>
          </a:ln>
          <a:effectLst/>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endParaRPr kumimoji="0" lang="en-US" sz="4400" b="0" i="0" u="none" strike="noStrike" kern="1200" cap="none" spc="-150" normalizeH="0" baseline="0" noProof="0" dirty="0">
              <a:solidFill>
                <a:prstClr val="white"/>
              </a:solidFill>
              <a:effectLst/>
              <a:uLnTx/>
              <a:uFillTx/>
              <a:latin typeface="Berlin Sans FB Demi" panose="020E0802020502020306" pitchFamily="34" charset="0"/>
            </a:endParaRPr>
          </a:p>
        </p:txBody>
      </p:sp>
      <p:sp>
        <p:nvSpPr>
          <p:cNvPr id="36" name="TextBox 35"/>
          <p:cNvSpPr txBox="1"/>
          <p:nvPr/>
        </p:nvSpPr>
        <p:spPr>
          <a:xfrm>
            <a:off x="74275" y="583701"/>
            <a:ext cx="8869325" cy="1273618"/>
          </a:xfrm>
          <a:prstGeom prst="rect">
            <a:avLst/>
          </a:prstGeom>
          <a:noFill/>
          <a:ln>
            <a:noFill/>
          </a:ln>
          <a:effectLst/>
        </p:spPr>
        <p:txBody>
          <a:bodyPr wrap="square" rtlCol="0">
            <a:spAutoFit/>
          </a:bodyPr>
          <a:lstStyle/>
          <a:p>
            <a:pPr marL="0" marR="0" lvl="0" indent="0" algn="ctr" defTabSz="457200" rtl="0" eaLnBrk="1" fontAlgn="auto" latinLnBrk="0" hangingPunct="1">
              <a:lnSpc>
                <a:spcPts val="4600"/>
              </a:lnSpc>
              <a:spcBef>
                <a:spcPts val="0"/>
              </a:spcBef>
              <a:spcAft>
                <a:spcPts val="0"/>
              </a:spcAft>
              <a:buClrTx/>
              <a:buSzTx/>
              <a:buFontTx/>
              <a:buNone/>
              <a:tabLst/>
              <a:defRPr/>
            </a:pPr>
            <a:r>
              <a:rPr kumimoji="0" lang="en-US" sz="4400" i="0" u="none" strike="noStrike" kern="1200" cap="none" spc="-150" normalizeH="0" baseline="0" noProof="0" dirty="0">
                <a:solidFill>
                  <a:prstClr val="white"/>
                </a:solidFill>
                <a:uLnTx/>
                <a:uFillTx/>
                <a:ea typeface="+mn-ea"/>
                <a:cs typeface="+mn-cs"/>
              </a:rPr>
              <a:t>1 of the 3 components must be a</a:t>
            </a:r>
          </a:p>
          <a:p>
            <a:pPr marL="0" marR="0" lvl="0" indent="0" algn="ctr" defTabSz="457200" rtl="0" eaLnBrk="1" fontAlgn="auto" latinLnBrk="0" hangingPunct="1">
              <a:lnSpc>
                <a:spcPts val="4600"/>
              </a:lnSpc>
              <a:spcBef>
                <a:spcPts val="0"/>
              </a:spcBef>
              <a:spcAft>
                <a:spcPts val="0"/>
              </a:spcAft>
              <a:buClrTx/>
              <a:buSzTx/>
              <a:buFontTx/>
              <a:buNone/>
              <a:tabLst/>
              <a:defRPr/>
            </a:pPr>
            <a:r>
              <a:rPr kumimoji="0" lang="en-US" sz="4400" i="0" u="none" strike="noStrike" kern="1200" cap="none" spc="-150" normalizeH="0" baseline="0" noProof="0" dirty="0">
                <a:solidFill>
                  <a:prstClr val="white"/>
                </a:solidFill>
                <a:uLnTx/>
                <a:uFillTx/>
                <a:ea typeface="+mn-ea"/>
                <a:cs typeface="+mn-cs"/>
              </a:rPr>
              <a:t> ½ cup of fruit or  ½ cup of vegetable.</a:t>
            </a:r>
            <a:endParaRPr kumimoji="0" lang="en-US" sz="3200" i="0" u="none" strike="noStrike" kern="1200" cap="none" spc="-150" normalizeH="0" baseline="0" noProof="0" dirty="0">
              <a:solidFill>
                <a:prstClr val="white"/>
              </a:solidFill>
              <a:uLnTx/>
              <a:uFillTx/>
              <a:ea typeface="+mn-ea"/>
              <a:cs typeface="+mn-cs"/>
            </a:endParaRPr>
          </a:p>
        </p:txBody>
      </p:sp>
      <p:sp>
        <p:nvSpPr>
          <p:cNvPr id="39" name="TextBox 38"/>
          <p:cNvSpPr txBox="1"/>
          <p:nvPr/>
        </p:nvSpPr>
        <p:spPr>
          <a:xfrm>
            <a:off x="2190157" y="4140766"/>
            <a:ext cx="468116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solidFill>
                  <a:prstClr val="white"/>
                </a:solidFill>
                <a:effectLst/>
                <a:uLnTx/>
                <a:uFillTx/>
                <a:latin typeface="Berlin Sans FB Demi" panose="020E0802020502020306" pitchFamily="34" charset="0"/>
                <a:ea typeface="+mn-ea"/>
                <a:cs typeface="+mn-cs"/>
              </a:rPr>
              <a:t>OR</a:t>
            </a:r>
            <a:endParaRPr kumimoji="0" lang="en-US" sz="2800" b="0" i="0" u="none" strike="noStrike" kern="1200" cap="none" spc="-150" normalizeH="0" baseline="0" noProof="0" dirty="0">
              <a:solidFill>
                <a:prstClr val="white"/>
              </a:solidFill>
              <a:effectLst/>
              <a:uLnTx/>
              <a:uFillTx/>
              <a:latin typeface="Berlin Sans FB Demi" panose="020E0802020502020306" pitchFamily="34" charset="0"/>
              <a:ea typeface="+mn-ea"/>
              <a:cs typeface="+mn-cs"/>
            </a:endParaRPr>
          </a:p>
        </p:txBody>
      </p:sp>
      <p:pic>
        <p:nvPicPr>
          <p:cNvPr id="6" name="Picture 5">
            <a:extLst>
              <a:ext uri="{FF2B5EF4-FFF2-40B4-BE49-F238E27FC236}">
                <a16:creationId xmlns:a16="http://schemas.microsoft.com/office/drawing/2014/main" id="{43A79461-B13E-B312-E4F1-6C8C84A6833C}"/>
              </a:ext>
            </a:extLst>
          </p:cNvPr>
          <p:cNvPicPr>
            <a:picLocks noChangeAspect="1"/>
          </p:cNvPicPr>
          <p:nvPr/>
        </p:nvPicPr>
        <p:blipFill>
          <a:blip r:embed="rId5"/>
          <a:srcRect/>
          <a:stretch/>
        </p:blipFill>
        <p:spPr>
          <a:xfrm>
            <a:off x="-225844" y="2434417"/>
            <a:ext cx="5244065" cy="3441868"/>
          </a:xfrm>
          <a:prstGeom prst="rect">
            <a:avLst/>
          </a:prstGeom>
        </p:spPr>
      </p:pic>
      <p:pic>
        <p:nvPicPr>
          <p:cNvPr id="7" name="Picture 6">
            <a:extLst>
              <a:ext uri="{FF2B5EF4-FFF2-40B4-BE49-F238E27FC236}">
                <a16:creationId xmlns:a16="http://schemas.microsoft.com/office/drawing/2014/main" id="{0B7554D8-B9C1-7BB7-C1A9-CFC703CCEFFC}"/>
              </a:ext>
            </a:extLst>
          </p:cNvPr>
          <p:cNvPicPr>
            <a:picLocks noChangeAspect="1"/>
          </p:cNvPicPr>
          <p:nvPr/>
        </p:nvPicPr>
        <p:blipFill>
          <a:blip r:embed="rId6"/>
          <a:srcRect/>
          <a:stretch/>
        </p:blipFill>
        <p:spPr>
          <a:xfrm>
            <a:off x="5092865" y="2455903"/>
            <a:ext cx="3806534" cy="3194232"/>
          </a:xfrm>
          <a:prstGeom prst="rect">
            <a:avLst/>
          </a:prstGeom>
        </p:spPr>
      </p:pic>
    </p:spTree>
    <p:extLst>
      <p:ext uri="{BB962C8B-B14F-4D97-AF65-F5344CB8AC3E}">
        <p14:creationId xmlns:p14="http://schemas.microsoft.com/office/powerpoint/2010/main" val="1486491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1</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14705"/>
            <a:ext cx="9144000" cy="3041858"/>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Meal Patterns</a:t>
            </a:r>
          </a:p>
        </p:txBody>
      </p:sp>
    </p:spTree>
    <p:extLst>
      <p:ext uri="{BB962C8B-B14F-4D97-AF65-F5344CB8AC3E}">
        <p14:creationId xmlns:p14="http://schemas.microsoft.com/office/powerpoint/2010/main" val="1571015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sp>
        <p:nvSpPr>
          <p:cNvPr id="13" name="Title 1">
            <a:extLst>
              <a:ext uri="{FF2B5EF4-FFF2-40B4-BE49-F238E27FC236}">
                <a16:creationId xmlns:a16="http://schemas.microsoft.com/office/drawing/2014/main" id="{82BEF96C-22F7-C053-421B-343028CB1C55}"/>
              </a:ext>
            </a:extLst>
          </p:cNvPr>
          <p:cNvSpPr txBox="1">
            <a:spLocks/>
          </p:cNvSpPr>
          <p:nvPr/>
        </p:nvSpPr>
        <p:spPr>
          <a:xfrm>
            <a:off x="97883" y="210141"/>
            <a:ext cx="8976004"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01600">
                    <a:srgbClr val="000000">
                      <a:alpha val="60000"/>
                    </a:srgbClr>
                  </a:glow>
                </a:effectLst>
                <a:uLnTx/>
                <a:uFillTx/>
                <a:latin typeface="Berlin Sans FB Demi" panose="020E0802020502020306" pitchFamily="34" charset="0"/>
                <a:ea typeface="+mj-ea"/>
                <a:cs typeface="+mj-cs"/>
              </a:rPr>
              <a:t>Entrees</a:t>
            </a:r>
          </a:p>
        </p:txBody>
      </p:sp>
      <p:sp>
        <p:nvSpPr>
          <p:cNvPr id="14" name="Title 1">
            <a:extLst>
              <a:ext uri="{FF2B5EF4-FFF2-40B4-BE49-F238E27FC236}">
                <a16:creationId xmlns:a16="http://schemas.microsoft.com/office/drawing/2014/main" id="{9F77B22B-44A5-582F-0381-844F394490D3}"/>
              </a:ext>
            </a:extLst>
          </p:cNvPr>
          <p:cNvSpPr>
            <a:spLocks noGrp="1"/>
          </p:cNvSpPr>
          <p:nvPr>
            <p:ph type="title"/>
          </p:nvPr>
        </p:nvSpPr>
        <p:spPr>
          <a:xfrm>
            <a:off x="0" y="1109241"/>
            <a:ext cx="9144000" cy="1143000"/>
          </a:xfrm>
        </p:spPr>
        <p:txBody>
          <a:bodyPr>
            <a:noAutofit/>
          </a:body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1 Entrée = 2 or more components</a:t>
            </a:r>
          </a:p>
        </p:txBody>
      </p:sp>
      <p:sp>
        <p:nvSpPr>
          <p:cNvPr id="5" name="Title 1">
            <a:extLst>
              <a:ext uri="{FF2B5EF4-FFF2-40B4-BE49-F238E27FC236}">
                <a16:creationId xmlns:a16="http://schemas.microsoft.com/office/drawing/2014/main" id="{77CA1863-620D-4513-1716-4DD2253E1A3D}"/>
              </a:ext>
            </a:extLst>
          </p:cNvPr>
          <p:cNvSpPr txBox="1">
            <a:spLocks/>
          </p:cNvSpPr>
          <p:nvPr/>
        </p:nvSpPr>
        <p:spPr>
          <a:xfrm>
            <a:off x="0" y="1109241"/>
            <a:ext cx="9144000"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Hamburgers have how many components?</a:t>
            </a:r>
          </a:p>
        </p:txBody>
      </p:sp>
      <p:grpSp>
        <p:nvGrpSpPr>
          <p:cNvPr id="10" name="Group 9">
            <a:extLst>
              <a:ext uri="{FF2B5EF4-FFF2-40B4-BE49-F238E27FC236}">
                <a16:creationId xmlns:a16="http://schemas.microsoft.com/office/drawing/2014/main" id="{CFD3B40D-60D2-03F1-B84E-9C77728F9448}"/>
              </a:ext>
            </a:extLst>
          </p:cNvPr>
          <p:cNvGrpSpPr/>
          <p:nvPr/>
        </p:nvGrpSpPr>
        <p:grpSpPr>
          <a:xfrm>
            <a:off x="2498051" y="3151341"/>
            <a:ext cx="4147896" cy="3037281"/>
            <a:chOff x="-4270590" y="5638339"/>
            <a:chExt cx="4147896" cy="3037281"/>
          </a:xfrm>
        </p:grpSpPr>
        <p:pic>
          <p:nvPicPr>
            <p:cNvPr id="11" name="Picture 10">
              <a:extLst>
                <a:ext uri="{FF2B5EF4-FFF2-40B4-BE49-F238E27FC236}">
                  <a16:creationId xmlns:a16="http://schemas.microsoft.com/office/drawing/2014/main" id="{E75792AA-D03E-AF7B-4656-2E0DCD496E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12" name="Picture 8" descr="Pickle Slices Rainbow Movie — Chick-fil-A Madison Catering Pre-Order">
              <a:extLst>
                <a:ext uri="{FF2B5EF4-FFF2-40B4-BE49-F238E27FC236}">
                  <a16:creationId xmlns:a16="http://schemas.microsoft.com/office/drawing/2014/main" id="{94A358CB-C4FF-114B-B42A-C4C49570011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ickle Slices Rainbow Movie — Chick-fil-A Madison Catering Pre-Order">
              <a:extLst>
                <a:ext uri="{FF2B5EF4-FFF2-40B4-BE49-F238E27FC236}">
                  <a16:creationId xmlns:a16="http://schemas.microsoft.com/office/drawing/2014/main" id="{AFDF4904-8160-F7E1-E997-F6DC3EA014F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4AF15A-182C-C570-38CB-EF83CE0421D9}"/>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4"/>
              </a:ext>
            </a:extLst>
          </a:blip>
          <a:stretch>
            <a:fillRect/>
          </a:stretch>
        </p:blipFill>
        <p:spPr>
          <a:xfrm>
            <a:off x="540858" y="2239749"/>
            <a:ext cx="8229600" cy="4262591"/>
          </a:xfrm>
          <a:prstGeom prst="rect">
            <a:avLst/>
          </a:prstGeom>
        </p:spPr>
      </p:pic>
    </p:spTree>
    <p:extLst>
      <p:ext uri="{BB962C8B-B14F-4D97-AF65-F5344CB8AC3E}">
        <p14:creationId xmlns:p14="http://schemas.microsoft.com/office/powerpoint/2010/main" val="176211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57" presetClass="path" presetSubtype="0" accel="50000" decel="50000" fill="hold" nodeType="withEffect">
                                  <p:stCondLst>
                                    <p:cond delay="0"/>
                                  </p:stCondLst>
                                  <p:childTnLst>
                                    <p:animMotion origin="layout" path="M -0.00694 -0.00371 L -0.00694 -0.30139 C -0.00694 -0.43496 0.25903 -0.59908 0.47552 -0.59908 L 0.95799 -0.59908 " pathEditMode="relative" rAng="0" ptsTypes="AAAA">
                                      <p:cBhvr>
                                        <p:cTn id="10" dur="2000" fill="hold"/>
                                        <p:tgtEl>
                                          <p:spTgt spid="45"/>
                                        </p:tgtEl>
                                        <p:attrNameLst>
                                          <p:attrName>ppt_x</p:attrName>
                                          <p:attrName>ppt_y</p:attrName>
                                        </p:attrNameLst>
                                      </p:cBhvr>
                                      <p:rCtr x="48247" y="-29769"/>
                                    </p:animMotion>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2" name="Title 1">
            <a:extLst>
              <a:ext uri="{FF2B5EF4-FFF2-40B4-BE49-F238E27FC236}">
                <a16:creationId xmlns:a16="http://schemas.microsoft.com/office/drawing/2014/main" id="{542D8038-9E33-4F3F-BD95-2560E2D0D88D}"/>
              </a:ext>
            </a:extLst>
          </p:cNvPr>
          <p:cNvSpPr>
            <a:spLocks noGrp="1"/>
          </p:cNvSpPr>
          <p:nvPr>
            <p:ph type="title"/>
          </p:nvPr>
        </p:nvSpPr>
        <p:spPr>
          <a:xfrm>
            <a:off x="1" y="611061"/>
            <a:ext cx="9143999" cy="1143000"/>
          </a:xfrm>
        </p:spPr>
        <p:txBody>
          <a:bodyPr>
            <a:normAutofit/>
          </a:body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Pizza has how many components?</a:t>
            </a:r>
          </a:p>
        </p:txBody>
      </p:sp>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pic>
        <p:nvPicPr>
          <p:cNvPr id="3074" name="Picture 2" descr="Plain Pizza Images – Browse 2,981 Stock Photos, Vectors, and Video | Adobe  Stock">
            <a:extLst>
              <a:ext uri="{FF2B5EF4-FFF2-40B4-BE49-F238E27FC236}">
                <a16:creationId xmlns:a16="http://schemas.microsoft.com/office/drawing/2014/main" id="{EFCEBA7B-8C3E-3533-D371-F5CE965956F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167" b="90000" l="10000" r="90000">
                        <a14:foregroundMark x1="62222" y1="9167" x2="62222" y2="9167"/>
                      </a14:backgroundRemoval>
                    </a14:imgEffect>
                  </a14:imgLayer>
                </a14:imgProps>
              </a:ext>
              <a:ext uri="{28A0092B-C50C-407E-A947-70E740481C1C}">
                <a14:useLocalDpi xmlns:a14="http://schemas.microsoft.com/office/drawing/2010/main" val="0"/>
              </a:ext>
            </a:extLst>
          </a:blip>
          <a:srcRect/>
          <a:stretch>
            <a:fillRect/>
          </a:stretch>
        </p:blipFill>
        <p:spPr bwMode="auto">
          <a:xfrm rot="20697506">
            <a:off x="2523991" y="4236042"/>
            <a:ext cx="3567404" cy="23782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1"/>
              </a:ext>
            </a:extLst>
          </a:blip>
          <a:stretch>
            <a:fillRect/>
          </a:stretch>
        </p:blipFill>
        <p:spPr>
          <a:xfrm>
            <a:off x="496844" y="2232944"/>
            <a:ext cx="8229600" cy="4262591"/>
          </a:xfrm>
          <a:prstGeom prst="rect">
            <a:avLst/>
          </a:prstGeom>
        </p:spPr>
      </p:pic>
    </p:spTree>
    <p:extLst>
      <p:ext uri="{BB962C8B-B14F-4D97-AF65-F5344CB8AC3E}">
        <p14:creationId xmlns:p14="http://schemas.microsoft.com/office/powerpoint/2010/main" val="3736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9046FFC3-1D09-3341-905D-090B5867CE6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42" name="Picture 41" descr="A silver platter with a lid open&#10;&#10;Description automatically generated">
            <a:extLst>
              <a:ext uri="{FF2B5EF4-FFF2-40B4-BE49-F238E27FC236}">
                <a16:creationId xmlns:a16="http://schemas.microsoft.com/office/drawing/2014/main" id="{71FFE058-1CFD-6134-AF3A-E4DECA353C3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7602"/>
          <a:stretch/>
        </p:blipFill>
        <p:spPr>
          <a:xfrm>
            <a:off x="553384" y="4542734"/>
            <a:ext cx="8037231" cy="2221832"/>
          </a:xfrm>
          <a:prstGeom prst="rect">
            <a:avLst/>
          </a:prstGeom>
        </p:spPr>
      </p:pic>
      <p:sp>
        <p:nvSpPr>
          <p:cNvPr id="12" name="Title 1">
            <a:extLst>
              <a:ext uri="{FF2B5EF4-FFF2-40B4-BE49-F238E27FC236}">
                <a16:creationId xmlns:a16="http://schemas.microsoft.com/office/drawing/2014/main" id="{B0FE6F04-50A4-5DB2-43F2-73C4CDF73982}"/>
              </a:ext>
            </a:extLst>
          </p:cNvPr>
          <p:cNvSpPr txBox="1">
            <a:spLocks/>
          </p:cNvSpPr>
          <p:nvPr/>
        </p:nvSpPr>
        <p:spPr>
          <a:xfrm>
            <a:off x="553384" y="611061"/>
            <a:ext cx="8037231" cy="11430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Berlin Sans FB Demi" panose="020E0802020502020306" pitchFamily="34" charset="0"/>
              </a:rPr>
              <a:t>Orange chicken bowls have how many components?</a:t>
            </a:r>
          </a:p>
        </p:txBody>
      </p:sp>
      <p:pic>
        <p:nvPicPr>
          <p:cNvPr id="16" name="Picture 15" descr="A bowl of rice and broccoli with chicken&#10;&#10;Description automatically generated">
            <a:extLst>
              <a:ext uri="{FF2B5EF4-FFF2-40B4-BE49-F238E27FC236}">
                <a16:creationId xmlns:a16="http://schemas.microsoft.com/office/drawing/2014/main" id="{F03C3FC4-7126-8AE2-DAB2-A95013DA44DA}"/>
              </a:ext>
            </a:extLst>
          </p:cNvPr>
          <p:cNvPicPr>
            <a:picLocks noChangeAspect="1"/>
          </p:cNvPicPr>
          <p:nvPr/>
        </p:nvPicPr>
        <p:blipFill>
          <a:blip r:embed="rId7"/>
          <a:stretch>
            <a:fillRect/>
          </a:stretch>
        </p:blipFill>
        <p:spPr>
          <a:xfrm>
            <a:off x="3029805" y="3736682"/>
            <a:ext cx="2876550" cy="2265283"/>
          </a:xfrm>
          <a:prstGeom prst="rect">
            <a:avLst/>
          </a:prstGeom>
        </p:spPr>
      </p:pic>
      <p:pic>
        <p:nvPicPr>
          <p:cNvPr id="45" name="Picture 44" descr="A silver tray with a lid&#10;&#10;Description automatically generated">
            <a:extLst>
              <a:ext uri="{FF2B5EF4-FFF2-40B4-BE49-F238E27FC236}">
                <a16:creationId xmlns:a16="http://schemas.microsoft.com/office/drawing/2014/main" id="{9A41BE19-6767-DFA7-3EC2-8FACB47801E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57" b="93143" l="867" r="97667">
                        <a14:foregroundMark x1="4533" y1="67771" x2="37733" y2="79543"/>
                        <a14:foregroundMark x1="34933" y1="92800" x2="41733" y2="93486"/>
                        <a14:foregroundMark x1="41733" y1="93486" x2="71467" y2="85029"/>
                        <a14:foregroundMark x1="71467" y1="85029" x2="91200" y2="68457"/>
                        <a14:foregroundMark x1="93000" y1="66286" x2="93667" y2="75886"/>
                        <a14:foregroundMark x1="93667" y1="75886" x2="92600" y2="76571"/>
                        <a14:foregroundMark x1="97733" y1="72343" x2="97733" y2="72343"/>
                        <a14:foregroundMark x1="64533" y1="93371" x2="43400" y2="33600"/>
                        <a14:foregroundMark x1="43400" y1="33600" x2="42600" y2="29600"/>
                        <a14:foregroundMark x1="47533" y1="8571" x2="49667" y2="39543"/>
                        <a14:foregroundMark x1="50533" y1="3771" x2="50533" y2="3771"/>
                        <a14:foregroundMark x1="867" y1="69600" x2="867" y2="69600"/>
                      </a14:backgroundRemoval>
                    </a14:imgEffect>
                  </a14:imgLayer>
                </a14:imgProps>
              </a:ext>
              <a:ext uri="{837473B0-CC2E-450A-ABE3-18F120FF3D39}">
                <a1611:picAttrSrcUrl xmlns:a1611="http://schemas.microsoft.com/office/drawing/2016/11/main" r:id="rId10"/>
              </a:ext>
            </a:extLst>
          </a:blip>
          <a:stretch>
            <a:fillRect/>
          </a:stretch>
        </p:blipFill>
        <p:spPr>
          <a:xfrm>
            <a:off x="553384" y="2286691"/>
            <a:ext cx="8229600" cy="4262591"/>
          </a:xfrm>
          <a:prstGeom prst="rect">
            <a:avLst/>
          </a:prstGeom>
        </p:spPr>
      </p:pic>
    </p:spTree>
    <p:extLst>
      <p:ext uri="{BB962C8B-B14F-4D97-AF65-F5344CB8AC3E}">
        <p14:creationId xmlns:p14="http://schemas.microsoft.com/office/powerpoint/2010/main" val="20478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0.00694 -0.0037 L -0.00694 -0.30139 C -0.00694 -0.43495 0.25903 -0.59907 0.47535 -0.59907 L 0.95781 -0.59907 " pathEditMode="relative" rAng="0" ptsTypes="AAAA">
                                      <p:cBhvr>
                                        <p:cTn id="6" dur="2000" fill="hold"/>
                                        <p:tgtEl>
                                          <p:spTgt spid="45"/>
                                        </p:tgtEl>
                                        <p:attrNameLst>
                                          <p:attrName>ppt_x</p:attrName>
                                          <p:attrName>ppt_y</p:attrName>
                                        </p:attrNameLst>
                                      </p:cBhvr>
                                      <p:rCtr x="48229" y="-29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478EC77B-2265-4202-2D70-9AA3D57D2D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 name="TextBox 2">
            <a:extLst>
              <a:ext uri="{FF2B5EF4-FFF2-40B4-BE49-F238E27FC236}">
                <a16:creationId xmlns:a16="http://schemas.microsoft.com/office/drawing/2014/main" id="{54E88C77-18C2-42E6-7C17-3F3AE8A275DB}"/>
              </a:ext>
            </a:extLst>
          </p:cNvPr>
          <p:cNvSpPr txBox="1"/>
          <p:nvPr/>
        </p:nvSpPr>
        <p:spPr>
          <a:xfrm>
            <a:off x="234461" y="398405"/>
            <a:ext cx="8675077" cy="2554545"/>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Berlin Sans FB Demi" panose="020E0802020502020306" pitchFamily="34" charset="0"/>
              </a:rPr>
              <a:t>Some entrees have vegetables that may or may not meet the ½ cup requirement in order for it to be a reimbursable meal.</a:t>
            </a:r>
            <a:endParaRPr lang="en-US" sz="4000" dirty="0"/>
          </a:p>
        </p:txBody>
      </p:sp>
      <p:pic>
        <p:nvPicPr>
          <p:cNvPr id="18" name="Picture 17" descr="A bowl of rice and broccoli with chicken&#10;&#10;Description automatically generated">
            <a:extLst>
              <a:ext uri="{FF2B5EF4-FFF2-40B4-BE49-F238E27FC236}">
                <a16:creationId xmlns:a16="http://schemas.microsoft.com/office/drawing/2014/main" id="{411E3C6D-882D-10BD-911E-57615C575CB0}"/>
              </a:ext>
            </a:extLst>
          </p:cNvPr>
          <p:cNvPicPr>
            <a:picLocks noChangeAspect="1"/>
          </p:cNvPicPr>
          <p:nvPr/>
        </p:nvPicPr>
        <p:blipFill>
          <a:blip r:embed="rId5"/>
          <a:stretch>
            <a:fillRect/>
          </a:stretch>
        </p:blipFill>
        <p:spPr>
          <a:xfrm>
            <a:off x="4899454" y="3428997"/>
            <a:ext cx="2609850" cy="2055257"/>
          </a:xfrm>
          <a:prstGeom prst="rect">
            <a:avLst/>
          </a:prstGeom>
        </p:spPr>
      </p:pic>
      <p:grpSp>
        <p:nvGrpSpPr>
          <p:cNvPr id="19" name="Group 18">
            <a:extLst>
              <a:ext uri="{FF2B5EF4-FFF2-40B4-BE49-F238E27FC236}">
                <a16:creationId xmlns:a16="http://schemas.microsoft.com/office/drawing/2014/main" id="{D0D279D2-0867-C0C6-8FF3-F11EB5A90E36}"/>
              </a:ext>
            </a:extLst>
          </p:cNvPr>
          <p:cNvGrpSpPr/>
          <p:nvPr/>
        </p:nvGrpSpPr>
        <p:grpSpPr>
          <a:xfrm>
            <a:off x="1270937" y="3022568"/>
            <a:ext cx="3301062" cy="2581509"/>
            <a:chOff x="-4270590" y="5638339"/>
            <a:chExt cx="4147896" cy="3037281"/>
          </a:xfrm>
        </p:grpSpPr>
        <p:pic>
          <p:nvPicPr>
            <p:cNvPr id="20" name="Picture 19">
              <a:extLst>
                <a:ext uri="{FF2B5EF4-FFF2-40B4-BE49-F238E27FC236}">
                  <a16:creationId xmlns:a16="http://schemas.microsoft.com/office/drawing/2014/main" id="{B22E7E38-6044-45FC-AE1B-01E14BA761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93" b="96175" l="9783" r="89493">
                          <a14:foregroundMark x1="17391" y1="59563" x2="16667" y2="75956"/>
                          <a14:backgroundMark x1="18116" y1="30601" x2="65217" y2="31694"/>
                          <a14:backgroundMark x1="65217" y1="31694" x2="31884" y2="21311"/>
                          <a14:backgroundMark x1="31884" y1="21311" x2="41667" y2="42077"/>
                          <a14:backgroundMark x1="41667" y1="42077" x2="71014" y2="16940"/>
                          <a14:backgroundMark x1="71014" y1="16940" x2="35870" y2="9836"/>
                          <a14:backgroundMark x1="35870" y1="9836" x2="17391" y2="34426"/>
                          <a14:backgroundMark x1="17391" y1="34426" x2="78623" y2="40437"/>
                          <a14:backgroundMark x1="78623" y1="40437" x2="43478" y2="54645"/>
                        </a14:backgroundRemoval>
                      </a14:imgEffect>
                    </a14:imgLayer>
                  </a14:imgProps>
                </a:ext>
                <a:ext uri="{28A0092B-C50C-407E-A947-70E740481C1C}">
                  <a14:useLocalDpi xmlns:a14="http://schemas.microsoft.com/office/drawing/2010/main" val="0"/>
                </a:ext>
              </a:extLst>
            </a:blip>
            <a:srcRect t="-3822" b="1"/>
            <a:stretch/>
          </p:blipFill>
          <p:spPr>
            <a:xfrm>
              <a:off x="-4207476" y="5960138"/>
              <a:ext cx="3944711" cy="2715482"/>
            </a:xfrm>
            <a:prstGeom prst="rect">
              <a:avLst/>
            </a:prstGeom>
          </p:spPr>
        </p:pic>
        <p:pic>
          <p:nvPicPr>
            <p:cNvPr id="21" name="Picture 8" descr="Pickle Slices Rainbow Movie — Chick-fil-A Madison Catering Pre-Order">
              <a:extLst>
                <a:ext uri="{FF2B5EF4-FFF2-40B4-BE49-F238E27FC236}">
                  <a16:creationId xmlns:a16="http://schemas.microsoft.com/office/drawing/2014/main" id="{9CA170EA-1AC1-F61D-0BC4-A617CD53E37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322387">
              <a:off x="-4104407" y="5790651"/>
              <a:ext cx="2623927" cy="26239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Pickle Slices Rainbow Movie — Chick-fil-A Madison Catering Pre-Order">
              <a:extLst>
                <a:ext uri="{FF2B5EF4-FFF2-40B4-BE49-F238E27FC236}">
                  <a16:creationId xmlns:a16="http://schemas.microsoft.com/office/drawing/2014/main" id="{AEE42D66-E445-0559-513F-74178E7CECA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9637361">
              <a:off x="-3051246" y="5638339"/>
              <a:ext cx="2928552" cy="2928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8707BC4-E00C-A0A2-D999-343662204910}"/>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1093" b="96175" l="9783" r="89493">
                          <a14:foregroundMark x1="17100" y1="66161" x2="17022" y2="67923"/>
                          <a14:backgroundMark x1="19203" y1="55738" x2="66667" y2="57377"/>
                          <a14:backgroundMark x1="66667" y1="57377" x2="79710" y2="55191"/>
                          <a14:backgroundMark x1="79710" y1="55191" x2="79710" y2="55191"/>
                          <a14:backgroundMark x1="24275" y1="75410" x2="62319" y2="77049"/>
                          <a14:backgroundMark x1="62319" y1="77049" x2="78261" y2="75956"/>
                          <a14:backgroundMark x1="17754" y1="78142" x2="64130" y2="86885"/>
                          <a14:backgroundMark x1="15217" y1="56284" x2="49638" y2="56831"/>
                          <a14:backgroundMark x1="49638" y1="56831" x2="75725" y2="56284"/>
                          <a14:backgroundMark x1="75725" y1="56284" x2="75725" y2="56284"/>
                          <a14:backgroundMark x1="16304" y1="69399" x2="16304" y2="69399"/>
                          <a14:backgroundMark x1="16304" y1="69399" x2="45652" y2="78689"/>
                          <a14:backgroundMark x1="14493" y1="45902" x2="14493" y2="45902"/>
                          <a14:backgroundMark x1="15580" y1="50820" x2="10507" y2="46448"/>
                          <a14:backgroundMark x1="72464" y1="54098" x2="79348" y2="50273"/>
                        </a14:backgroundRemoval>
                      </a14:imgEffect>
                    </a14:imgLayer>
                  </a14:imgProps>
                </a:ext>
                <a:ext uri="{28A0092B-C50C-407E-A947-70E740481C1C}">
                  <a14:useLocalDpi xmlns:a14="http://schemas.microsoft.com/office/drawing/2010/main" val="0"/>
                </a:ext>
              </a:extLst>
            </a:blip>
            <a:srcRect t="-3822" b="1"/>
            <a:stretch/>
          </p:blipFill>
          <p:spPr>
            <a:xfrm rot="21434336">
              <a:off x="-4270590" y="5866704"/>
              <a:ext cx="3944711" cy="2715482"/>
            </a:xfrm>
            <a:prstGeom prst="rect">
              <a:avLst/>
            </a:prstGeom>
          </p:spPr>
        </p:pic>
      </p:grpSp>
    </p:spTree>
    <p:extLst>
      <p:ext uri="{BB962C8B-B14F-4D97-AF65-F5344CB8AC3E}">
        <p14:creationId xmlns:p14="http://schemas.microsoft.com/office/powerpoint/2010/main" val="3638249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80C9F3C-3DE7-2DA0-2E81-A203B13BD4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9" name="Picture 8" descr="A knife with a black handle&#10;&#10;Description automatically generated">
            <a:extLst>
              <a:ext uri="{FF2B5EF4-FFF2-40B4-BE49-F238E27FC236}">
                <a16:creationId xmlns:a16="http://schemas.microsoft.com/office/drawing/2014/main" id="{B71994F2-82B3-68FB-6DA8-E87872A04404}"/>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sp>
        <p:nvSpPr>
          <p:cNvPr id="4" name="Title 1">
            <a:extLst>
              <a:ext uri="{FF2B5EF4-FFF2-40B4-BE49-F238E27FC236}">
                <a16:creationId xmlns:a16="http://schemas.microsoft.com/office/drawing/2014/main" id="{86922379-8ABE-2E64-1C82-E5C5F7DEA047}"/>
              </a:ext>
            </a:extLst>
          </p:cNvPr>
          <p:cNvSpPr txBox="1">
            <a:spLocks/>
          </p:cNvSpPr>
          <p:nvPr/>
        </p:nvSpPr>
        <p:spPr>
          <a:xfrm>
            <a:off x="0" y="48835"/>
            <a:ext cx="9144000" cy="1325563"/>
          </a:xfrm>
          <a:prstGeom prst="rect">
            <a:avLst/>
          </a:prstGeom>
          <a:ln>
            <a:no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effectLst/>
                <a:latin typeface="Berlin Sans FB Demi" panose="020E0802020502020306" pitchFamily="34" charset="0"/>
              </a:rPr>
              <a:t>Menu Contribution List </a:t>
            </a:r>
          </a:p>
        </p:txBody>
      </p:sp>
      <p:pic>
        <p:nvPicPr>
          <p:cNvPr id="7" name="Picture 6" descr="Graphical user interface, table&#10;&#10;Description automatically generated">
            <a:extLst>
              <a:ext uri="{FF2B5EF4-FFF2-40B4-BE49-F238E27FC236}">
                <a16:creationId xmlns:a16="http://schemas.microsoft.com/office/drawing/2014/main" id="{26F7A72F-930C-65AA-ED7E-84C3B416F669}"/>
              </a:ext>
            </a:extLst>
          </p:cNvPr>
          <p:cNvPicPr>
            <a:picLocks noChangeAspect="1"/>
          </p:cNvPicPr>
          <p:nvPr/>
        </p:nvPicPr>
        <p:blipFill>
          <a:blip r:embed="rId7"/>
          <a:stretch>
            <a:fillRect/>
          </a:stretch>
        </p:blipFill>
        <p:spPr>
          <a:xfrm>
            <a:off x="1373348" y="2589717"/>
            <a:ext cx="6842076" cy="3916133"/>
          </a:xfrm>
          <a:prstGeom prst="rect">
            <a:avLst/>
          </a:prstGeom>
          <a:ln>
            <a:solidFill>
              <a:schemeClr val="tx1"/>
            </a:solidFill>
          </a:ln>
        </p:spPr>
      </p:pic>
      <p:sp>
        <p:nvSpPr>
          <p:cNvPr id="12" name="TextBox 11">
            <a:extLst>
              <a:ext uri="{FF2B5EF4-FFF2-40B4-BE49-F238E27FC236}">
                <a16:creationId xmlns:a16="http://schemas.microsoft.com/office/drawing/2014/main" id="{C5EC3AFF-34A4-2D52-615F-0E18BE1C77CF}"/>
              </a:ext>
            </a:extLst>
          </p:cNvPr>
          <p:cNvSpPr txBox="1"/>
          <p:nvPr/>
        </p:nvSpPr>
        <p:spPr>
          <a:xfrm>
            <a:off x="1130831" y="1003134"/>
            <a:ext cx="6882339" cy="1384995"/>
          </a:xfrm>
          <a:prstGeom prst="rect">
            <a:avLst/>
          </a:prstGeom>
          <a:noFill/>
        </p:spPr>
        <p:txBody>
          <a:bodyPr wrap="square" rtlCol="0">
            <a:spAutoFit/>
          </a:bodyPr>
          <a:lstStyle/>
          <a:p>
            <a:pPr algn="ctr"/>
            <a:r>
              <a:rPr lang="en-US" sz="2800" dirty="0">
                <a:solidFill>
                  <a:schemeClr val="bg1"/>
                </a:solidFill>
              </a:rPr>
              <a:t>When making substitutions to the menu, refer to the Menu Contribution List to ensure the meal pattern requirements are met.</a:t>
            </a:r>
          </a:p>
        </p:txBody>
      </p:sp>
      <p:sp>
        <p:nvSpPr>
          <p:cNvPr id="3" name="TextBox 2">
            <a:extLst>
              <a:ext uri="{FF2B5EF4-FFF2-40B4-BE49-F238E27FC236}">
                <a16:creationId xmlns:a16="http://schemas.microsoft.com/office/drawing/2014/main" id="{2F5590F4-32E4-3490-F5CD-65496B147D9E}"/>
              </a:ext>
            </a:extLst>
          </p:cNvPr>
          <p:cNvSpPr txBox="1"/>
          <p:nvPr/>
        </p:nvSpPr>
        <p:spPr>
          <a:xfrm>
            <a:off x="1449808" y="2660600"/>
            <a:ext cx="4534293" cy="276999"/>
          </a:xfrm>
          <a:prstGeom prst="rect">
            <a:avLst/>
          </a:prstGeom>
          <a:solidFill>
            <a:schemeClr val="bg1"/>
          </a:solidFill>
        </p:spPr>
        <p:txBody>
          <a:bodyPr wrap="square" rtlCol="0">
            <a:spAutoFit/>
          </a:bodyPr>
          <a:lstStyle/>
          <a:p>
            <a:r>
              <a:rPr lang="en-US" sz="1200" dirty="0"/>
              <a:t>2024-2025 Menu Components Contribution </a:t>
            </a:r>
          </a:p>
        </p:txBody>
      </p:sp>
    </p:spTree>
    <p:extLst>
      <p:ext uri="{BB962C8B-B14F-4D97-AF65-F5344CB8AC3E}">
        <p14:creationId xmlns:p14="http://schemas.microsoft.com/office/powerpoint/2010/main" val="2998387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1763808" y="2485909"/>
            <a:ext cx="324878" cy="449832"/>
          </a:xfrm>
          <a:prstGeom prst="rect">
            <a:avLst/>
          </a:prstGeom>
          <a:scene3d>
            <a:camera prst="orthographicFront">
              <a:rot lat="52031" lon="1495465" rev="21002235"/>
            </a:camera>
            <a:lightRig rig="threePt" dir="t"/>
          </a:scene3d>
        </p:spPr>
      </p:pic>
      <p:pic>
        <p:nvPicPr>
          <p:cNvPr id="71" name="Picture 70"/>
          <p:cNvPicPr>
            <a:picLocks noChangeAspect="1"/>
          </p:cNvPicPr>
          <p:nvPr/>
        </p:nvPicPr>
        <p:blipFill>
          <a:blip r:embed="rId8"/>
          <a:srcRect/>
          <a:stretch/>
        </p:blipFill>
        <p:spPr>
          <a:xfrm>
            <a:off x="4837369" y="1937887"/>
            <a:ext cx="392319" cy="385185"/>
          </a:xfrm>
          <a:prstGeom prst="rect">
            <a:avLst/>
          </a:prstGeom>
        </p:spPr>
      </p:pic>
      <p:pic>
        <p:nvPicPr>
          <p:cNvPr id="9" name="Picture 8"/>
          <p:cNvPicPr>
            <a:picLocks noChangeAspect="1"/>
          </p:cNvPicPr>
          <p:nvPr/>
        </p:nvPicPr>
        <p:blipFill>
          <a:blip r:embed="rId9"/>
          <a:srcRect/>
          <a:stretch/>
        </p:blipFill>
        <p:spPr>
          <a:xfrm>
            <a:off x="4622003" y="4547739"/>
            <a:ext cx="1010040" cy="1588766"/>
          </a:xfrm>
          <a:prstGeom prst="rect">
            <a:avLst/>
          </a:prstGeom>
        </p:spPr>
      </p:pic>
      <p:pic>
        <p:nvPicPr>
          <p:cNvPr id="20" name="Picture 19">
            <a:extLst>
              <a:ext uri="{FF2B5EF4-FFF2-40B4-BE49-F238E27FC236}">
                <a16:creationId xmlns:a16="http://schemas.microsoft.com/office/drawing/2014/main" id="{95E17B32-F336-D96B-14A5-2B419EA97B16}"/>
              </a:ext>
            </a:extLst>
          </p:cNvPr>
          <p:cNvPicPr>
            <a:picLocks noChangeAspect="1"/>
          </p:cNvPicPr>
          <p:nvPr/>
        </p:nvPicPr>
        <p:blipFill>
          <a:blip r:embed="rId10"/>
          <a:srcRect/>
          <a:stretch/>
        </p:blipFill>
        <p:spPr>
          <a:xfrm>
            <a:off x="699506" y="5106764"/>
            <a:ext cx="1446657" cy="1139242"/>
          </a:xfrm>
          <a:prstGeom prst="rect">
            <a:avLst/>
          </a:prstGeom>
        </p:spPr>
      </p:pic>
      <p:pic>
        <p:nvPicPr>
          <p:cNvPr id="22" name="Picture 21">
            <a:extLst>
              <a:ext uri="{FF2B5EF4-FFF2-40B4-BE49-F238E27FC236}">
                <a16:creationId xmlns:a16="http://schemas.microsoft.com/office/drawing/2014/main" id="{D295281D-BDB2-9167-DA2D-0BE0C6AA470D}"/>
              </a:ext>
            </a:extLst>
          </p:cNvPr>
          <p:cNvPicPr>
            <a:picLocks noChangeAspect="1"/>
          </p:cNvPicPr>
          <p:nvPr/>
        </p:nvPicPr>
        <p:blipFill>
          <a:blip r:embed="rId11"/>
          <a:srcRect/>
          <a:stretch/>
        </p:blipFill>
        <p:spPr>
          <a:xfrm>
            <a:off x="2516561" y="5198846"/>
            <a:ext cx="1677254" cy="981372"/>
          </a:xfrm>
          <a:prstGeom prst="rect">
            <a:avLst/>
          </a:prstGeom>
        </p:spPr>
      </p:pic>
      <p:pic>
        <p:nvPicPr>
          <p:cNvPr id="34" name="Picture 4"/>
          <p:cNvPicPr>
            <a:picLocks noChangeAspect="1" noChangeArrowheads="1"/>
          </p:cNvPicPr>
          <p:nvPr/>
        </p:nvPicPr>
        <p:blipFill>
          <a:blip r:embed="rId12"/>
          <a:srcRect/>
          <a:stretch/>
        </p:blipFill>
        <p:spPr bwMode="auto">
          <a:xfrm rot="14105089">
            <a:off x="3340295" y="2329562"/>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banana vecto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Presentation Software (With 1000+ animated characters!)">
            <a:extLst>
              <a:ext uri="{FF2B5EF4-FFF2-40B4-BE49-F238E27FC236}">
                <a16:creationId xmlns:a16="http://schemas.microsoft.com/office/drawing/2014/main" id="{1FC43DC4-BCBA-29D3-A150-E0E1F2E5B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45110" y="1801840"/>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Free Presentation Software (With 1000+ animated characters!)">
            <a:extLst>
              <a:ext uri="{FF2B5EF4-FFF2-40B4-BE49-F238E27FC236}">
                <a16:creationId xmlns:a16="http://schemas.microsoft.com/office/drawing/2014/main" id="{D67070EB-BF8B-805E-6BBE-2D3D2FB10E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3424" y="1739909"/>
            <a:ext cx="1731683" cy="31187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6" name="Picture 15" descr="A person wearing an apron&#10;&#10;Description automatically generated">
            <a:extLst>
              <a:ext uri="{FF2B5EF4-FFF2-40B4-BE49-F238E27FC236}">
                <a16:creationId xmlns:a16="http://schemas.microsoft.com/office/drawing/2014/main" id="{3C014E85-0A4C-CE39-4257-680AE528B7FC}"/>
              </a:ext>
            </a:extLst>
          </p:cNvPr>
          <p:cNvPicPr>
            <a:picLocks noChangeAspect="1"/>
          </p:cNvPicPr>
          <p:nvPr/>
        </p:nvPicPr>
        <p:blipFill>
          <a:blip r:embed="rId16"/>
          <a:stretch>
            <a:fillRect/>
          </a:stretch>
        </p:blipFill>
        <p:spPr>
          <a:xfrm>
            <a:off x="-151166" y="-340660"/>
            <a:ext cx="1248898" cy="4608667"/>
          </a:xfrm>
          <a:prstGeom prst="rect">
            <a:avLst/>
          </a:prstGeom>
        </p:spPr>
      </p:pic>
      <p:grpSp>
        <p:nvGrpSpPr>
          <p:cNvPr id="13" name="Group 12">
            <a:extLst>
              <a:ext uri="{FF2B5EF4-FFF2-40B4-BE49-F238E27FC236}">
                <a16:creationId xmlns:a16="http://schemas.microsoft.com/office/drawing/2014/main" id="{3776B0E9-F611-9DBD-FAEC-02954B6D1991}"/>
              </a:ext>
            </a:extLst>
          </p:cNvPr>
          <p:cNvGrpSpPr/>
          <p:nvPr/>
        </p:nvGrpSpPr>
        <p:grpSpPr>
          <a:xfrm>
            <a:off x="5500452" y="1739620"/>
            <a:ext cx="1524786" cy="2845298"/>
            <a:chOff x="5500452" y="1739620"/>
            <a:chExt cx="1524786" cy="2845298"/>
          </a:xfrm>
        </p:grpSpPr>
        <p:pic>
          <p:nvPicPr>
            <p:cNvPr id="49" name="Picture 10" descr="The wait is over!!!⌛ Introducing 50+ Plus-size characters in Animaker! -  Animaker updates">
              <a:extLst>
                <a:ext uri="{FF2B5EF4-FFF2-40B4-BE49-F238E27FC236}">
                  <a16:creationId xmlns:a16="http://schemas.microsoft.com/office/drawing/2014/main" id="{B55B256A-38D4-B6A9-F106-D64D30A05AB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50484" b="86452" l="9375" r="19286">
                          <a14:foregroundMark x1="13750" y1="50645" x2="13750" y2="50645"/>
                          <a14:foregroundMark x1="15000" y1="86129" x2="15000" y2="86129"/>
                          <a14:foregroundMark x1="13571" y1="86452" x2="13571" y2="86452"/>
                          <a14:foregroundMark x1="12946" y1="86290" x2="12946" y2="86290"/>
                        </a14:backgroundRemoval>
                      </a14:imgEffect>
                    </a14:imgLayer>
                  </a14:imgProps>
                </a:ext>
                <a:ext uri="{28A0092B-C50C-407E-A947-70E740481C1C}">
                  <a14:useLocalDpi xmlns:a14="http://schemas.microsoft.com/office/drawing/2010/main" val="0"/>
                </a:ext>
              </a:extLst>
            </a:blip>
            <a:srcRect l="8322" t="46858" r="79456" b="11948"/>
            <a:stretch/>
          </p:blipFill>
          <p:spPr bwMode="auto">
            <a:xfrm>
              <a:off x="5500452" y="1739620"/>
              <a:ext cx="1524786" cy="2845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0CF0CF2-800C-5422-69D7-5085D89A549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545908" y="3560147"/>
              <a:ext cx="1297752" cy="674251"/>
            </a:xfrm>
            <a:prstGeom prst="rect">
              <a:avLst/>
            </a:prstGeom>
          </p:spPr>
        </p:pic>
      </p:grpSp>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3759091" y="2352486"/>
            <a:ext cx="389135" cy="306444"/>
          </a:xfrm>
          <a:prstGeom prst="rect">
            <a:avLst/>
          </a:prstGeom>
        </p:spPr>
      </p:pic>
      <p:pic>
        <p:nvPicPr>
          <p:cNvPr id="4" name="Picture 3"/>
          <p:cNvPicPr>
            <a:picLocks noChangeAspect="1"/>
          </p:cNvPicPr>
          <p:nvPr/>
        </p:nvPicPr>
        <p:blipFill>
          <a:blip r:embed="rId21"/>
          <a:srcRect/>
          <a:stretch/>
        </p:blipFill>
        <p:spPr>
          <a:xfrm>
            <a:off x="2159019" y="2443012"/>
            <a:ext cx="290069" cy="456073"/>
          </a:xfrm>
          <a:prstGeom prst="rect">
            <a:avLst/>
          </a:prstGeom>
          <a:scene3d>
            <a:camera prst="orthographicFront">
              <a:rot lat="0" lon="1494000" rev="21000000"/>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3707338" y="2090283"/>
            <a:ext cx="486477" cy="283041"/>
          </a:xfrm>
          <a:prstGeom prst="rect">
            <a:avLst/>
          </a:prstGeom>
        </p:spPr>
      </p:pic>
    </p:spTree>
    <p:custDataLst>
      <p:tags r:id="rId1"/>
    </p:custDataLst>
    <p:extLst>
      <p:ext uri="{BB962C8B-B14F-4D97-AF65-F5344CB8AC3E}">
        <p14:creationId xmlns:p14="http://schemas.microsoft.com/office/powerpoint/2010/main" val="2873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4.16667E-6 -1.11111E-6 L -0.3158 0.01968 " pathEditMode="relative" rAng="0" ptsTypes="AA">
                                      <p:cBhvr>
                                        <p:cTn id="6" dur="2000" fill="hold"/>
                                        <p:tgtEl>
                                          <p:spTgt spid="13"/>
                                        </p:tgtEl>
                                        <p:attrNameLst>
                                          <p:attrName>ppt_x</p:attrName>
                                          <p:attrName>ppt_y</p:attrName>
                                        </p:attrNameLst>
                                      </p:cBhvr>
                                      <p:rCtr x="-15799" y="972"/>
                                    </p:animMotion>
                                  </p:childTnLst>
                                </p:cTn>
                              </p:par>
                              <p:par>
                                <p:cTn id="7" presetID="0" presetClass="path" presetSubtype="0" accel="50000" decel="50000" fill="hold" nodeType="withEffect">
                                  <p:stCondLst>
                                    <p:cond delay="0"/>
                                  </p:stCondLst>
                                  <p:childTnLst>
                                    <p:animMotion origin="layout" path="M 0.00209 -0.00324 L -0.04653 0.20717 " pathEditMode="relative" rAng="0" ptsTypes="AA">
                                      <p:cBhvr>
                                        <p:cTn id="8" dur="2000" fill="hold"/>
                                        <p:tgtEl>
                                          <p:spTgt spid="25"/>
                                        </p:tgtEl>
                                        <p:attrNameLst>
                                          <p:attrName>ppt_x</p:attrName>
                                          <p:attrName>ppt_y</p:attrName>
                                        </p:attrNameLst>
                                      </p:cBhvr>
                                      <p:rCtr x="-2431" y="10509"/>
                                    </p:animMotion>
                                  </p:childTnLst>
                                </p:cTn>
                              </p:par>
                              <p:par>
                                <p:cTn id="9" presetID="0" presetClass="path" presetSubtype="0" accel="50000" decel="50000" fill="hold" nodeType="withEffect">
                                  <p:stCondLst>
                                    <p:cond delay="0"/>
                                  </p:stCondLst>
                                  <p:childTnLst>
                                    <p:animMotion origin="layout" path="M 0.00018 -0.0044 L -0.08663 0.24931 " pathEditMode="relative" rAng="0" ptsTypes="AA">
                                      <p:cBhvr>
                                        <p:cTn id="10" dur="2000" fill="hold"/>
                                        <p:tgtEl>
                                          <p:spTgt spid="10"/>
                                        </p:tgtEl>
                                        <p:attrNameLst>
                                          <p:attrName>ppt_x</p:attrName>
                                          <p:attrName>ppt_y</p:attrName>
                                        </p:attrNameLst>
                                      </p:cBhvr>
                                      <p:rCtr x="-4340" y="12685"/>
                                    </p:animMotion>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2000"/>
                            </p:stCondLst>
                            <p:childTnLst>
                              <p:par>
                                <p:cTn id="16" presetID="0" presetClass="path" presetSubtype="0" accel="50000" decel="50000" fill="hold" nodeType="afterEffect">
                                  <p:stCondLst>
                                    <p:cond delay="0"/>
                                  </p:stCondLst>
                                  <p:childTnLst>
                                    <p:animMotion origin="layout" path="M -0.3158 0.01968 L -0.579 0.03889 " pathEditMode="relative" rAng="0" ptsTypes="AA">
                                      <p:cBhvr>
                                        <p:cTn id="17" dur="2000" fill="hold"/>
                                        <p:tgtEl>
                                          <p:spTgt spid="13"/>
                                        </p:tgtEl>
                                        <p:attrNameLst>
                                          <p:attrName>ppt_x</p:attrName>
                                          <p:attrName>ppt_y</p:attrName>
                                        </p:attrNameLst>
                                      </p:cBhvr>
                                      <p:rCtr x="-13351" y="1343"/>
                                    </p:animMotion>
                                  </p:childTnLst>
                                </p:cTn>
                              </p:par>
                              <p:par>
                                <p:cTn id="18" presetID="0" presetClass="path" presetSubtype="0" accel="50000" decel="50000" fill="hold" nodeType="withEffect">
                                  <p:stCondLst>
                                    <p:cond delay="0"/>
                                  </p:stCondLst>
                                  <p:childTnLst>
                                    <p:animMotion origin="layout" path="M -0.09236 0.24398 L -0.33975 0.27223 " pathEditMode="relative" rAng="0" ptsTypes="AA">
                                      <p:cBhvr>
                                        <p:cTn id="19" dur="2000" fill="hold"/>
                                        <p:tgtEl>
                                          <p:spTgt spid="10"/>
                                        </p:tgtEl>
                                        <p:attrNameLst>
                                          <p:attrName>ppt_x</p:attrName>
                                          <p:attrName>ppt_y</p:attrName>
                                        </p:attrNameLst>
                                      </p:cBhvr>
                                      <p:rCtr x="-12378" y="1412"/>
                                    </p:animMotion>
                                  </p:childTnLst>
                                </p:cTn>
                              </p:par>
                              <p:par>
                                <p:cTn id="20" presetID="0" presetClass="path" presetSubtype="0" accel="50000" decel="50000" fill="hold" nodeType="withEffect">
                                  <p:stCondLst>
                                    <p:cond delay="0"/>
                                  </p:stCondLst>
                                  <p:childTnLst>
                                    <p:animMotion origin="layout" path="M -0.04496 0.20416 L -0.31649 0.22222 " pathEditMode="relative" rAng="0" ptsTypes="AA">
                                      <p:cBhvr>
                                        <p:cTn id="21" dur="2000" fill="hold"/>
                                        <p:tgtEl>
                                          <p:spTgt spid="25"/>
                                        </p:tgtEl>
                                        <p:attrNameLst>
                                          <p:attrName>ppt_x</p:attrName>
                                          <p:attrName>ppt_y</p:attrName>
                                        </p:attrNameLst>
                                      </p:cBhvr>
                                      <p:rCtr x="-13576" y="903"/>
                                    </p:animMotion>
                                  </p:childTnLst>
                                </p:cTn>
                              </p:par>
                              <p:par>
                                <p:cTn id="22" presetID="0" presetClass="path" presetSubtype="0" accel="50000" decel="50000" fill="hold" nodeType="withEffect">
                                  <p:stCondLst>
                                    <p:cond delay="0"/>
                                  </p:stCondLst>
                                  <p:childTnLst>
                                    <p:animMotion origin="layout" path="M 2.77778E-7 -1.85185E-6 L -0.18767 0.2007 L -0.18767 0.20139 " pathEditMode="relative" rAng="0" ptsTypes="AAA">
                                      <p:cBhvr>
                                        <p:cTn id="23" dur="2000" fill="hold"/>
                                        <p:tgtEl>
                                          <p:spTgt spid="4"/>
                                        </p:tgtEl>
                                        <p:attrNameLst>
                                          <p:attrName>ppt_x</p:attrName>
                                          <p:attrName>ppt_y</p:attrName>
                                        </p:attrNameLst>
                                      </p:cBhvr>
                                      <p:rCtr x="-9392" y="10069"/>
                                    </p:animMotion>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4000"/>
                            </p:stCondLst>
                            <p:childTnLst>
                              <p:par>
                                <p:cTn id="27" presetID="1" presetClass="entr" presetSubtype="0" fill="hold" grpId="0" nodeType="after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4"/>
                                        </p:tgtEl>
                                        <p:attrNameLst>
                                          <p:attrName>style.visibility</p:attrName>
                                        </p:attrNameLst>
                                      </p:cBhvr>
                                      <p:to>
                                        <p:strVal val="hidden"/>
                                      </p:to>
                                    </p:set>
                                  </p:childTnLst>
                                </p:cTn>
                              </p:par>
                            </p:childTnLst>
                          </p:cTn>
                        </p:par>
                        <p:par>
                          <p:cTn id="33" fill="hold">
                            <p:stCondLst>
                              <p:cond delay="0"/>
                            </p:stCondLst>
                            <p:childTnLst>
                              <p:par>
                                <p:cTn id="34" presetID="0" presetClass="path" presetSubtype="0" accel="50000" decel="50000" fill="hold" nodeType="afterEffect">
                                  <p:stCondLst>
                                    <p:cond delay="0"/>
                                  </p:stCondLst>
                                  <p:childTnLst>
                                    <p:animMotion origin="layout" path="M -0.57379 0.04097 L -0.89237 0.05903 " pathEditMode="relative" ptsTypes="AA">
                                      <p:cBhvr>
                                        <p:cTn id="35" dur="2000" fill="hold"/>
                                        <p:tgtEl>
                                          <p:spTgt spid="13"/>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19514 0.19005 L -0.44948 0.19167 " pathEditMode="relative" ptsTypes="AA">
                                      <p:cBhvr>
                                        <p:cTn id="37" dur="2000" fill="hold"/>
                                        <p:tgtEl>
                                          <p:spTgt spid="4"/>
                                        </p:tgtEl>
                                        <p:attrNameLst>
                                          <p:attrName>ppt_x</p:attrName>
                                          <p:attrName>ppt_y</p:attrName>
                                        </p:attrNameLst>
                                      </p:cBhvr>
                                    </p:animMotion>
                                  </p:childTnLst>
                                </p:cTn>
                              </p:par>
                              <p:par>
                                <p:cTn id="38" presetID="0" presetClass="path" presetSubtype="0" accel="50000" decel="50000" fill="hold" nodeType="withEffect">
                                  <p:stCondLst>
                                    <p:cond delay="0"/>
                                  </p:stCondLst>
                                  <p:childTnLst>
                                    <p:animMotion origin="layout" path="M -0.33385 0.21898 L -0.62274 0.21898 " pathEditMode="relative" rAng="0" ptsTypes="AA">
                                      <p:cBhvr>
                                        <p:cTn id="39" dur="2000" fill="hold"/>
                                        <p:tgtEl>
                                          <p:spTgt spid="25"/>
                                        </p:tgtEl>
                                        <p:attrNameLst>
                                          <p:attrName>ppt_x</p:attrName>
                                          <p:attrName>ppt_y</p:attrName>
                                        </p:attrNameLst>
                                      </p:cBhvr>
                                      <p:rCtr x="-14444" y="0"/>
                                    </p:animMotion>
                                  </p:childTnLst>
                                </p:cTn>
                              </p:par>
                              <p:par>
                                <p:cTn id="40" presetID="0" presetClass="path" presetSubtype="0" accel="50000" decel="50000" fill="hold" nodeType="withEffect">
                                  <p:stCondLst>
                                    <p:cond delay="0"/>
                                  </p:stCondLst>
                                  <p:childTnLst>
                                    <p:animMotion origin="layout" path="M -0.31597 0.27361 L -0.62447 0.26389 " pathEditMode="relative" ptsTypes="AA">
                                      <p:cBhvr>
                                        <p:cTn id="41" dur="2000" fill="hold"/>
                                        <p:tgtEl>
                                          <p:spTgt spid="10"/>
                                        </p:tgtEl>
                                        <p:attrNameLst>
                                          <p:attrName>ppt_x</p:attrName>
                                          <p:attrName>ppt_y</p:attrName>
                                        </p:attrNameLst>
                                      </p:cBhvr>
                                    </p:animMotion>
                                  </p:childTnLst>
                                </p:cTn>
                              </p:par>
                              <p:par>
                                <p:cTn id="42" presetID="1" presetClass="exit" presetSubtype="0" fill="hold"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31" name="Picture 30"/>
          <p:cNvPicPr>
            <a:picLocks noChangeAspect="1"/>
          </p:cNvPicPr>
          <p:nvPr/>
        </p:nvPicPr>
        <p:blipFill>
          <a:blip r:embed="rId6"/>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5" name="Picture 4"/>
          <p:cNvPicPr>
            <a:picLocks noChangeAspect="1"/>
          </p:cNvPicPr>
          <p:nvPr/>
        </p:nvPicPr>
        <p:blipFill>
          <a:blip r:embed="rId7"/>
          <a:srcRect/>
          <a:stretch/>
        </p:blipFill>
        <p:spPr>
          <a:xfrm>
            <a:off x="1783196" y="2485909"/>
            <a:ext cx="286100" cy="449832"/>
          </a:xfrm>
          <a:prstGeom prst="rect">
            <a:avLst/>
          </a:prstGeom>
          <a:scene3d>
            <a:camera prst="orthographicFront">
              <a:rot lat="52031" lon="1495465" rev="21002235"/>
            </a:camera>
            <a:lightRig rig="threePt" dir="t"/>
          </a:scene3d>
        </p:spPr>
      </p:pic>
      <p:pic>
        <p:nvPicPr>
          <p:cNvPr id="72" name="Picture 4" descr="Image result for banana v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9"/>
          <a:srcRect/>
          <a:stretch/>
        </p:blipFill>
        <p:spPr>
          <a:xfrm>
            <a:off x="3707338"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10"/>
          <a:srcRect/>
          <a:stretch/>
        </p:blipFill>
        <p:spPr>
          <a:xfrm>
            <a:off x="3694029" y="2355569"/>
            <a:ext cx="394789" cy="310896"/>
          </a:xfrm>
          <a:prstGeom prst="rect">
            <a:avLst/>
          </a:prstGeom>
        </p:spPr>
      </p:pic>
      <p:pic>
        <p:nvPicPr>
          <p:cNvPr id="4" name="Picture 3"/>
          <p:cNvPicPr>
            <a:picLocks noChangeAspect="1"/>
          </p:cNvPicPr>
          <p:nvPr/>
        </p:nvPicPr>
        <p:blipFill>
          <a:blip r:embed="rId11"/>
          <a:srcRect/>
          <a:stretch/>
        </p:blipFill>
        <p:spPr>
          <a:xfrm>
            <a:off x="2139360" y="2443012"/>
            <a:ext cx="329386" cy="456073"/>
          </a:xfrm>
          <a:prstGeom prst="rect">
            <a:avLst/>
          </a:prstGeom>
          <a:scene3d>
            <a:camera prst="orthographicFront">
              <a:rot lat="0" lon="1494000" rev="21000000"/>
            </a:camera>
            <a:lightRig rig="threePt" dir="t"/>
          </a:scene3d>
        </p:spPr>
      </p:pic>
      <p:pic>
        <p:nvPicPr>
          <p:cNvPr id="2" name="Picture 4">
            <a:extLst>
              <a:ext uri="{FF2B5EF4-FFF2-40B4-BE49-F238E27FC236}">
                <a16:creationId xmlns:a16="http://schemas.microsoft.com/office/drawing/2014/main" id="{F68DCFF7-1554-08B7-DE6A-86CCE78985E8}"/>
              </a:ext>
            </a:extLst>
          </p:cNvPr>
          <p:cNvPicPr>
            <a:picLocks noChangeAspect="1" noChangeArrowheads="1"/>
          </p:cNvPicPr>
          <p:nvPr/>
        </p:nvPicPr>
        <p:blipFill>
          <a:blip r:embed="rId12"/>
          <a:srcRect/>
          <a:stretch/>
        </p:blipFill>
        <p:spPr bwMode="auto">
          <a:xfrm rot="14577879">
            <a:off x="1625150" y="4798168"/>
            <a:ext cx="1294156" cy="143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5A1991C-FAD3-C13D-E249-AF5B8E4AEE55}"/>
              </a:ext>
            </a:extLst>
          </p:cNvPr>
          <p:cNvPicPr>
            <a:picLocks noChangeAspect="1"/>
          </p:cNvPicPr>
          <p:nvPr/>
        </p:nvPicPr>
        <p:blipFill>
          <a:blip r:embed="rId13"/>
          <a:srcRect/>
          <a:stretch/>
        </p:blipFill>
        <p:spPr>
          <a:xfrm>
            <a:off x="3763399" y="4538720"/>
            <a:ext cx="1686090" cy="1644128"/>
          </a:xfrm>
          <a:prstGeom prst="rect">
            <a:avLst/>
          </a:prstGeom>
        </p:spPr>
      </p:pic>
      <p:pic>
        <p:nvPicPr>
          <p:cNvPr id="12" name="Picture 2" descr="Free Presentation Software (With 1000+ animated characters!)">
            <a:extLst>
              <a:ext uri="{FF2B5EF4-FFF2-40B4-BE49-F238E27FC236}">
                <a16:creationId xmlns:a16="http://schemas.microsoft.com/office/drawing/2014/main" id="{AD988ABD-3B5F-AE7D-88C4-A4EF41EF64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5019" y="1591060"/>
            <a:ext cx="1767171" cy="31826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11" name="Picture 10" descr="A person wearing an apron&#10;&#10;Description automatically generated">
            <a:extLst>
              <a:ext uri="{FF2B5EF4-FFF2-40B4-BE49-F238E27FC236}">
                <a16:creationId xmlns:a16="http://schemas.microsoft.com/office/drawing/2014/main" id="{3D3F5AF0-5EDF-2E01-8512-820E80971873}"/>
              </a:ext>
            </a:extLst>
          </p:cNvPr>
          <p:cNvPicPr>
            <a:picLocks noChangeAspect="1"/>
          </p:cNvPicPr>
          <p:nvPr/>
        </p:nvPicPr>
        <p:blipFill>
          <a:blip r:embed="rId15"/>
          <a:stretch>
            <a:fillRect/>
          </a:stretch>
        </p:blipFill>
        <p:spPr>
          <a:xfrm>
            <a:off x="-151166" y="-340660"/>
            <a:ext cx="1248898" cy="4608667"/>
          </a:xfrm>
          <a:prstGeom prst="rect">
            <a:avLst/>
          </a:prstGeom>
        </p:spPr>
      </p:pic>
      <p:grpSp>
        <p:nvGrpSpPr>
          <p:cNvPr id="14" name="Group 13">
            <a:extLst>
              <a:ext uri="{FF2B5EF4-FFF2-40B4-BE49-F238E27FC236}">
                <a16:creationId xmlns:a16="http://schemas.microsoft.com/office/drawing/2014/main" id="{F04B9123-843D-C564-0399-0AED186D3C48}"/>
              </a:ext>
            </a:extLst>
          </p:cNvPr>
          <p:cNvGrpSpPr/>
          <p:nvPr/>
        </p:nvGrpSpPr>
        <p:grpSpPr>
          <a:xfrm>
            <a:off x="5258480" y="1859773"/>
            <a:ext cx="1511234" cy="2848399"/>
            <a:chOff x="5258480" y="1758172"/>
            <a:chExt cx="1511234" cy="2848399"/>
          </a:xfrm>
        </p:grpSpPr>
        <p:pic>
          <p:nvPicPr>
            <p:cNvPr id="9" name="Picture 2" descr="Free Presentation Software (With 1000+ animated characters!)">
              <a:extLst>
                <a:ext uri="{FF2B5EF4-FFF2-40B4-BE49-F238E27FC236}">
                  <a16:creationId xmlns:a16="http://schemas.microsoft.com/office/drawing/2014/main" id="{2FD80B1D-081E-2547-AC04-DE3DF77B7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8480" y="1758172"/>
              <a:ext cx="1511234" cy="2848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D909BF8-408F-A4FB-897B-B76030C7C53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289346" y="3548146"/>
              <a:ext cx="1297752" cy="674251"/>
            </a:xfrm>
            <a:prstGeom prst="rect">
              <a:avLst/>
            </a:prstGeom>
          </p:spPr>
        </p:pic>
      </p:grpSp>
      <p:pic>
        <p:nvPicPr>
          <p:cNvPr id="34" name="Picture 4"/>
          <p:cNvPicPr>
            <a:picLocks noChangeAspect="1" noChangeArrowheads="1"/>
          </p:cNvPicPr>
          <p:nvPr/>
        </p:nvPicPr>
        <p:blipFill>
          <a:blip r:embed="rId12"/>
          <a:srcRect/>
          <a:stretch/>
        </p:blipFill>
        <p:spPr bwMode="auto">
          <a:xfrm rot="14725925">
            <a:off x="3310485" y="2348505"/>
            <a:ext cx="325973" cy="36219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p:cNvPicPr>
            <a:picLocks noChangeAspect="1"/>
          </p:cNvPicPr>
          <p:nvPr/>
        </p:nvPicPr>
        <p:blipFill>
          <a:blip r:embed="rId19"/>
          <a:srcRect/>
          <a:stretch/>
        </p:blipFill>
        <p:spPr>
          <a:xfrm>
            <a:off x="4858513" y="1958038"/>
            <a:ext cx="371175" cy="365374"/>
          </a:xfrm>
          <a:prstGeom prst="rect">
            <a:avLst/>
          </a:prstGeom>
        </p:spPr>
      </p:pic>
    </p:spTree>
    <p:custDataLst>
      <p:tags r:id="rId1"/>
    </p:custDataLst>
    <p:extLst>
      <p:ext uri="{BB962C8B-B14F-4D97-AF65-F5344CB8AC3E}">
        <p14:creationId xmlns:p14="http://schemas.microsoft.com/office/powerpoint/2010/main" val="17329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111E-6 4.81481E-6 L -0.1816 -0.01112 " pathEditMode="relative" rAng="0" ptsTypes="AA">
                                      <p:cBhvr>
                                        <p:cTn id="6" dur="2000" fill="hold"/>
                                        <p:tgtEl>
                                          <p:spTgt spid="14"/>
                                        </p:tgtEl>
                                        <p:attrNameLst>
                                          <p:attrName>ppt_x</p:attrName>
                                          <p:attrName>ppt_y</p:attrName>
                                        </p:attrNameLst>
                                      </p:cBhvr>
                                      <p:rCtr x="-9080" y="-556"/>
                                    </p:animMotion>
                                  </p:childTnLst>
                                </p:cTn>
                              </p:par>
                              <p:par>
                                <p:cTn id="7" presetID="0" presetClass="path" presetSubtype="0" accel="50000" decel="50000" fill="hold" nodeType="withEffect">
                                  <p:stCondLst>
                                    <p:cond delay="0"/>
                                  </p:stCondLst>
                                  <p:childTnLst>
                                    <p:animMotion origin="layout" path="M 3.88889E-6 -2.22222E-6 L -0.07657 0.22917 L -0.07657 0.22963 " pathEditMode="relative" rAng="0" ptsTypes="AAA">
                                      <p:cBhvr>
                                        <p:cTn id="8" dur="2000" fill="hold"/>
                                        <p:tgtEl>
                                          <p:spTgt spid="71"/>
                                        </p:tgtEl>
                                        <p:attrNameLst>
                                          <p:attrName>ppt_x</p:attrName>
                                          <p:attrName>ppt_y</p:attrName>
                                        </p:attrNameLst>
                                      </p:cBhvr>
                                      <p:rCtr x="-3837" y="11481"/>
                                    </p:animMotion>
                                  </p:childTnLst>
                                </p:cTn>
                              </p:par>
                              <p:par>
                                <p:cTn id="9" presetID="0" presetClass="path" presetSubtype="0" accel="50000" decel="50000" fill="hold" nodeType="withEffect">
                                  <p:stCondLst>
                                    <p:cond delay="0"/>
                                  </p:stCondLst>
                                  <p:childTnLst>
                                    <p:animMotion origin="layout" path="M 0.00816 0.00324 L 0.08351 0.19213 " pathEditMode="relative" rAng="0" ptsTypes="AA">
                                      <p:cBhvr>
                                        <p:cTn id="10" dur="2000" fill="hold"/>
                                        <p:tgtEl>
                                          <p:spTgt spid="34"/>
                                        </p:tgtEl>
                                        <p:attrNameLst>
                                          <p:attrName>ppt_x</p:attrName>
                                          <p:attrName>ppt_y</p:attrName>
                                        </p:attrNameLst>
                                      </p:cBhvr>
                                      <p:rCtr x="3767" y="9444"/>
                                    </p:animMotion>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0" presetClass="path" presetSubtype="0" accel="50000" decel="50000" fill="hold" nodeType="afterEffect">
                                  <p:stCondLst>
                                    <p:cond delay="0"/>
                                  </p:stCondLst>
                                  <p:childTnLst>
                                    <p:animMotion origin="layout" path="M -0.18229 -0.00973 L -0.53663 -0.0132 " pathEditMode="relative" ptsTypes="AA">
                                      <p:cBhvr>
                                        <p:cTn id="20" dur="2000" fill="hold"/>
                                        <p:tgtEl>
                                          <p:spTgt spid="14"/>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7656 0.22963 L -0.43889 0.22708 " pathEditMode="relative" rAng="0" ptsTypes="AA">
                                      <p:cBhvr>
                                        <p:cTn id="22" dur="2000" fill="hold"/>
                                        <p:tgtEl>
                                          <p:spTgt spid="71"/>
                                        </p:tgtEl>
                                        <p:attrNameLst>
                                          <p:attrName>ppt_x</p:attrName>
                                          <p:attrName>ppt_y</p:attrName>
                                        </p:attrNameLst>
                                      </p:cBhvr>
                                      <p:rCtr x="-18750" y="1389"/>
                                    </p:animMotion>
                                  </p:childTnLst>
                                </p:cTn>
                              </p:par>
                              <p:par>
                                <p:cTn id="23" presetID="0" presetClass="path" presetSubtype="0" accel="50000" decel="50000" fill="hold" nodeType="withEffect">
                                  <p:stCondLst>
                                    <p:cond delay="0"/>
                                  </p:stCondLst>
                                  <p:childTnLst>
                                    <p:animMotion origin="layout" path="M 0.09149 0.20718 L -0.28385 0.20556 " pathEditMode="relative" rAng="0" ptsTypes="AA">
                                      <p:cBhvr>
                                        <p:cTn id="24" dur="2000" fill="hold"/>
                                        <p:tgtEl>
                                          <p:spTgt spid="34"/>
                                        </p:tgtEl>
                                        <p:attrNameLst>
                                          <p:attrName>ppt_x</p:attrName>
                                          <p:attrName>ppt_y</p:attrName>
                                        </p:attrNameLst>
                                      </p:cBhvr>
                                      <p:rCtr x="-18767" y="-93"/>
                                    </p:animMotion>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94"/>
                                        </p:tgtEl>
                                        <p:attrNameLst>
                                          <p:attrName>style.visibility</p:attrName>
                                        </p:attrNameLst>
                                      </p:cBhvr>
                                      <p:to>
                                        <p:strVal val="hidden"/>
                                      </p:to>
                                    </p:set>
                                  </p:childTnLst>
                                </p:cTn>
                              </p:par>
                              <p:par>
                                <p:cTn id="32" presetID="0" presetClass="path" presetSubtype="0" accel="50000" decel="50000" fill="hold" nodeType="withEffect">
                                  <p:stCondLst>
                                    <p:cond delay="0"/>
                                  </p:stCondLst>
                                  <p:childTnLst>
                                    <p:animMotion origin="layout" path="M -0.43889 0.22708 L -0.84062 0.23148 " pathEditMode="relative" ptsTypes="AA">
                                      <p:cBhvr>
                                        <p:cTn id="33" dur="2000" fill="hold"/>
                                        <p:tgtEl>
                                          <p:spTgt spid="71"/>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0.25677 0.18102 L -0.63177 0.23426 " pathEditMode="relative" rAng="0" ptsTypes="AA">
                                      <p:cBhvr>
                                        <p:cTn id="35" dur="2000" fill="hold"/>
                                        <p:tgtEl>
                                          <p:spTgt spid="34"/>
                                        </p:tgtEl>
                                        <p:attrNameLst>
                                          <p:attrName>ppt_x</p:attrName>
                                          <p:attrName>ppt_y</p:attrName>
                                        </p:attrNameLst>
                                      </p:cBhvr>
                                      <p:rCtr x="-18750" y="2662"/>
                                    </p:animMotion>
                                  </p:childTnLst>
                                </p:cTn>
                              </p:par>
                              <p:par>
                                <p:cTn id="36" presetID="0" presetClass="path" presetSubtype="0" accel="50000" decel="50000" fill="hold" nodeType="withEffect">
                                  <p:stCondLst>
                                    <p:cond delay="0"/>
                                  </p:stCondLst>
                                  <p:childTnLst>
                                    <p:animMotion origin="layout" path="M -0.5441 -0.0132 L -0.91684 -0.01135 " pathEditMode="relative" ptsTypes="AA">
                                      <p:cBhvr>
                                        <p:cTn id="37"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79EA7-DDBC-9ACF-2EFE-BFE3FB2B6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58" y="-2056536"/>
            <a:ext cx="10380485" cy="6155071"/>
          </a:xfrm>
          <a:prstGeom prst="rect">
            <a:avLst/>
          </a:prstGeom>
        </p:spPr>
      </p:pic>
      <p:sp>
        <p:nvSpPr>
          <p:cNvPr id="94" name="Cloud Callout 4"/>
          <p:cNvSpPr/>
          <p:nvPr/>
        </p:nvSpPr>
        <p:spPr>
          <a:xfrm rot="19484058">
            <a:off x="956630" y="491264"/>
            <a:ext cx="2036518" cy="1167392"/>
          </a:xfrm>
          <a:prstGeom prst="cloudCallout">
            <a:avLst>
              <a:gd name="adj1" fmla="val -19250"/>
              <a:gd name="adj2" fmla="val -978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600" kern="0" dirty="0">
                <a:solidFill>
                  <a:schemeClr val="tx1"/>
                </a:solidFill>
              </a:rPr>
              <a:t>Is this a reimbursable meal?</a:t>
            </a:r>
          </a:p>
        </p:txBody>
      </p:sp>
      <p:pic>
        <p:nvPicPr>
          <p:cNvPr id="5" name="Picture 4"/>
          <p:cNvPicPr>
            <a:picLocks noChangeAspect="1"/>
          </p:cNvPicPr>
          <p:nvPr/>
        </p:nvPicPr>
        <p:blipFill>
          <a:blip r:embed="rId6"/>
          <a:srcRect/>
          <a:stretch/>
        </p:blipFill>
        <p:spPr>
          <a:xfrm>
            <a:off x="1783196" y="2485909"/>
            <a:ext cx="286100" cy="449832"/>
          </a:xfrm>
          <a:prstGeom prst="rect">
            <a:avLst/>
          </a:prstGeom>
          <a:scene3d>
            <a:camera prst="orthographicFront">
              <a:rot lat="52031" lon="1495465" rev="21002235"/>
            </a:camera>
            <a:lightRig rig="threePt" dir="t"/>
          </a:scene3d>
        </p:spPr>
      </p:pic>
      <p:pic>
        <p:nvPicPr>
          <p:cNvPr id="10" name="Picture 9">
            <a:extLst>
              <a:ext uri="{FF2B5EF4-FFF2-40B4-BE49-F238E27FC236}">
                <a16:creationId xmlns:a16="http://schemas.microsoft.com/office/drawing/2014/main" id="{B3780646-66AF-AE4F-043D-3DACF44FFFAC}"/>
              </a:ext>
            </a:extLst>
          </p:cNvPr>
          <p:cNvPicPr>
            <a:picLocks noChangeAspect="1"/>
          </p:cNvPicPr>
          <p:nvPr/>
        </p:nvPicPr>
        <p:blipFill>
          <a:blip r:embed="rId7"/>
          <a:srcRect/>
          <a:stretch/>
        </p:blipFill>
        <p:spPr>
          <a:xfrm>
            <a:off x="3707338" y="2089483"/>
            <a:ext cx="486477" cy="284640"/>
          </a:xfrm>
          <a:prstGeom prst="rect">
            <a:avLst/>
          </a:prstGeom>
        </p:spPr>
      </p:pic>
      <p:pic>
        <p:nvPicPr>
          <p:cNvPr id="25" name="Picture 24">
            <a:extLst>
              <a:ext uri="{FF2B5EF4-FFF2-40B4-BE49-F238E27FC236}">
                <a16:creationId xmlns:a16="http://schemas.microsoft.com/office/drawing/2014/main" id="{8E40A5F4-14E1-A15B-9173-79A5CF9A4EEE}"/>
              </a:ext>
            </a:extLst>
          </p:cNvPr>
          <p:cNvPicPr>
            <a:picLocks noChangeAspect="1"/>
          </p:cNvPicPr>
          <p:nvPr/>
        </p:nvPicPr>
        <p:blipFill>
          <a:blip r:embed="rId8"/>
          <a:srcRect/>
          <a:stretch/>
        </p:blipFill>
        <p:spPr>
          <a:xfrm>
            <a:off x="3728299" y="2372574"/>
            <a:ext cx="394789" cy="310896"/>
          </a:xfrm>
          <a:prstGeom prst="rect">
            <a:avLst/>
          </a:prstGeom>
        </p:spPr>
      </p:pic>
      <p:pic>
        <p:nvPicPr>
          <p:cNvPr id="4" name="Picture 3"/>
          <p:cNvPicPr>
            <a:picLocks noChangeAspect="1"/>
          </p:cNvPicPr>
          <p:nvPr/>
        </p:nvPicPr>
        <p:blipFill>
          <a:blip r:embed="rId9"/>
          <a:srcRect/>
          <a:stretch/>
        </p:blipFill>
        <p:spPr>
          <a:xfrm>
            <a:off x="2139360" y="2443012"/>
            <a:ext cx="329386" cy="456073"/>
          </a:xfrm>
          <a:prstGeom prst="rect">
            <a:avLst/>
          </a:prstGeom>
          <a:scene3d>
            <a:camera prst="orthographicFront">
              <a:rot lat="0" lon="1494000" rev="21000000"/>
            </a:camera>
            <a:lightRig rig="threePt" dir="t"/>
          </a:scene3d>
        </p:spPr>
      </p:pic>
      <p:pic>
        <p:nvPicPr>
          <p:cNvPr id="34" name="Picture 4"/>
          <p:cNvPicPr>
            <a:picLocks noChangeAspect="1" noChangeArrowheads="1"/>
          </p:cNvPicPr>
          <p:nvPr/>
        </p:nvPicPr>
        <p:blipFill>
          <a:blip r:embed="rId10"/>
          <a:srcRect/>
          <a:stretch/>
        </p:blipFill>
        <p:spPr bwMode="auto">
          <a:xfrm rot="16730811">
            <a:off x="3326498" y="2327176"/>
            <a:ext cx="325973" cy="3621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5859" y="4098535"/>
            <a:ext cx="2228850" cy="257726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u="sng" dirty="0">
                <a:solidFill>
                  <a:schemeClr val="tx1"/>
                </a:solidFill>
              </a:rPr>
              <a:t>Today’s Menu</a:t>
            </a:r>
            <a:endParaRPr lang="en-US" dirty="0">
              <a:solidFill>
                <a:schemeClr val="tx1"/>
              </a:solidFill>
            </a:endParaRPr>
          </a:p>
          <a:p>
            <a:pPr algn="ctr"/>
            <a:endParaRPr lang="en-US" sz="800" u="sng" dirty="0">
              <a:solidFill>
                <a:schemeClr val="tx1"/>
              </a:solidFill>
            </a:endParaRPr>
          </a:p>
          <a:p>
            <a:pPr algn="ctr"/>
            <a:r>
              <a:rPr lang="en-US" sz="1700" dirty="0">
                <a:solidFill>
                  <a:schemeClr val="tx1"/>
                </a:solidFill>
              </a:rPr>
              <a:t>Yang’s Orange Chicken Bowl</a:t>
            </a:r>
          </a:p>
          <a:p>
            <a:pPr algn="ctr"/>
            <a:r>
              <a:rPr lang="en-US" sz="1700" dirty="0">
                <a:solidFill>
                  <a:schemeClr val="tx1"/>
                </a:solidFill>
              </a:rPr>
              <a:t>Toasted Cheese Sandwich</a:t>
            </a:r>
          </a:p>
          <a:p>
            <a:pPr algn="ctr"/>
            <a:r>
              <a:rPr lang="en-US" sz="1700" dirty="0">
                <a:solidFill>
                  <a:schemeClr val="tx1"/>
                </a:solidFill>
              </a:rPr>
              <a:t>Potato Wedges</a:t>
            </a:r>
          </a:p>
          <a:p>
            <a:pPr algn="ctr"/>
            <a:r>
              <a:rPr lang="en-US" sz="1700" dirty="0">
                <a:solidFill>
                  <a:schemeClr val="tx1"/>
                </a:solidFill>
              </a:rPr>
              <a:t>Baby Carrots</a:t>
            </a:r>
          </a:p>
          <a:p>
            <a:pPr algn="ctr"/>
            <a:r>
              <a:rPr lang="en-US" sz="1700" dirty="0">
                <a:solidFill>
                  <a:schemeClr val="tx1"/>
                </a:solidFill>
              </a:rPr>
              <a:t>Fresh Fruit</a:t>
            </a:r>
          </a:p>
          <a:p>
            <a:pPr algn="ctr"/>
            <a:r>
              <a:rPr lang="en-US" sz="1700" dirty="0">
                <a:solidFill>
                  <a:schemeClr val="tx1"/>
                </a:solidFill>
              </a:rPr>
              <a:t>Milk</a:t>
            </a:r>
          </a:p>
        </p:txBody>
      </p:sp>
      <p:pic>
        <p:nvPicPr>
          <p:cNvPr id="9" name="Picture 8">
            <a:extLst>
              <a:ext uri="{FF2B5EF4-FFF2-40B4-BE49-F238E27FC236}">
                <a16:creationId xmlns:a16="http://schemas.microsoft.com/office/drawing/2014/main" id="{F5286A59-1F85-FDA0-F364-9939F2E647EC}"/>
              </a:ext>
            </a:extLst>
          </p:cNvPr>
          <p:cNvPicPr>
            <a:picLocks noChangeAspect="1"/>
          </p:cNvPicPr>
          <p:nvPr/>
        </p:nvPicPr>
        <p:blipFill>
          <a:blip r:embed="rId11"/>
          <a:srcRect/>
          <a:stretch/>
        </p:blipFill>
        <p:spPr>
          <a:xfrm>
            <a:off x="533921" y="4362940"/>
            <a:ext cx="1636627" cy="1595897"/>
          </a:xfrm>
          <a:prstGeom prst="rect">
            <a:avLst/>
          </a:prstGeom>
        </p:spPr>
      </p:pic>
      <p:pic>
        <p:nvPicPr>
          <p:cNvPr id="11" name="Picture 4" descr="Image result for banana vector">
            <a:extLst>
              <a:ext uri="{FF2B5EF4-FFF2-40B4-BE49-F238E27FC236}">
                <a16:creationId xmlns:a16="http://schemas.microsoft.com/office/drawing/2014/main" id="{1354D2B0-CF67-E39C-771D-394CDB22F05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2363232" y="4885915"/>
            <a:ext cx="1972283" cy="1058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D26E8D2-8ED0-BC42-34F4-DC199771D083}"/>
              </a:ext>
            </a:extLst>
          </p:cNvPr>
          <p:cNvPicPr>
            <a:picLocks noChangeAspect="1"/>
          </p:cNvPicPr>
          <p:nvPr/>
        </p:nvPicPr>
        <p:blipFill>
          <a:blip r:embed="rId13"/>
          <a:stretch>
            <a:fillRect/>
          </a:stretch>
        </p:blipFill>
        <p:spPr>
          <a:xfrm>
            <a:off x="4775191" y="4807656"/>
            <a:ext cx="1501056" cy="1237094"/>
          </a:xfrm>
          <a:prstGeom prst="rect">
            <a:avLst/>
          </a:prstGeom>
          <a:scene3d>
            <a:camera prst="orthographicFront">
              <a:rot lat="154557" lon="2079948" rev="20713066"/>
            </a:camera>
            <a:lightRig rig="threePt" dir="t"/>
          </a:scene3d>
        </p:spPr>
      </p:pic>
      <p:grpSp>
        <p:nvGrpSpPr>
          <p:cNvPr id="17" name="Group 16">
            <a:extLst>
              <a:ext uri="{FF2B5EF4-FFF2-40B4-BE49-F238E27FC236}">
                <a16:creationId xmlns:a16="http://schemas.microsoft.com/office/drawing/2014/main" id="{44239465-2E9D-E107-E0F5-739614C11DA0}"/>
              </a:ext>
            </a:extLst>
          </p:cNvPr>
          <p:cNvGrpSpPr/>
          <p:nvPr/>
        </p:nvGrpSpPr>
        <p:grpSpPr>
          <a:xfrm>
            <a:off x="5504118" y="1151470"/>
            <a:ext cx="1731683" cy="3118709"/>
            <a:chOff x="5602014" y="1801401"/>
            <a:chExt cx="1731683" cy="3118709"/>
          </a:xfrm>
        </p:grpSpPr>
        <p:pic>
          <p:nvPicPr>
            <p:cNvPr id="13" name="Picture 2" descr="Free Presentation Software (With 1000+ animated characters!)">
              <a:extLst>
                <a:ext uri="{FF2B5EF4-FFF2-40B4-BE49-F238E27FC236}">
                  <a16:creationId xmlns:a16="http://schemas.microsoft.com/office/drawing/2014/main" id="{BF4EED47-62D5-D62F-B4C1-32B9BC3590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2014" y="1801401"/>
              <a:ext cx="1731683" cy="31187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2101A3C-C852-9761-A0DC-349A2ABC8CF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5938049" y="3806800"/>
              <a:ext cx="1297752" cy="674251"/>
            </a:xfrm>
            <a:prstGeom prst="rect">
              <a:avLst/>
            </a:prstGeom>
          </p:spPr>
        </p:pic>
      </p:grpSp>
      <p:pic>
        <p:nvPicPr>
          <p:cNvPr id="72" name="Picture 4" descr="Image result for banana vec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4369203" y="223339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3"/>
          <a:stretch>
            <a:fillRect/>
          </a:stretch>
        </p:blipFill>
        <p:spPr>
          <a:xfrm>
            <a:off x="4996001" y="2250419"/>
            <a:ext cx="467373" cy="385185"/>
          </a:xfrm>
          <a:prstGeom prst="rect">
            <a:avLst/>
          </a:prstGeom>
          <a:scene3d>
            <a:camera prst="orthographicFront">
              <a:rot lat="154557" lon="2079948" rev="20713066"/>
            </a:camera>
            <a:lightRig rig="threePt" dir="t"/>
          </a:scene3d>
        </p:spPr>
      </p:pic>
      <p:pic>
        <p:nvPicPr>
          <p:cNvPr id="71" name="Picture 70"/>
          <p:cNvPicPr>
            <a:picLocks noChangeAspect="1"/>
          </p:cNvPicPr>
          <p:nvPr/>
        </p:nvPicPr>
        <p:blipFill>
          <a:blip r:embed="rId11"/>
          <a:srcRect/>
          <a:stretch/>
        </p:blipFill>
        <p:spPr>
          <a:xfrm>
            <a:off x="4849277" y="1951236"/>
            <a:ext cx="380411" cy="370944"/>
          </a:xfrm>
          <a:prstGeom prst="rect">
            <a:avLst/>
          </a:prstGeom>
        </p:spPr>
      </p:pic>
      <p:sp>
        <p:nvSpPr>
          <p:cNvPr id="8" name="Rectangle: Rounded Corners 7">
            <a:extLst>
              <a:ext uri="{FF2B5EF4-FFF2-40B4-BE49-F238E27FC236}">
                <a16:creationId xmlns:a16="http://schemas.microsoft.com/office/drawing/2014/main" id="{0723CC1C-3DD4-70B9-536A-E9A04EF02000}"/>
              </a:ext>
            </a:extLst>
          </p:cNvPr>
          <p:cNvSpPr/>
          <p:nvPr/>
        </p:nvSpPr>
        <p:spPr>
          <a:xfrm>
            <a:off x="281197" y="4167531"/>
            <a:ext cx="5960573" cy="2577267"/>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What item will complete the meal?</a:t>
            </a:r>
          </a:p>
        </p:txBody>
      </p:sp>
      <p:pic>
        <p:nvPicPr>
          <p:cNvPr id="16" name="Picture 15">
            <a:extLst>
              <a:ext uri="{FF2B5EF4-FFF2-40B4-BE49-F238E27FC236}">
                <a16:creationId xmlns:a16="http://schemas.microsoft.com/office/drawing/2014/main" id="{3CE052CB-D3A3-EE04-400E-E704121399A2}"/>
              </a:ext>
            </a:extLst>
          </p:cNvPr>
          <p:cNvPicPr>
            <a:picLocks noChangeAspect="1"/>
          </p:cNvPicPr>
          <p:nvPr/>
        </p:nvPicPr>
        <p:blipFill>
          <a:blip r:embed="rId6"/>
          <a:srcRect/>
          <a:stretch/>
        </p:blipFill>
        <p:spPr>
          <a:xfrm>
            <a:off x="3939853" y="4823005"/>
            <a:ext cx="1043653" cy="1640925"/>
          </a:xfrm>
          <a:prstGeom prst="rect">
            <a:avLst/>
          </a:prstGeom>
          <a:scene3d>
            <a:camera prst="orthographicFront">
              <a:rot lat="52031" lon="1495465" rev="21002235"/>
            </a:camera>
            <a:lightRig rig="threePt" dir="t"/>
          </a:scene3d>
        </p:spPr>
      </p:pic>
      <p:pic>
        <p:nvPicPr>
          <p:cNvPr id="7" name="Picture 6">
            <a:extLst>
              <a:ext uri="{FF2B5EF4-FFF2-40B4-BE49-F238E27FC236}">
                <a16:creationId xmlns:a16="http://schemas.microsoft.com/office/drawing/2014/main" id="{2BDF9953-3FFA-6769-1902-B7C1F6D9F424}"/>
              </a:ext>
            </a:extLst>
          </p:cNvPr>
          <p:cNvPicPr>
            <a:picLocks noChangeAspect="1"/>
          </p:cNvPicPr>
          <p:nvPr/>
        </p:nvPicPr>
        <p:blipFill>
          <a:blip r:embed="rId7"/>
          <a:srcRect/>
          <a:stretch/>
        </p:blipFill>
        <p:spPr>
          <a:xfrm>
            <a:off x="990697" y="4933592"/>
            <a:ext cx="2112701" cy="1236154"/>
          </a:xfrm>
          <a:prstGeom prst="rect">
            <a:avLst/>
          </a:prstGeom>
        </p:spPr>
      </p:pic>
      <p:pic>
        <p:nvPicPr>
          <p:cNvPr id="21" name="Picture 20" descr="A person wearing an apron&#10;&#10;Description automatically generated">
            <a:extLst>
              <a:ext uri="{FF2B5EF4-FFF2-40B4-BE49-F238E27FC236}">
                <a16:creationId xmlns:a16="http://schemas.microsoft.com/office/drawing/2014/main" id="{0F33B8BC-F92B-B942-8AE4-7E662DC9321C}"/>
              </a:ext>
            </a:extLst>
          </p:cNvPr>
          <p:cNvPicPr>
            <a:picLocks noChangeAspect="1"/>
          </p:cNvPicPr>
          <p:nvPr/>
        </p:nvPicPr>
        <p:blipFill>
          <a:blip r:embed="rId17"/>
          <a:stretch>
            <a:fillRect/>
          </a:stretch>
        </p:blipFill>
        <p:spPr>
          <a:xfrm>
            <a:off x="-151166" y="-340660"/>
            <a:ext cx="1248898" cy="4608667"/>
          </a:xfrm>
          <a:prstGeom prst="rect">
            <a:avLst/>
          </a:prstGeom>
        </p:spPr>
      </p:pic>
    </p:spTree>
    <p:custDataLst>
      <p:tags r:id="rId1"/>
    </p:custDataLst>
    <p:extLst>
      <p:ext uri="{BB962C8B-B14F-4D97-AF65-F5344CB8AC3E}">
        <p14:creationId xmlns:p14="http://schemas.microsoft.com/office/powerpoint/2010/main" val="1174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22222E-6 1.11111E-6 L -0.37066 0.03542 " pathEditMode="relative" rAng="0" ptsTypes="AA">
                                      <p:cBhvr>
                                        <p:cTn id="6" dur="2000" fill="hold"/>
                                        <p:tgtEl>
                                          <p:spTgt spid="17"/>
                                        </p:tgtEl>
                                        <p:attrNameLst>
                                          <p:attrName>ppt_x</p:attrName>
                                          <p:attrName>ppt_y</p:attrName>
                                        </p:attrNameLst>
                                      </p:cBhvr>
                                      <p:rCtr x="-18542" y="1759"/>
                                    </p:animMotion>
                                  </p:childTnLst>
                                </p:cTn>
                              </p:par>
                              <p:par>
                                <p:cTn id="7" presetID="0" presetClass="path" presetSubtype="0" accel="50000" decel="50000" fill="hold" nodeType="withEffect">
                                  <p:stCondLst>
                                    <p:cond delay="0"/>
                                  </p:stCondLst>
                                  <p:childTnLst>
                                    <p:animMotion origin="layout" path="M -0.00157 0.00926 L -0.25712 0.18009 " pathEditMode="relative" rAng="0" ptsTypes="AA">
                                      <p:cBhvr>
                                        <p:cTn id="8" dur="2000" fill="hold"/>
                                        <p:tgtEl>
                                          <p:spTgt spid="31"/>
                                        </p:tgtEl>
                                        <p:attrNameLst>
                                          <p:attrName>ppt_x</p:attrName>
                                          <p:attrName>ppt_y</p:attrName>
                                        </p:attrNameLst>
                                      </p:cBhvr>
                                      <p:rCtr x="-12778" y="8542"/>
                                    </p:animMotion>
                                  </p:childTnLst>
                                </p:cTn>
                              </p:par>
                              <p:par>
                                <p:cTn id="9" presetID="0" presetClass="path" presetSubtype="0" accel="50000" decel="50000" fill="hold" nodeType="withEffect">
                                  <p:stCondLst>
                                    <p:cond delay="0"/>
                                  </p:stCondLst>
                                  <p:childTnLst>
                                    <p:animMotion origin="layout" path="M -0.01546 0.01551 L -0.17327 0.17963 " pathEditMode="relative" rAng="0" ptsTypes="AA">
                                      <p:cBhvr>
                                        <p:cTn id="10" dur="2000" fill="hold"/>
                                        <p:tgtEl>
                                          <p:spTgt spid="72"/>
                                        </p:tgtEl>
                                        <p:attrNameLst>
                                          <p:attrName>ppt_x</p:attrName>
                                          <p:attrName>ppt_y</p:attrName>
                                        </p:attrNameLst>
                                      </p:cBhvr>
                                      <p:rCtr x="-7899" y="8194"/>
                                    </p:animMotion>
                                  </p:childTnLst>
                                </p:cTn>
                              </p:par>
                              <p:par>
                                <p:cTn id="11" presetID="0" presetClass="path" presetSubtype="0" accel="50000" decel="50000" fill="hold" nodeType="withEffect">
                                  <p:stCondLst>
                                    <p:cond delay="0"/>
                                  </p:stCondLst>
                                  <p:childTnLst>
                                    <p:animMotion origin="layout" path="M -0.00069 -0.00024 L 0.00903 -0.00741 L -0.19444 0.21643 L -0.19444 0.21689 " pathEditMode="relative" rAng="0" ptsTypes="AAAA">
                                      <p:cBhvr>
                                        <p:cTn id="12" dur="2000" fill="hold"/>
                                        <p:tgtEl>
                                          <p:spTgt spid="71"/>
                                        </p:tgtEl>
                                        <p:attrNameLst>
                                          <p:attrName>ppt_x</p:attrName>
                                          <p:attrName>ppt_y</p:attrName>
                                        </p:attrNameLst>
                                      </p:cBhvr>
                                      <p:rCtr x="-9201" y="10486"/>
                                    </p:animMotion>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childTnLst>
                                </p:cTn>
                              </p:par>
                              <p:par>
                                <p:cTn id="24" presetID="1" presetClass="entr" presetSubtype="0" fill="hold" nodeType="withEffect">
                                  <p:stCondLst>
                                    <p:cond delay="200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200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9" name="TextBox 8">
            <a:extLst>
              <a:ext uri="{FF2B5EF4-FFF2-40B4-BE49-F238E27FC236}">
                <a16:creationId xmlns:a16="http://schemas.microsoft.com/office/drawing/2014/main" id="{7A87AEFB-FB54-27B5-83AA-0CB1A0E2DB1B}"/>
              </a:ext>
            </a:extLst>
          </p:cNvPr>
          <p:cNvSpPr txBox="1"/>
          <p:nvPr/>
        </p:nvSpPr>
        <p:spPr>
          <a:xfrm>
            <a:off x="0" y="430978"/>
            <a:ext cx="9144000" cy="1323439"/>
          </a:xfrm>
          <a:prstGeom prst="rect">
            <a:avLst/>
          </a:prstGeom>
          <a:noFill/>
        </p:spPr>
        <p:txBody>
          <a:bodyPr wrap="square" rtlCol="0">
            <a:spAutoFit/>
          </a:bodyPr>
          <a:lstStyle/>
          <a:p>
            <a:pPr algn="ctr"/>
            <a:r>
              <a:rPr lang="en-US" sz="8000" b="1" dirty="0">
                <a:solidFill>
                  <a:schemeClr val="bg1"/>
                </a:solidFill>
                <a:latin typeface="Berlin Sans FB Demi" panose="020E0802020502020306" pitchFamily="34" charset="0"/>
              </a:rPr>
              <a:t>Chapter 3</a:t>
            </a:r>
          </a:p>
        </p:txBody>
      </p:sp>
      <p:sp>
        <p:nvSpPr>
          <p:cNvPr id="10" name="TextBox 9">
            <a:extLst>
              <a:ext uri="{FF2B5EF4-FFF2-40B4-BE49-F238E27FC236}">
                <a16:creationId xmlns:a16="http://schemas.microsoft.com/office/drawing/2014/main" id="{75D1112B-4E92-D8D7-13BA-C532CB96F8DB}"/>
              </a:ext>
            </a:extLst>
          </p:cNvPr>
          <p:cNvSpPr txBox="1"/>
          <p:nvPr/>
        </p:nvSpPr>
        <p:spPr>
          <a:xfrm>
            <a:off x="0" y="2238768"/>
            <a:ext cx="9144000" cy="3138744"/>
          </a:xfrm>
          <a:prstGeom prst="rect">
            <a:avLst/>
          </a:prstGeom>
          <a:noFill/>
        </p:spPr>
        <p:txBody>
          <a:bodyPr wrap="square" rtlCol="0">
            <a:spAutoFit/>
          </a:bodyPr>
          <a:lstStyle/>
          <a:p>
            <a:pPr algn="ctr">
              <a:lnSpc>
                <a:spcPts val="11500"/>
              </a:lnSpc>
            </a:pPr>
            <a:r>
              <a:rPr lang="en-US" sz="13800" b="1" dirty="0">
                <a:solidFill>
                  <a:schemeClr val="bg1"/>
                </a:solidFill>
                <a:latin typeface="Berlin Sans FB Demi" panose="020E0802020502020306" pitchFamily="34" charset="0"/>
              </a:rPr>
              <a:t>The </a:t>
            </a:r>
          </a:p>
          <a:p>
            <a:pPr algn="ctr">
              <a:lnSpc>
                <a:spcPts val="11500"/>
              </a:lnSpc>
            </a:pPr>
            <a:r>
              <a:rPr lang="en-US" sz="13800" b="1" dirty="0">
                <a:solidFill>
                  <a:schemeClr val="bg1"/>
                </a:solidFill>
                <a:latin typeface="Berlin Sans FB Demi" panose="020E0802020502020306" pitchFamily="34" charset="0"/>
              </a:rPr>
              <a:t>Menu</a:t>
            </a:r>
          </a:p>
        </p:txBody>
      </p:sp>
    </p:spTree>
    <p:extLst>
      <p:ext uri="{BB962C8B-B14F-4D97-AF65-F5344CB8AC3E}">
        <p14:creationId xmlns:p14="http://schemas.microsoft.com/office/powerpoint/2010/main" val="2092879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1" name="Title 1">
            <a:extLst>
              <a:ext uri="{FF2B5EF4-FFF2-40B4-BE49-F238E27FC236}">
                <a16:creationId xmlns:a16="http://schemas.microsoft.com/office/drawing/2014/main" id="{C5A84E31-4791-647F-9B47-B5CD28B5027A}"/>
              </a:ext>
            </a:extLst>
          </p:cNvPr>
          <p:cNvSpPr txBox="1">
            <a:spLocks/>
          </p:cNvSpPr>
          <p:nvPr/>
        </p:nvSpPr>
        <p:spPr>
          <a:xfrm>
            <a:off x="-133226" y="4029003"/>
            <a:ext cx="4928303"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Berlin Sans FB Demi" panose="020E0802020502020306" pitchFamily="34" charset="0"/>
              </a:rPr>
              <a:t>(6</a:t>
            </a:r>
            <a:r>
              <a:rPr lang="en-US" sz="2400" baseline="30000" dirty="0">
                <a:solidFill>
                  <a:schemeClr val="bg1"/>
                </a:solidFill>
                <a:latin typeface="Berlin Sans FB Demi" panose="020E0802020502020306" pitchFamily="34" charset="0"/>
              </a:rPr>
              <a:t>th</a:t>
            </a:r>
            <a:r>
              <a:rPr lang="en-US" sz="2400" dirty="0">
                <a:solidFill>
                  <a:schemeClr val="bg1"/>
                </a:solidFill>
                <a:latin typeface="Berlin Sans FB Demi" panose="020E0802020502020306" pitchFamily="34" charset="0"/>
              </a:rPr>
              <a:t>-12</a:t>
            </a:r>
            <a:r>
              <a:rPr lang="en-US" sz="2400" baseline="30000" dirty="0">
                <a:solidFill>
                  <a:schemeClr val="bg1"/>
                </a:solidFill>
                <a:latin typeface="Berlin Sans FB Demi" panose="020E0802020502020306" pitchFamily="34" charset="0"/>
              </a:rPr>
              <a:t>th</a:t>
            </a:r>
            <a:r>
              <a:rPr lang="en-US" sz="2400" dirty="0">
                <a:solidFill>
                  <a:schemeClr val="bg1"/>
                </a:solidFill>
                <a:latin typeface="Berlin Sans FB Demi" panose="020E0802020502020306" pitchFamily="34" charset="0"/>
              </a:rPr>
              <a:t> ) Grade Menu</a:t>
            </a:r>
          </a:p>
        </p:txBody>
      </p:sp>
      <p:sp>
        <p:nvSpPr>
          <p:cNvPr id="2" name="TextBox 1">
            <a:extLst>
              <a:ext uri="{FF2B5EF4-FFF2-40B4-BE49-F238E27FC236}">
                <a16:creationId xmlns:a16="http://schemas.microsoft.com/office/drawing/2014/main" id="{38C1C712-2F1A-EDD9-AAEA-F784A28D9A17}"/>
              </a:ext>
            </a:extLst>
          </p:cNvPr>
          <p:cNvSpPr txBox="1"/>
          <p:nvPr/>
        </p:nvSpPr>
        <p:spPr>
          <a:xfrm>
            <a:off x="4194441" y="1172091"/>
            <a:ext cx="4928303" cy="1815882"/>
          </a:xfrm>
          <a:prstGeom prst="rect">
            <a:avLst/>
          </a:prstGeom>
          <a:noFill/>
          <a:ln>
            <a:noFill/>
          </a:ln>
        </p:spPr>
        <p:txBody>
          <a:bodyPr wrap="square" rtlCol="0">
            <a:spAutoFit/>
          </a:bodyPr>
          <a:lstStyle/>
          <a:p>
            <a:pPr algn="ctr" defTabSz="457200">
              <a:defRPr/>
            </a:pPr>
            <a:r>
              <a:rPr lang="en-US" sz="2800" dirty="0">
                <a:solidFill>
                  <a:schemeClr val="bg1"/>
                </a:solidFill>
                <a:latin typeface="Calibri" panose="020F0502020204030204"/>
              </a:rPr>
              <a:t>Follow the correct </a:t>
            </a:r>
          </a:p>
          <a:p>
            <a:pPr algn="ctr" defTabSz="457200">
              <a:defRPr/>
            </a:pPr>
            <a:r>
              <a:rPr lang="en-US" sz="2800" b="1" dirty="0">
                <a:solidFill>
                  <a:schemeClr val="bg1"/>
                </a:solidFill>
                <a:latin typeface="Calibri" panose="020F0502020204030204"/>
              </a:rPr>
              <a:t>Service Type </a:t>
            </a:r>
            <a:r>
              <a:rPr lang="en-US" sz="2800" dirty="0">
                <a:solidFill>
                  <a:schemeClr val="bg1"/>
                </a:solidFill>
                <a:latin typeface="Calibri" panose="020F0502020204030204"/>
              </a:rPr>
              <a:t>and </a:t>
            </a:r>
            <a:r>
              <a:rPr lang="en-US" sz="2800" b="1" dirty="0">
                <a:solidFill>
                  <a:schemeClr val="bg1"/>
                </a:solidFill>
                <a:latin typeface="Calibri" panose="020F0502020204030204"/>
              </a:rPr>
              <a:t>Grade Level </a:t>
            </a:r>
            <a:r>
              <a:rPr lang="en-US" sz="2800" dirty="0">
                <a:solidFill>
                  <a:schemeClr val="bg1"/>
                </a:solidFill>
                <a:latin typeface="Calibri" panose="020F0502020204030204"/>
              </a:rPr>
              <a:t>for your site.</a:t>
            </a:r>
          </a:p>
          <a:p>
            <a:pPr algn="ctr" defTabSz="457200">
              <a:defRPr/>
            </a:pPr>
            <a:endParaRPr lang="en-US" sz="2800" dirty="0">
              <a:solidFill>
                <a:schemeClr val="bg1"/>
              </a:solidFill>
              <a:latin typeface="Calibri" panose="020F0502020204030204"/>
            </a:endParaRPr>
          </a:p>
        </p:txBody>
      </p:sp>
      <p:sp>
        <p:nvSpPr>
          <p:cNvPr id="10" name="Title 1">
            <a:extLst>
              <a:ext uri="{FF2B5EF4-FFF2-40B4-BE49-F238E27FC236}">
                <a16:creationId xmlns:a16="http://schemas.microsoft.com/office/drawing/2014/main" id="{0C6D764B-A32E-1DAB-94AE-88AE318CB49B}"/>
              </a:ext>
            </a:extLst>
          </p:cNvPr>
          <p:cNvSpPr txBox="1">
            <a:spLocks/>
          </p:cNvSpPr>
          <p:nvPr/>
        </p:nvSpPr>
        <p:spPr>
          <a:xfrm>
            <a:off x="898925" y="1154304"/>
            <a:ext cx="2750280" cy="386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effectLst/>
                <a:latin typeface="Berlin Sans FB Demi" panose="020E0802020502020306" pitchFamily="34" charset="0"/>
              </a:rPr>
              <a:t>K-5</a:t>
            </a:r>
            <a:r>
              <a:rPr lang="en-US" sz="2400" baseline="30000" dirty="0">
                <a:solidFill>
                  <a:schemeClr val="bg1"/>
                </a:solidFill>
                <a:effectLst/>
                <a:latin typeface="Berlin Sans FB Demi" panose="020E0802020502020306" pitchFamily="34" charset="0"/>
              </a:rPr>
              <a:t>th</a:t>
            </a:r>
            <a:r>
              <a:rPr lang="en-US" sz="2400" dirty="0">
                <a:solidFill>
                  <a:schemeClr val="bg1"/>
                </a:solidFill>
                <a:effectLst/>
                <a:latin typeface="Berlin Sans FB Demi" panose="020E0802020502020306" pitchFamily="34" charset="0"/>
              </a:rPr>
              <a:t> Grade Menu</a:t>
            </a:r>
          </a:p>
        </p:txBody>
      </p:sp>
      <p:grpSp>
        <p:nvGrpSpPr>
          <p:cNvPr id="4" name="Group 3">
            <a:extLst>
              <a:ext uri="{FF2B5EF4-FFF2-40B4-BE49-F238E27FC236}">
                <a16:creationId xmlns:a16="http://schemas.microsoft.com/office/drawing/2014/main" id="{098B9A82-2996-1013-A779-E8F7987A4E07}"/>
              </a:ext>
            </a:extLst>
          </p:cNvPr>
          <p:cNvGrpSpPr/>
          <p:nvPr/>
        </p:nvGrpSpPr>
        <p:grpSpPr>
          <a:xfrm>
            <a:off x="4450977" y="2625480"/>
            <a:ext cx="4277828" cy="2946187"/>
            <a:chOff x="4782627" y="4333048"/>
            <a:chExt cx="3946177" cy="2450361"/>
          </a:xfrm>
        </p:grpSpPr>
        <p:pic>
          <p:nvPicPr>
            <p:cNvPr id="13" name="Picture 12" descr="A screenshot of a menu&#10;&#10;Description automatically generated">
              <a:extLst>
                <a:ext uri="{FF2B5EF4-FFF2-40B4-BE49-F238E27FC236}">
                  <a16:creationId xmlns:a16="http://schemas.microsoft.com/office/drawing/2014/main" id="{7D2F13C2-29D5-7FE9-4E18-1DA5BE87EDE2}"/>
                </a:ext>
              </a:extLst>
            </p:cNvPr>
            <p:cNvPicPr>
              <a:picLocks noChangeAspect="1"/>
            </p:cNvPicPr>
            <p:nvPr/>
          </p:nvPicPr>
          <p:blipFill>
            <a:blip r:embed="rId5"/>
            <a:stretch>
              <a:fillRect/>
            </a:stretch>
          </p:blipFill>
          <p:spPr>
            <a:xfrm>
              <a:off x="4782627" y="4333048"/>
              <a:ext cx="3946177" cy="2450361"/>
            </a:xfrm>
            <a:prstGeom prst="rect">
              <a:avLst/>
            </a:prstGeom>
            <a:ln>
              <a:solidFill>
                <a:schemeClr val="tx1"/>
              </a:solidFill>
            </a:ln>
          </p:spPr>
        </p:pic>
        <p:sp>
          <p:nvSpPr>
            <p:cNvPr id="14" name="Rectangle 13">
              <a:extLst>
                <a:ext uri="{FF2B5EF4-FFF2-40B4-BE49-F238E27FC236}">
                  <a16:creationId xmlns:a16="http://schemas.microsoft.com/office/drawing/2014/main" id="{F8FDC0E2-E628-E9F0-AC27-6F3FDF4D69BD}"/>
                </a:ext>
              </a:extLst>
            </p:cNvPr>
            <p:cNvSpPr/>
            <p:nvPr/>
          </p:nvSpPr>
          <p:spPr>
            <a:xfrm>
              <a:off x="5783930" y="4434420"/>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CE873B8-3066-C7C9-0DC0-CABE540C6B98}"/>
                </a:ext>
              </a:extLst>
            </p:cNvPr>
            <p:cNvSpPr/>
            <p:nvPr/>
          </p:nvSpPr>
          <p:spPr>
            <a:xfrm>
              <a:off x="5783930" y="5362033"/>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13016FA-FCDC-BFCA-389C-801C3CD9C744}"/>
                </a:ext>
              </a:extLst>
            </p:cNvPr>
            <p:cNvSpPr/>
            <p:nvPr/>
          </p:nvSpPr>
          <p:spPr>
            <a:xfrm>
              <a:off x="5783930" y="6289646"/>
              <a:ext cx="548640" cy="196003"/>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itle 1">
            <a:extLst>
              <a:ext uri="{FF2B5EF4-FFF2-40B4-BE49-F238E27FC236}">
                <a16:creationId xmlns:a16="http://schemas.microsoft.com/office/drawing/2014/main" id="{579E70BA-5D86-1D44-6D0D-99B93E31637E}"/>
              </a:ext>
            </a:extLst>
          </p:cNvPr>
          <p:cNvSpPr txBox="1">
            <a:spLocks/>
          </p:cNvSpPr>
          <p:nvPr/>
        </p:nvSpPr>
        <p:spPr>
          <a:xfrm>
            <a:off x="-294496" y="193205"/>
            <a:ext cx="9772408"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Where Are Menus Located?</a:t>
            </a:r>
          </a:p>
        </p:txBody>
      </p:sp>
      <p:pic>
        <p:nvPicPr>
          <p:cNvPr id="8" name="Picture 7">
            <a:extLst>
              <a:ext uri="{FF2B5EF4-FFF2-40B4-BE49-F238E27FC236}">
                <a16:creationId xmlns:a16="http://schemas.microsoft.com/office/drawing/2014/main" id="{3EC76762-12A2-3B84-BF29-DCEB020516D9}"/>
              </a:ext>
            </a:extLst>
          </p:cNvPr>
          <p:cNvPicPr>
            <a:picLocks noChangeAspect="1"/>
          </p:cNvPicPr>
          <p:nvPr/>
        </p:nvPicPr>
        <p:blipFill>
          <a:blip r:embed="rId6"/>
          <a:stretch>
            <a:fillRect/>
          </a:stretch>
        </p:blipFill>
        <p:spPr>
          <a:xfrm>
            <a:off x="389043" y="4463293"/>
            <a:ext cx="3681211" cy="2280439"/>
          </a:xfrm>
          <a:prstGeom prst="rect">
            <a:avLst/>
          </a:prstGeom>
        </p:spPr>
      </p:pic>
      <p:sp>
        <p:nvSpPr>
          <p:cNvPr id="7" name="Rectangle 6">
            <a:extLst>
              <a:ext uri="{FF2B5EF4-FFF2-40B4-BE49-F238E27FC236}">
                <a16:creationId xmlns:a16="http://schemas.microsoft.com/office/drawing/2014/main" id="{C5BD6DEF-E931-87A8-E76A-34A5BBB10DE3}"/>
              </a:ext>
            </a:extLst>
          </p:cNvPr>
          <p:cNvSpPr/>
          <p:nvPr/>
        </p:nvSpPr>
        <p:spPr>
          <a:xfrm>
            <a:off x="1064436" y="4472836"/>
            <a:ext cx="2524579" cy="261260"/>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6" name="Picture 15">
            <a:extLst>
              <a:ext uri="{FF2B5EF4-FFF2-40B4-BE49-F238E27FC236}">
                <a16:creationId xmlns:a16="http://schemas.microsoft.com/office/drawing/2014/main" id="{3E9E43B5-2F7C-BEE8-F737-B4850E260747}"/>
              </a:ext>
            </a:extLst>
          </p:cNvPr>
          <p:cNvPicPr>
            <a:picLocks noChangeAspect="1"/>
          </p:cNvPicPr>
          <p:nvPr/>
        </p:nvPicPr>
        <p:blipFill>
          <a:blip r:embed="rId7"/>
          <a:stretch>
            <a:fillRect/>
          </a:stretch>
        </p:blipFill>
        <p:spPr>
          <a:xfrm>
            <a:off x="389043" y="1598163"/>
            <a:ext cx="3681211" cy="2364843"/>
          </a:xfrm>
          <a:prstGeom prst="rect">
            <a:avLst/>
          </a:prstGeom>
        </p:spPr>
      </p:pic>
      <p:sp>
        <p:nvSpPr>
          <p:cNvPr id="18" name="Rectangle 17">
            <a:extLst>
              <a:ext uri="{FF2B5EF4-FFF2-40B4-BE49-F238E27FC236}">
                <a16:creationId xmlns:a16="http://schemas.microsoft.com/office/drawing/2014/main" id="{2F6D0C13-331D-707D-107E-BEB277FC4680}"/>
              </a:ext>
            </a:extLst>
          </p:cNvPr>
          <p:cNvSpPr/>
          <p:nvPr/>
        </p:nvSpPr>
        <p:spPr>
          <a:xfrm>
            <a:off x="1009266" y="1611708"/>
            <a:ext cx="2440764" cy="214951"/>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17" name="Content Placeholder 4">
            <a:extLst>
              <a:ext uri="{FF2B5EF4-FFF2-40B4-BE49-F238E27FC236}">
                <a16:creationId xmlns:a16="http://schemas.microsoft.com/office/drawing/2014/main" id="{BBC7F903-2EF5-DC1E-A315-5DBD7473F576}"/>
              </a:ext>
            </a:extLst>
          </p:cNvPr>
          <p:cNvSpPr txBox="1">
            <a:spLocks/>
          </p:cNvSpPr>
          <p:nvPr/>
        </p:nvSpPr>
        <p:spPr>
          <a:xfrm>
            <a:off x="4276551" y="5678777"/>
            <a:ext cx="4661152" cy="5258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Menus are located on the Café LA Website&gt;“Menu” tab.</a:t>
            </a:r>
          </a:p>
        </p:txBody>
      </p:sp>
    </p:spTree>
    <p:extLst>
      <p:ext uri="{BB962C8B-B14F-4D97-AF65-F5344CB8AC3E}">
        <p14:creationId xmlns:p14="http://schemas.microsoft.com/office/powerpoint/2010/main" val="3181681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C583A760-B20D-E5B1-EDA5-8DCCAF0B3F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57346" name="Title 1"/>
          <p:cNvSpPr>
            <a:spLocks noGrp="1"/>
          </p:cNvSpPr>
          <p:nvPr>
            <p:ph type="title"/>
          </p:nvPr>
        </p:nvSpPr>
        <p:spPr>
          <a:xfrm>
            <a:off x="1" y="323850"/>
            <a:ext cx="9144000" cy="920750"/>
          </a:xfrm>
          <a:effectLst/>
        </p:spPr>
        <p:txBody>
          <a:bodyPr>
            <a:normAutofit/>
          </a:bodyPr>
          <a:lstStyle/>
          <a:p>
            <a:pPr algn="ctr"/>
            <a:r>
              <a:rPr lang="en-US" altLang="en-US" sz="5400" b="1" dirty="0">
                <a:solidFill>
                  <a:schemeClr val="bg1"/>
                </a:solidFill>
                <a:effectLst/>
                <a:latin typeface="Berlin Sans FB Demi" panose="020E0802020502020306" pitchFamily="34" charset="0"/>
              </a:rPr>
              <a:t>LAUSD Meal Programs</a:t>
            </a:r>
          </a:p>
        </p:txBody>
      </p:sp>
      <p:grpSp>
        <p:nvGrpSpPr>
          <p:cNvPr id="8" name="Group 7">
            <a:extLst>
              <a:ext uri="{FF2B5EF4-FFF2-40B4-BE49-F238E27FC236}">
                <a16:creationId xmlns:a16="http://schemas.microsoft.com/office/drawing/2014/main" id="{AD44BCE0-B110-4BC6-AB64-AA7F2F43684C}"/>
              </a:ext>
            </a:extLst>
          </p:cNvPr>
          <p:cNvGrpSpPr/>
          <p:nvPr/>
        </p:nvGrpSpPr>
        <p:grpSpPr>
          <a:xfrm>
            <a:off x="434639" y="1433073"/>
            <a:ext cx="4224340" cy="2377671"/>
            <a:chOff x="434639" y="1102873"/>
            <a:chExt cx="4224340" cy="2377671"/>
          </a:xfrm>
        </p:grpSpPr>
        <p:sp>
          <p:nvSpPr>
            <p:cNvPr id="3" name="Rectangle: Rounded Corners 2">
              <a:extLst>
                <a:ext uri="{FF2B5EF4-FFF2-40B4-BE49-F238E27FC236}">
                  <a16:creationId xmlns:a16="http://schemas.microsoft.com/office/drawing/2014/main" id="{8F9169C2-E202-4C63-9ED9-DF80EE53F8B1}"/>
                </a:ext>
              </a:extLst>
            </p:cNvPr>
            <p:cNvSpPr/>
            <p:nvPr/>
          </p:nvSpPr>
          <p:spPr>
            <a:xfrm>
              <a:off x="552451" y="1264022"/>
              <a:ext cx="3987799" cy="2216522"/>
            </a:xfrm>
            <a:prstGeom prst="roundRect">
              <a:avLst/>
            </a:prstGeom>
            <a:solidFill>
              <a:schemeClr val="accent5">
                <a:lumMod val="40000"/>
                <a:lumOff val="6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9A9FB88D-2967-4755-ACC1-296D310BB38F}"/>
                </a:ext>
              </a:extLst>
            </p:cNvPr>
            <p:cNvSpPr/>
            <p:nvPr/>
          </p:nvSpPr>
          <p:spPr>
            <a:xfrm>
              <a:off x="574674" y="1102873"/>
              <a:ext cx="379253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School Breakfast Program - SBP</a:t>
              </a:r>
            </a:p>
          </p:txBody>
        </p:sp>
        <p:sp>
          <p:nvSpPr>
            <p:cNvPr id="12" name="Rectangle: Rounded Corners 11">
              <a:extLst>
                <a:ext uri="{FF2B5EF4-FFF2-40B4-BE49-F238E27FC236}">
                  <a16:creationId xmlns:a16="http://schemas.microsoft.com/office/drawing/2014/main" id="{5C8983D8-9522-46AD-BC8A-395914A1399A}"/>
                </a:ext>
              </a:extLst>
            </p:cNvPr>
            <p:cNvSpPr/>
            <p:nvPr/>
          </p:nvSpPr>
          <p:spPr>
            <a:xfrm>
              <a:off x="434639" y="2130611"/>
              <a:ext cx="4224340"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Breakfast in the Classroom</a:t>
              </a:r>
            </a:p>
            <a:p>
              <a:pPr algn="ctr"/>
              <a:r>
                <a:rPr lang="en-US" sz="2400" dirty="0">
                  <a:solidFill>
                    <a:srgbClr val="000000"/>
                  </a:solidFill>
                </a:rPr>
                <a:t>Cafeteria Service </a:t>
              </a:r>
            </a:p>
            <a:p>
              <a:pPr algn="ctr"/>
              <a:r>
                <a:rPr lang="en-US" sz="2400" dirty="0">
                  <a:solidFill>
                    <a:srgbClr val="000000"/>
                  </a:solidFill>
                </a:rPr>
                <a:t>Grab N Go</a:t>
              </a:r>
            </a:p>
          </p:txBody>
        </p:sp>
      </p:grpSp>
      <p:grpSp>
        <p:nvGrpSpPr>
          <p:cNvPr id="16" name="Group 15">
            <a:extLst>
              <a:ext uri="{FF2B5EF4-FFF2-40B4-BE49-F238E27FC236}">
                <a16:creationId xmlns:a16="http://schemas.microsoft.com/office/drawing/2014/main" id="{43932FA3-5187-4507-A69B-1F8A71B310C1}"/>
              </a:ext>
            </a:extLst>
          </p:cNvPr>
          <p:cNvGrpSpPr/>
          <p:nvPr/>
        </p:nvGrpSpPr>
        <p:grpSpPr>
          <a:xfrm>
            <a:off x="4540250" y="1433073"/>
            <a:ext cx="4051301" cy="2377671"/>
            <a:chOff x="4540250" y="1102873"/>
            <a:chExt cx="4051301" cy="2377671"/>
          </a:xfrm>
        </p:grpSpPr>
        <p:sp>
          <p:nvSpPr>
            <p:cNvPr id="9" name="Rectangle: Rounded Corners 8">
              <a:extLst>
                <a:ext uri="{FF2B5EF4-FFF2-40B4-BE49-F238E27FC236}">
                  <a16:creationId xmlns:a16="http://schemas.microsoft.com/office/drawing/2014/main" id="{E06DAC2E-A0F9-4D20-8959-4C4260EC1827}"/>
                </a:ext>
              </a:extLst>
            </p:cNvPr>
            <p:cNvSpPr/>
            <p:nvPr/>
          </p:nvSpPr>
          <p:spPr>
            <a:xfrm>
              <a:off x="4603752" y="1264022"/>
              <a:ext cx="3987799" cy="2216522"/>
            </a:xfrm>
            <a:prstGeom prst="roundRect">
              <a:avLst/>
            </a:prstGeom>
            <a:solidFill>
              <a:schemeClr val="accent3">
                <a:lumMod val="60000"/>
                <a:lumOff val="40000"/>
              </a:schemeClr>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034E0720-6AA4-47C6-BC26-475AAB9EBBCE}"/>
                </a:ext>
              </a:extLst>
            </p:cNvPr>
            <p:cNvSpPr/>
            <p:nvPr/>
          </p:nvSpPr>
          <p:spPr>
            <a:xfrm>
              <a:off x="4833254" y="1102873"/>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National School Lunch Program - NSLP</a:t>
              </a:r>
            </a:p>
          </p:txBody>
        </p:sp>
        <p:sp>
          <p:nvSpPr>
            <p:cNvPr id="13" name="Rectangle: Rounded Corners 12">
              <a:extLst>
                <a:ext uri="{FF2B5EF4-FFF2-40B4-BE49-F238E27FC236}">
                  <a16:creationId xmlns:a16="http://schemas.microsoft.com/office/drawing/2014/main" id="{6E806ED7-B004-49C4-A0E1-A32C19117BB2}"/>
                </a:ext>
              </a:extLst>
            </p:cNvPr>
            <p:cNvSpPr/>
            <p:nvPr/>
          </p:nvSpPr>
          <p:spPr>
            <a:xfrm>
              <a:off x="4540250" y="2080697"/>
              <a:ext cx="3965574"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rPr>
                <a:t>Lunch K-12</a:t>
              </a:r>
            </a:p>
          </p:txBody>
        </p:sp>
      </p:grpSp>
      <p:grpSp>
        <p:nvGrpSpPr>
          <p:cNvPr id="18" name="Group 17">
            <a:extLst>
              <a:ext uri="{FF2B5EF4-FFF2-40B4-BE49-F238E27FC236}">
                <a16:creationId xmlns:a16="http://schemas.microsoft.com/office/drawing/2014/main" id="{FAD22618-9338-43ED-BED9-0A450E43EA1C}"/>
              </a:ext>
            </a:extLst>
          </p:cNvPr>
          <p:cNvGrpSpPr/>
          <p:nvPr/>
        </p:nvGrpSpPr>
        <p:grpSpPr>
          <a:xfrm>
            <a:off x="2578101" y="3771901"/>
            <a:ext cx="3987799" cy="2341294"/>
            <a:chOff x="4600577" y="3441701"/>
            <a:chExt cx="3987799" cy="2341294"/>
          </a:xfrm>
        </p:grpSpPr>
        <p:sp>
          <p:nvSpPr>
            <p:cNvPr id="11" name="Rectangle: Rounded Corners 10">
              <a:extLst>
                <a:ext uri="{FF2B5EF4-FFF2-40B4-BE49-F238E27FC236}">
                  <a16:creationId xmlns:a16="http://schemas.microsoft.com/office/drawing/2014/main" id="{5A913245-CB2F-4240-BC89-DDDC28BB72CC}"/>
                </a:ext>
              </a:extLst>
            </p:cNvPr>
            <p:cNvSpPr/>
            <p:nvPr/>
          </p:nvSpPr>
          <p:spPr>
            <a:xfrm>
              <a:off x="4600577" y="3566473"/>
              <a:ext cx="3987799" cy="2216522"/>
            </a:xfrm>
            <a:prstGeom prst="roundRect">
              <a:avLst/>
            </a:prstGeom>
            <a:solidFill>
              <a:schemeClr val="bg2">
                <a:lumMod val="60000"/>
                <a:lumOff val="4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34567269-D73D-4F21-8D5F-D7FA9092EBA5}"/>
                </a:ext>
              </a:extLst>
            </p:cNvPr>
            <p:cNvSpPr/>
            <p:nvPr/>
          </p:nvSpPr>
          <p:spPr>
            <a:xfrm>
              <a:off x="4773615" y="3441701"/>
              <a:ext cx="3648075"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solidFill>
                    <a:srgbClr val="000000"/>
                  </a:solidFill>
                </a:rPr>
                <a:t>Summer Food Services Program –SFSP &amp; SSO</a:t>
              </a:r>
            </a:p>
          </p:txBody>
        </p:sp>
        <p:sp>
          <p:nvSpPr>
            <p:cNvPr id="15" name="Rectangle: Rounded Corners 14">
              <a:extLst>
                <a:ext uri="{FF2B5EF4-FFF2-40B4-BE49-F238E27FC236}">
                  <a16:creationId xmlns:a16="http://schemas.microsoft.com/office/drawing/2014/main" id="{F6A7F247-51AA-41B3-A004-2477645AF7C4}"/>
                </a:ext>
              </a:extLst>
            </p:cNvPr>
            <p:cNvSpPr/>
            <p:nvPr/>
          </p:nvSpPr>
          <p:spPr>
            <a:xfrm>
              <a:off x="5000821" y="4451722"/>
              <a:ext cx="3187308" cy="1244600"/>
            </a:xfrm>
            <a:prstGeom prst="roundRect">
              <a:avLst>
                <a:gd name="adj" fmla="val 1701"/>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000000"/>
                  </a:solidFill>
                </a:rPr>
                <a:t>Summer Feeding Program</a:t>
              </a:r>
            </a:p>
          </p:txBody>
        </p:sp>
      </p:grpSp>
    </p:spTree>
    <p:extLst>
      <p:ext uri="{BB962C8B-B14F-4D97-AF65-F5344CB8AC3E}">
        <p14:creationId xmlns:p14="http://schemas.microsoft.com/office/powerpoint/2010/main" val="41546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530119" y="463064"/>
            <a:ext cx="10204238"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effectLst/>
                <a:latin typeface="Berlin Sans FB Demi" panose="020E0802020502020306" pitchFamily="34" charset="0"/>
              </a:rPr>
              <a:t>Other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334107" y="1159015"/>
            <a:ext cx="8809893" cy="954107"/>
          </a:xfrm>
          <a:prstGeom prst="rect">
            <a:avLst/>
          </a:prstGeom>
          <a:noFill/>
          <a:ln>
            <a:noFill/>
          </a:ln>
        </p:spPr>
        <p:txBody>
          <a:bodyPr wrap="square" rtlCol="0">
            <a:spAutoFit/>
          </a:bodyPr>
          <a:lstStyle/>
          <a:p>
            <a:pPr defTabSz="457200">
              <a:defRPr/>
            </a:pPr>
            <a:r>
              <a:rPr lang="en-US" sz="2800" dirty="0">
                <a:solidFill>
                  <a:schemeClr val="bg1"/>
                </a:solidFill>
                <a:latin typeface="Calibri" panose="020F0502020204030204"/>
              </a:rPr>
              <a:t>Other Menus are available under the menus tab for special circumstances</a:t>
            </a:r>
          </a:p>
        </p:txBody>
      </p:sp>
      <p:pic>
        <p:nvPicPr>
          <p:cNvPr id="6" name="Picture 5">
            <a:extLst>
              <a:ext uri="{FF2B5EF4-FFF2-40B4-BE49-F238E27FC236}">
                <a16:creationId xmlns:a16="http://schemas.microsoft.com/office/drawing/2014/main" id="{A203A8B7-81C2-B218-96BD-9CDCB6E0DCD4}"/>
              </a:ext>
            </a:extLst>
          </p:cNvPr>
          <p:cNvPicPr>
            <a:picLocks noChangeAspect="1"/>
          </p:cNvPicPr>
          <p:nvPr/>
        </p:nvPicPr>
        <p:blipFill>
          <a:blip r:embed="rId5"/>
          <a:stretch>
            <a:fillRect/>
          </a:stretch>
        </p:blipFill>
        <p:spPr>
          <a:xfrm>
            <a:off x="4294216" y="1856696"/>
            <a:ext cx="4445324" cy="3902166"/>
          </a:xfrm>
          <a:prstGeom prst="rect">
            <a:avLst/>
          </a:prstGeom>
        </p:spPr>
      </p:pic>
      <p:sp>
        <p:nvSpPr>
          <p:cNvPr id="9" name="TextBox 8">
            <a:extLst>
              <a:ext uri="{FF2B5EF4-FFF2-40B4-BE49-F238E27FC236}">
                <a16:creationId xmlns:a16="http://schemas.microsoft.com/office/drawing/2014/main" id="{F63E4EA0-D1C5-D243-2325-76BE39750B45}"/>
              </a:ext>
            </a:extLst>
          </p:cNvPr>
          <p:cNvSpPr txBox="1"/>
          <p:nvPr/>
        </p:nvSpPr>
        <p:spPr>
          <a:xfrm>
            <a:off x="-211014" y="2223156"/>
            <a:ext cx="4828387" cy="2492990"/>
          </a:xfrm>
          <a:prstGeom prst="rect">
            <a:avLst/>
          </a:prstGeom>
          <a:noFill/>
          <a:ln>
            <a:noFill/>
          </a:ln>
        </p:spPr>
        <p:txBody>
          <a:bodyPr wrap="square" rtlCol="0">
            <a:spAutoFit/>
          </a:bodyPr>
          <a:lstStyle/>
          <a:p>
            <a:pPr marL="1371600" lvl="2" indent="-457200">
              <a:buFont typeface="Wingdings" panose="05000000000000000000" pitchFamily="2" charset="2"/>
              <a:buChar char="Ø"/>
              <a:defRPr/>
            </a:pPr>
            <a:r>
              <a:rPr lang="en-US" sz="2600" dirty="0">
                <a:solidFill>
                  <a:schemeClr val="bg1"/>
                </a:solidFill>
                <a:latin typeface="Calibri" panose="020F0502020204030204"/>
              </a:rPr>
              <a:t>Celebration Menus</a:t>
            </a:r>
          </a:p>
          <a:p>
            <a:pPr marL="1371600" lvl="2" indent="-457200">
              <a:buFont typeface="Wingdings" panose="05000000000000000000" pitchFamily="2" charset="2"/>
              <a:buChar char="Ø"/>
              <a:defRPr/>
            </a:pPr>
            <a:r>
              <a:rPr lang="en-US" sz="2600" dirty="0">
                <a:solidFill>
                  <a:schemeClr val="bg1"/>
                </a:solidFill>
                <a:latin typeface="Calibri" panose="020F0502020204030204"/>
              </a:rPr>
              <a:t>Saturday Recovery Menu</a:t>
            </a:r>
          </a:p>
          <a:p>
            <a:pPr marL="1371600" lvl="2" indent="-457200">
              <a:buFont typeface="Wingdings" panose="05000000000000000000" pitchFamily="2" charset="2"/>
              <a:buChar char="Ø"/>
              <a:defRPr/>
            </a:pPr>
            <a:r>
              <a:rPr lang="en-US" sz="2600" dirty="0">
                <a:solidFill>
                  <a:schemeClr val="bg1"/>
                </a:solidFill>
                <a:latin typeface="Calibri" panose="020F0502020204030204"/>
              </a:rPr>
              <a:t>Emergency One-Day Shelf Stable Menu</a:t>
            </a:r>
          </a:p>
          <a:p>
            <a:pPr marL="1371600" lvl="2" indent="-457200">
              <a:buFont typeface="Wingdings" panose="05000000000000000000" pitchFamily="2" charset="2"/>
              <a:buChar char="Ø"/>
              <a:defRPr/>
            </a:pPr>
            <a:r>
              <a:rPr lang="en-US" sz="2600" dirty="0">
                <a:solidFill>
                  <a:schemeClr val="bg1"/>
                </a:solidFill>
                <a:latin typeface="Calibri" panose="020F0502020204030204"/>
              </a:rPr>
              <a:t>Field Trip Menus</a:t>
            </a:r>
          </a:p>
        </p:txBody>
      </p:sp>
      <p:sp>
        <p:nvSpPr>
          <p:cNvPr id="16" name="Rectangle 15">
            <a:extLst>
              <a:ext uri="{FF2B5EF4-FFF2-40B4-BE49-F238E27FC236}">
                <a16:creationId xmlns:a16="http://schemas.microsoft.com/office/drawing/2014/main" id="{0DF7FFED-67D9-292D-3849-40DE3AFB15B6}"/>
              </a:ext>
            </a:extLst>
          </p:cNvPr>
          <p:cNvSpPr/>
          <p:nvPr/>
        </p:nvSpPr>
        <p:spPr>
          <a:xfrm>
            <a:off x="4571073" y="1893848"/>
            <a:ext cx="1848698" cy="389009"/>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8F1E328-6758-CEDE-3F10-A8F9B8D905B9}"/>
              </a:ext>
            </a:extLst>
          </p:cNvPr>
          <p:cNvSpPr txBox="1"/>
          <p:nvPr/>
        </p:nvSpPr>
        <p:spPr>
          <a:xfrm>
            <a:off x="0" y="6210397"/>
            <a:ext cx="9144000" cy="523220"/>
          </a:xfrm>
          <a:prstGeom prst="rect">
            <a:avLst/>
          </a:prstGeom>
          <a:noFill/>
        </p:spPr>
        <p:txBody>
          <a:bodyPr wrap="square">
            <a:spAutoFit/>
          </a:bodyPr>
          <a:lstStyle/>
          <a:p>
            <a:pPr marL="0" indent="0" algn="ctr">
              <a:buFont typeface="Arial" panose="020B0604020202020204" pitchFamily="34" charset="0"/>
              <a:buNone/>
            </a:pPr>
            <a:r>
              <a:rPr lang="en-US" sz="2800" dirty="0">
                <a:solidFill>
                  <a:schemeClr val="bg1"/>
                </a:solidFill>
              </a:rPr>
              <a:t>Menus are located on the Café LA Website&gt;“Menu” tab.</a:t>
            </a:r>
          </a:p>
        </p:txBody>
      </p:sp>
    </p:spTree>
    <p:extLst>
      <p:ext uri="{BB962C8B-B14F-4D97-AF65-F5344CB8AC3E}">
        <p14:creationId xmlns:p14="http://schemas.microsoft.com/office/powerpoint/2010/main" val="134040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87803" y="806761"/>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effectLst/>
                <a:latin typeface="Berlin Sans FB Demi" panose="020E0802020502020306" pitchFamily="34" charset="0"/>
              </a:rPr>
              <a:t>Harvest Bar &amp; Harvest Stand Menus</a:t>
            </a:r>
          </a:p>
        </p:txBody>
      </p:sp>
      <p:sp>
        <p:nvSpPr>
          <p:cNvPr id="8" name="TextBox 7">
            <a:extLst>
              <a:ext uri="{FF2B5EF4-FFF2-40B4-BE49-F238E27FC236}">
                <a16:creationId xmlns:a16="http://schemas.microsoft.com/office/drawing/2014/main" id="{FD22F879-E0E1-4C6B-5717-1835F22F84C8}"/>
              </a:ext>
            </a:extLst>
          </p:cNvPr>
          <p:cNvSpPr txBox="1"/>
          <p:nvPr/>
        </p:nvSpPr>
        <p:spPr>
          <a:xfrm>
            <a:off x="413355" y="2114683"/>
            <a:ext cx="4862030" cy="1815882"/>
          </a:xfrm>
          <a:prstGeom prst="rect">
            <a:avLst/>
          </a:prstGeom>
          <a:noFill/>
          <a:ln>
            <a:noFill/>
          </a:ln>
        </p:spPr>
        <p:txBody>
          <a:bodyPr wrap="square" rtlCol="0">
            <a:spAutoFit/>
          </a:bodyPr>
          <a:lstStyle/>
          <a:p>
            <a:pPr>
              <a:defRPr/>
            </a:pPr>
            <a:r>
              <a:rPr lang="en-US" sz="2800" dirty="0">
                <a:solidFill>
                  <a:schemeClr val="bg1"/>
                </a:solidFill>
              </a:rPr>
              <a:t>Harvest Bar and Harvest Stand </a:t>
            </a:r>
            <a:r>
              <a:rPr lang="en-US" sz="2800" dirty="0">
                <a:solidFill>
                  <a:schemeClr val="bg1"/>
                </a:solidFill>
                <a:latin typeface="Calibri" panose="020F0502020204030204"/>
              </a:rPr>
              <a:t>menus and other resource are available on the FSD website under the Menus tab. </a:t>
            </a:r>
          </a:p>
        </p:txBody>
      </p:sp>
      <p:pic>
        <p:nvPicPr>
          <p:cNvPr id="3" name="Picture 2">
            <a:extLst>
              <a:ext uri="{FF2B5EF4-FFF2-40B4-BE49-F238E27FC236}">
                <a16:creationId xmlns:a16="http://schemas.microsoft.com/office/drawing/2014/main" id="{9218D10D-8115-0D51-D0CF-F7F2D3BC46B1}"/>
              </a:ext>
            </a:extLst>
          </p:cNvPr>
          <p:cNvPicPr>
            <a:picLocks noChangeAspect="1"/>
          </p:cNvPicPr>
          <p:nvPr/>
        </p:nvPicPr>
        <p:blipFill>
          <a:blip r:embed="rId5"/>
          <a:stretch>
            <a:fillRect/>
          </a:stretch>
        </p:blipFill>
        <p:spPr>
          <a:xfrm>
            <a:off x="5043194" y="2094144"/>
            <a:ext cx="3687451" cy="3811979"/>
          </a:xfrm>
          <a:prstGeom prst="rect">
            <a:avLst/>
          </a:prstGeom>
        </p:spPr>
      </p:pic>
      <p:sp>
        <p:nvSpPr>
          <p:cNvPr id="4" name="Rectangle 3">
            <a:extLst>
              <a:ext uri="{FF2B5EF4-FFF2-40B4-BE49-F238E27FC236}">
                <a16:creationId xmlns:a16="http://schemas.microsoft.com/office/drawing/2014/main" id="{74492F09-6640-22AC-1E86-9B9D972C4351}"/>
              </a:ext>
            </a:extLst>
          </p:cNvPr>
          <p:cNvSpPr/>
          <p:nvPr/>
        </p:nvSpPr>
        <p:spPr>
          <a:xfrm>
            <a:off x="5098002" y="2111163"/>
            <a:ext cx="3154176"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green background with a black border&#10;&#10;Description automatically generated with medium confidence">
            <a:extLst>
              <a:ext uri="{FF2B5EF4-FFF2-40B4-BE49-F238E27FC236}">
                <a16:creationId xmlns:a16="http://schemas.microsoft.com/office/drawing/2014/main" id="{1550BAC2-B8DF-CA09-7F6D-7D1438F69B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2" name="Title 1">
            <a:extLst>
              <a:ext uri="{FF2B5EF4-FFF2-40B4-BE49-F238E27FC236}">
                <a16:creationId xmlns:a16="http://schemas.microsoft.com/office/drawing/2014/main" id="{E9A73398-7DC1-B731-C484-90E8EFAFA241}"/>
              </a:ext>
            </a:extLst>
          </p:cNvPr>
          <p:cNvSpPr txBox="1">
            <a:spLocks/>
          </p:cNvSpPr>
          <p:nvPr/>
        </p:nvSpPr>
        <p:spPr>
          <a:xfrm>
            <a:off x="187803" y="406663"/>
            <a:ext cx="8768394" cy="659224"/>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5400" dirty="0">
                <a:ln>
                  <a:solidFill>
                    <a:prstClr val="white">
                      <a:lumMod val="50000"/>
                    </a:prstClr>
                  </a:solidFill>
                </a:ln>
                <a:solidFill>
                  <a:prstClr val="white"/>
                </a:solidFill>
                <a:effectLst/>
                <a:latin typeface="Berlin Sans FB Demi" panose="020E0802020502020306" pitchFamily="34" charset="0"/>
              </a:rPr>
              <a:t>Monthly Menu Highlights</a:t>
            </a:r>
          </a:p>
        </p:txBody>
      </p:sp>
      <p:pic>
        <p:nvPicPr>
          <p:cNvPr id="4" name="Picture 3">
            <a:extLst>
              <a:ext uri="{FF2B5EF4-FFF2-40B4-BE49-F238E27FC236}">
                <a16:creationId xmlns:a16="http://schemas.microsoft.com/office/drawing/2014/main" id="{524F0912-6A03-A995-3BF8-1ADA3E5631E7}"/>
              </a:ext>
            </a:extLst>
          </p:cNvPr>
          <p:cNvPicPr>
            <a:picLocks noChangeAspect="1"/>
          </p:cNvPicPr>
          <p:nvPr/>
        </p:nvPicPr>
        <p:blipFill>
          <a:blip r:embed="rId5"/>
          <a:stretch>
            <a:fillRect/>
          </a:stretch>
        </p:blipFill>
        <p:spPr>
          <a:xfrm>
            <a:off x="326260" y="2727499"/>
            <a:ext cx="8491478" cy="3552772"/>
          </a:xfrm>
          <a:prstGeom prst="rect">
            <a:avLst/>
          </a:prstGeom>
        </p:spPr>
      </p:pic>
      <p:sp>
        <p:nvSpPr>
          <p:cNvPr id="5" name="Rectangle 4">
            <a:extLst>
              <a:ext uri="{FF2B5EF4-FFF2-40B4-BE49-F238E27FC236}">
                <a16:creationId xmlns:a16="http://schemas.microsoft.com/office/drawing/2014/main" id="{EB385759-9EBD-5D5B-35FE-64DD373EBC3C}"/>
              </a:ext>
            </a:extLst>
          </p:cNvPr>
          <p:cNvSpPr/>
          <p:nvPr/>
        </p:nvSpPr>
        <p:spPr>
          <a:xfrm>
            <a:off x="6866108" y="2764558"/>
            <a:ext cx="1617517" cy="30747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E81428A-9E02-8437-D586-C90C1201D75D}"/>
              </a:ext>
            </a:extLst>
          </p:cNvPr>
          <p:cNvSpPr/>
          <p:nvPr/>
        </p:nvSpPr>
        <p:spPr>
          <a:xfrm>
            <a:off x="502173" y="4512605"/>
            <a:ext cx="443574" cy="230137"/>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EB0D4A2-BD8B-5166-04E2-B21B97FEB61A}"/>
              </a:ext>
            </a:extLst>
          </p:cNvPr>
          <p:cNvSpPr/>
          <p:nvPr/>
        </p:nvSpPr>
        <p:spPr>
          <a:xfrm>
            <a:off x="6866108" y="4525581"/>
            <a:ext cx="1438225" cy="231909"/>
          </a:xfrm>
          <a:prstGeom prst="rect">
            <a:avLst/>
          </a:pr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60D54E-AB8A-CFCE-F2F8-A278128B6F0A}"/>
              </a:ext>
            </a:extLst>
          </p:cNvPr>
          <p:cNvSpPr txBox="1"/>
          <p:nvPr/>
        </p:nvSpPr>
        <p:spPr>
          <a:xfrm>
            <a:off x="300578" y="1183413"/>
            <a:ext cx="8542842" cy="1384995"/>
          </a:xfrm>
          <a:prstGeom prst="rect">
            <a:avLst/>
          </a:prstGeom>
          <a:noFill/>
          <a:ln>
            <a:noFill/>
          </a:ln>
        </p:spPr>
        <p:txBody>
          <a:bodyPr wrap="square" rtlCol="0">
            <a:spAutoFit/>
          </a:bodyPr>
          <a:lstStyle/>
          <a:p>
            <a:pPr algn="ctr" defTabSz="457200">
              <a:defRPr/>
            </a:pPr>
            <a:r>
              <a:rPr lang="en-US" sz="2800" dirty="0">
                <a:solidFill>
                  <a:schemeClr val="bg1"/>
                </a:solidFill>
                <a:latin typeface="Calibri" panose="020F0502020204030204"/>
              </a:rPr>
              <a:t>Updates on new menu items as well as the harvest of the month is available on the Monthly Menu Highlights on the top right side of the Menu tab. </a:t>
            </a:r>
          </a:p>
        </p:txBody>
      </p:sp>
    </p:spTree>
    <p:extLst>
      <p:ext uri="{BB962C8B-B14F-4D97-AF65-F5344CB8AC3E}">
        <p14:creationId xmlns:p14="http://schemas.microsoft.com/office/powerpoint/2010/main" val="11302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747373B-04B6-97CA-0600-302FA73F8F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0" y="119027"/>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Public Menu</a:t>
            </a:r>
          </a:p>
        </p:txBody>
      </p:sp>
      <p:sp>
        <p:nvSpPr>
          <p:cNvPr id="19" name="TextBox 18">
            <a:extLst>
              <a:ext uri="{FF2B5EF4-FFF2-40B4-BE49-F238E27FC236}">
                <a16:creationId xmlns:a16="http://schemas.microsoft.com/office/drawing/2014/main" id="{F3338B8B-4D4B-BBBB-17A7-647898555F85}"/>
              </a:ext>
            </a:extLst>
          </p:cNvPr>
          <p:cNvSpPr txBox="1"/>
          <p:nvPr/>
        </p:nvSpPr>
        <p:spPr>
          <a:xfrm>
            <a:off x="1" y="1027575"/>
            <a:ext cx="9144000" cy="954107"/>
          </a:xfrm>
          <a:prstGeom prst="rect">
            <a:avLst/>
          </a:prstGeom>
          <a:noFill/>
        </p:spPr>
        <p:txBody>
          <a:bodyPr wrap="square" rtlCol="0">
            <a:spAutoFit/>
          </a:bodyPr>
          <a:lstStyle/>
          <a:p>
            <a:pPr algn="ctr"/>
            <a:r>
              <a:rPr lang="en-US" sz="2800" dirty="0">
                <a:solidFill>
                  <a:schemeClr val="bg1"/>
                </a:solidFill>
              </a:rPr>
              <a:t>Menus for public posting are available on the </a:t>
            </a:r>
            <a:r>
              <a:rPr lang="en-US" sz="2800" b="1" dirty="0" err="1">
                <a:solidFill>
                  <a:schemeClr val="bg1"/>
                </a:solidFill>
              </a:rPr>
              <a:t>YumYummi</a:t>
            </a:r>
            <a:r>
              <a:rPr lang="en-US" sz="2800" b="1" dirty="0">
                <a:solidFill>
                  <a:schemeClr val="bg1"/>
                </a:solidFill>
              </a:rPr>
              <a:t> App. </a:t>
            </a:r>
          </a:p>
        </p:txBody>
      </p:sp>
      <p:grpSp>
        <p:nvGrpSpPr>
          <p:cNvPr id="4" name="Group 3">
            <a:extLst>
              <a:ext uri="{FF2B5EF4-FFF2-40B4-BE49-F238E27FC236}">
                <a16:creationId xmlns:a16="http://schemas.microsoft.com/office/drawing/2014/main" id="{8A742512-CBEE-0506-6634-B141A097A772}"/>
              </a:ext>
            </a:extLst>
          </p:cNvPr>
          <p:cNvGrpSpPr/>
          <p:nvPr/>
        </p:nvGrpSpPr>
        <p:grpSpPr>
          <a:xfrm>
            <a:off x="466108" y="2033060"/>
            <a:ext cx="8211785" cy="3571522"/>
            <a:chOff x="466108" y="2980709"/>
            <a:chExt cx="8211785" cy="3571522"/>
          </a:xfrm>
        </p:grpSpPr>
        <p:pic>
          <p:nvPicPr>
            <p:cNvPr id="11" name="Picture 10" descr="A knife with a black handle&#10;&#10;Description automatically generated">
              <a:extLst>
                <a:ext uri="{FF2B5EF4-FFF2-40B4-BE49-F238E27FC236}">
                  <a16:creationId xmlns:a16="http://schemas.microsoft.com/office/drawing/2014/main" id="{28CF04A0-EDB9-FC42-C729-F82E0C929CC6}"/>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grpSp>
          <p:nvGrpSpPr>
            <p:cNvPr id="9" name="Group 8">
              <a:extLst>
                <a:ext uri="{FF2B5EF4-FFF2-40B4-BE49-F238E27FC236}">
                  <a16:creationId xmlns:a16="http://schemas.microsoft.com/office/drawing/2014/main" id="{3DEB78A0-076A-30B4-A620-E27AFA77AA54}"/>
                </a:ext>
              </a:extLst>
            </p:cNvPr>
            <p:cNvGrpSpPr/>
            <p:nvPr/>
          </p:nvGrpSpPr>
          <p:grpSpPr>
            <a:xfrm>
              <a:off x="466108" y="2980709"/>
              <a:ext cx="8211785" cy="3571522"/>
              <a:chOff x="279071" y="3318890"/>
              <a:chExt cx="8211785" cy="3316469"/>
            </a:xfrm>
          </p:grpSpPr>
          <p:pic>
            <p:nvPicPr>
              <p:cNvPr id="5" name="Picture 4" descr="A screenshot of a computer&#10;&#10;Description automatically generated with low confidence">
                <a:extLst>
                  <a:ext uri="{FF2B5EF4-FFF2-40B4-BE49-F238E27FC236}">
                    <a16:creationId xmlns:a16="http://schemas.microsoft.com/office/drawing/2014/main" id="{9982BF35-B010-E45E-F9A5-282BEC9C9757}"/>
                  </a:ext>
                </a:extLst>
              </p:cNvPr>
              <p:cNvPicPr>
                <a:picLocks noChangeAspect="1"/>
              </p:cNvPicPr>
              <p:nvPr/>
            </p:nvPicPr>
            <p:blipFill rotWithShape="1">
              <a:blip r:embed="rId7"/>
              <a:srcRect t="7755" r="14039"/>
              <a:stretch/>
            </p:blipFill>
            <p:spPr>
              <a:xfrm>
                <a:off x="279071" y="3318890"/>
                <a:ext cx="8211785" cy="3316469"/>
              </a:xfrm>
              <a:prstGeom prst="rect">
                <a:avLst/>
              </a:prstGeom>
              <a:ln w="12700">
                <a:solidFill>
                  <a:schemeClr val="tx1"/>
                </a:solidFill>
              </a:ln>
            </p:spPr>
          </p:pic>
          <p:sp>
            <p:nvSpPr>
              <p:cNvPr id="7" name="TextBox 6">
                <a:extLst>
                  <a:ext uri="{FF2B5EF4-FFF2-40B4-BE49-F238E27FC236}">
                    <a16:creationId xmlns:a16="http://schemas.microsoft.com/office/drawing/2014/main" id="{0B4AA206-86D9-724C-9A72-9AA2275157AE}"/>
                  </a:ext>
                </a:extLst>
              </p:cNvPr>
              <p:cNvSpPr txBox="1"/>
              <p:nvPr/>
            </p:nvSpPr>
            <p:spPr>
              <a:xfrm>
                <a:off x="290946" y="6111149"/>
                <a:ext cx="2057400" cy="369332"/>
              </a:xfrm>
              <a:prstGeom prst="rect">
                <a:avLst/>
              </a:prstGeom>
              <a:noFill/>
              <a:ln w="38100">
                <a:solidFill>
                  <a:srgbClr val="FF0000"/>
                </a:solidFill>
              </a:ln>
            </p:spPr>
            <p:txBody>
              <a:bodyPr wrap="square" rtlCol="0">
                <a:spAutoFit/>
              </a:bodyPr>
              <a:lstStyle/>
              <a:p>
                <a:endParaRPr lang="en-US" b="1" dirty="0"/>
              </a:p>
            </p:txBody>
          </p:sp>
          <p:sp>
            <p:nvSpPr>
              <p:cNvPr id="8" name="TextBox 7">
                <a:extLst>
                  <a:ext uri="{FF2B5EF4-FFF2-40B4-BE49-F238E27FC236}">
                    <a16:creationId xmlns:a16="http://schemas.microsoft.com/office/drawing/2014/main" id="{65AF6493-D7B2-BC7D-7A14-B45BB9F9BF8E}"/>
                  </a:ext>
                </a:extLst>
              </p:cNvPr>
              <p:cNvSpPr txBox="1"/>
              <p:nvPr/>
            </p:nvSpPr>
            <p:spPr>
              <a:xfrm>
                <a:off x="3657599" y="4125991"/>
                <a:ext cx="4833257" cy="2103120"/>
              </a:xfrm>
              <a:prstGeom prst="rect">
                <a:avLst/>
              </a:prstGeom>
              <a:noFill/>
              <a:ln w="38100">
                <a:solidFill>
                  <a:srgbClr val="FF0000"/>
                </a:solidFill>
              </a:ln>
            </p:spPr>
            <p:txBody>
              <a:bodyPr wrap="square" rtlCol="0">
                <a:spAutoFit/>
              </a:bodyPr>
              <a:lstStyle/>
              <a:p>
                <a:endParaRPr lang="en-US" b="1" dirty="0"/>
              </a:p>
            </p:txBody>
          </p:sp>
        </p:grpSp>
      </p:grpSp>
      <p:sp>
        <p:nvSpPr>
          <p:cNvPr id="6" name="TextBox 5">
            <a:extLst>
              <a:ext uri="{FF2B5EF4-FFF2-40B4-BE49-F238E27FC236}">
                <a16:creationId xmlns:a16="http://schemas.microsoft.com/office/drawing/2014/main" id="{C00E0F77-5F55-027B-0470-B2194F79849A}"/>
              </a:ext>
            </a:extLst>
          </p:cNvPr>
          <p:cNvSpPr txBox="1"/>
          <p:nvPr/>
        </p:nvSpPr>
        <p:spPr>
          <a:xfrm>
            <a:off x="290944" y="5675266"/>
            <a:ext cx="8487295" cy="1231106"/>
          </a:xfrm>
          <a:prstGeom prst="rect">
            <a:avLst/>
          </a:prstGeom>
          <a:noFill/>
        </p:spPr>
        <p:txBody>
          <a:bodyPr wrap="square" rtlCol="0">
            <a:spAutoFit/>
          </a:bodyPr>
          <a:lstStyle/>
          <a:p>
            <a:r>
              <a:rPr lang="en-US" sz="2800" dirty="0">
                <a:solidFill>
                  <a:schemeClr val="bg1"/>
                </a:solidFill>
              </a:rPr>
              <a:t>Printing instructions and QR codes are located on the FSD website under the Training &amp; Resources tab.</a:t>
            </a:r>
          </a:p>
          <a:p>
            <a:endParaRPr lang="en-US" dirty="0"/>
          </a:p>
        </p:txBody>
      </p:sp>
    </p:spTree>
    <p:extLst>
      <p:ext uri="{BB962C8B-B14F-4D97-AF65-F5344CB8AC3E}">
        <p14:creationId xmlns:p14="http://schemas.microsoft.com/office/powerpoint/2010/main" val="844123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747373B-04B6-97CA-0600-302FA73F8F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a:extLst>
              <a:ext uri="{FF2B5EF4-FFF2-40B4-BE49-F238E27FC236}">
                <a16:creationId xmlns:a16="http://schemas.microsoft.com/office/drawing/2014/main" id="{AFCDF89A-1912-64F5-3D1D-10F5AA5F84FA}"/>
              </a:ext>
            </a:extLst>
          </p:cNvPr>
          <p:cNvSpPr txBox="1">
            <a:spLocks/>
          </p:cNvSpPr>
          <p:nvPr/>
        </p:nvSpPr>
        <p:spPr>
          <a:xfrm>
            <a:off x="0" y="82120"/>
            <a:ext cx="9144000" cy="132556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Menu Flyers</a:t>
            </a:r>
          </a:p>
        </p:txBody>
      </p:sp>
      <p:pic>
        <p:nvPicPr>
          <p:cNvPr id="7" name="Picture 6">
            <a:extLst>
              <a:ext uri="{FF2B5EF4-FFF2-40B4-BE49-F238E27FC236}">
                <a16:creationId xmlns:a16="http://schemas.microsoft.com/office/drawing/2014/main" id="{ED5FCDC0-470E-1650-7247-20ED40F81A14}"/>
              </a:ext>
            </a:extLst>
          </p:cNvPr>
          <p:cNvPicPr>
            <a:picLocks noChangeAspect="1"/>
          </p:cNvPicPr>
          <p:nvPr/>
        </p:nvPicPr>
        <p:blipFill>
          <a:blip r:embed="rId5"/>
          <a:stretch>
            <a:fillRect/>
          </a:stretch>
        </p:blipFill>
        <p:spPr>
          <a:xfrm>
            <a:off x="1152213" y="3487360"/>
            <a:ext cx="3517323" cy="2678577"/>
          </a:xfrm>
          <a:prstGeom prst="rect">
            <a:avLst/>
          </a:prstGeom>
        </p:spPr>
      </p:pic>
      <p:sp>
        <p:nvSpPr>
          <p:cNvPr id="13" name="TextBox 12">
            <a:extLst>
              <a:ext uri="{FF2B5EF4-FFF2-40B4-BE49-F238E27FC236}">
                <a16:creationId xmlns:a16="http://schemas.microsoft.com/office/drawing/2014/main" id="{9CCC3FFE-2694-037B-058E-F1AD48437758}"/>
              </a:ext>
            </a:extLst>
          </p:cNvPr>
          <p:cNvSpPr txBox="1"/>
          <p:nvPr/>
        </p:nvSpPr>
        <p:spPr>
          <a:xfrm>
            <a:off x="633984" y="1042256"/>
            <a:ext cx="8071104" cy="1815882"/>
          </a:xfrm>
          <a:prstGeom prst="rect">
            <a:avLst/>
          </a:prstGeom>
          <a:noFill/>
        </p:spPr>
        <p:txBody>
          <a:bodyPr wrap="square" rtlCol="0">
            <a:spAutoFit/>
          </a:bodyPr>
          <a:lstStyle/>
          <a:p>
            <a:pPr algn="ctr"/>
            <a:r>
              <a:rPr lang="en-US" sz="2800" dirty="0">
                <a:solidFill>
                  <a:schemeClr val="bg1"/>
                </a:solidFill>
              </a:rPr>
              <a:t>Café LA no longer provides printed menus. Menus and nutritional facts for parents and nurses are easily accessible on the </a:t>
            </a:r>
            <a:r>
              <a:rPr lang="en-US" sz="2800" dirty="0" err="1">
                <a:solidFill>
                  <a:schemeClr val="bg1"/>
                </a:solidFill>
              </a:rPr>
              <a:t>YumYummi</a:t>
            </a:r>
            <a:r>
              <a:rPr lang="en-US" sz="2800" dirty="0">
                <a:solidFill>
                  <a:schemeClr val="bg1"/>
                </a:solidFill>
              </a:rPr>
              <a:t> App. Simply scan the QR code to take you to the site.</a:t>
            </a:r>
          </a:p>
        </p:txBody>
      </p:sp>
      <p:pic>
        <p:nvPicPr>
          <p:cNvPr id="12" name="Picture 11">
            <a:extLst>
              <a:ext uri="{FF2B5EF4-FFF2-40B4-BE49-F238E27FC236}">
                <a16:creationId xmlns:a16="http://schemas.microsoft.com/office/drawing/2014/main" id="{639888F0-74B3-4007-5EDB-AD0265544820}"/>
              </a:ext>
            </a:extLst>
          </p:cNvPr>
          <p:cNvPicPr>
            <a:picLocks noChangeAspect="1"/>
          </p:cNvPicPr>
          <p:nvPr/>
        </p:nvPicPr>
        <p:blipFill>
          <a:blip r:embed="rId6"/>
          <a:stretch>
            <a:fillRect/>
          </a:stretch>
        </p:blipFill>
        <p:spPr>
          <a:xfrm>
            <a:off x="5202351" y="2897322"/>
            <a:ext cx="2535640" cy="3282470"/>
          </a:xfrm>
          <a:prstGeom prst="rect">
            <a:avLst/>
          </a:prstGeom>
        </p:spPr>
      </p:pic>
    </p:spTree>
    <p:extLst>
      <p:ext uri="{BB962C8B-B14F-4D97-AF65-F5344CB8AC3E}">
        <p14:creationId xmlns:p14="http://schemas.microsoft.com/office/powerpoint/2010/main" val="31764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25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5E431832-CB8A-E165-7342-2004CC70CB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14" name="Title 1">
            <a:extLst>
              <a:ext uri="{FF2B5EF4-FFF2-40B4-BE49-F238E27FC236}">
                <a16:creationId xmlns:a16="http://schemas.microsoft.com/office/drawing/2014/main" id="{C97482E7-C4DF-4A36-E9C0-3F1429D6F509}"/>
              </a:ext>
            </a:extLst>
          </p:cNvPr>
          <p:cNvSpPr>
            <a:spLocks noGrp="1"/>
          </p:cNvSpPr>
          <p:nvPr>
            <p:ph type="title"/>
          </p:nvPr>
        </p:nvSpPr>
        <p:spPr>
          <a:xfrm>
            <a:off x="0" y="3273552"/>
            <a:ext cx="9144000" cy="1325563"/>
          </a:xfrm>
          <a:effectLst/>
        </p:spPr>
        <p:txBody>
          <a:bodyPr>
            <a:noAutofit/>
          </a:bodyPr>
          <a:lstStyle/>
          <a:p>
            <a:pPr algn="ctr">
              <a:lnSpc>
                <a:spcPts val="11500"/>
              </a:lnSpc>
            </a:pPr>
            <a:r>
              <a:rPr lang="en-US" sz="11500" b="1" dirty="0">
                <a:solidFill>
                  <a:schemeClr val="bg1"/>
                </a:solidFill>
                <a:effectLst/>
                <a:latin typeface="Berlin Sans FB Demi" panose="020E0802020502020306" pitchFamily="34" charset="0"/>
              </a:rPr>
              <a:t>Tips for Reading the Menu</a:t>
            </a:r>
          </a:p>
        </p:txBody>
      </p:sp>
      <p:sp>
        <p:nvSpPr>
          <p:cNvPr id="4" name="TextBox 3">
            <a:extLst>
              <a:ext uri="{FF2B5EF4-FFF2-40B4-BE49-F238E27FC236}">
                <a16:creationId xmlns:a16="http://schemas.microsoft.com/office/drawing/2014/main" id="{4F4AF1F6-D29D-A84B-B6FA-68B06A7A0335}"/>
              </a:ext>
            </a:extLst>
          </p:cNvPr>
          <p:cNvSpPr txBox="1"/>
          <p:nvPr/>
        </p:nvSpPr>
        <p:spPr>
          <a:xfrm>
            <a:off x="0" y="394454"/>
            <a:ext cx="9144000" cy="1323439"/>
          </a:xfrm>
          <a:prstGeom prst="rect">
            <a:avLst/>
          </a:prstGeom>
          <a:noFill/>
        </p:spPr>
        <p:txBody>
          <a:bodyPr wrap="square">
            <a:spAutoFit/>
          </a:bodyPr>
          <a:lstStyle/>
          <a:p>
            <a:pPr algn="ctr"/>
            <a:r>
              <a:rPr lang="en-US" sz="8000" b="1" dirty="0">
                <a:solidFill>
                  <a:schemeClr val="bg1"/>
                </a:solidFill>
                <a:latin typeface="Berlin Sans FB Demi" panose="020E0802020502020306" pitchFamily="34" charset="0"/>
              </a:rPr>
              <a:t>Chapter 4</a:t>
            </a:r>
          </a:p>
        </p:txBody>
      </p:sp>
    </p:spTree>
    <p:extLst>
      <p:ext uri="{BB962C8B-B14F-4D97-AF65-F5344CB8AC3E}">
        <p14:creationId xmlns:p14="http://schemas.microsoft.com/office/powerpoint/2010/main" val="3265463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een background with a black border&#10;&#10;Description automatically generated with medium confidence">
            <a:extLst>
              <a:ext uri="{FF2B5EF4-FFF2-40B4-BE49-F238E27FC236}">
                <a16:creationId xmlns:a16="http://schemas.microsoft.com/office/drawing/2014/main" id="{CF4100DB-D0BF-D1F2-6BA3-C300F6CF62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pic>
        <p:nvPicPr>
          <p:cNvPr id="54" name="Picture 53" descr="A knife with a black handle&#10;&#10;Description automatically generated">
            <a:extLst>
              <a:ext uri="{FF2B5EF4-FFF2-40B4-BE49-F238E27FC236}">
                <a16:creationId xmlns:a16="http://schemas.microsoft.com/office/drawing/2014/main" id="{6CE566F8-DB9B-206A-6653-36CEC19A0FE9}"/>
              </a:ext>
            </a:extLst>
          </p:cNvPr>
          <p:cNvPicPr>
            <a:picLocks noChangeAspect="1"/>
          </p:cNvPicPr>
          <p:nvPr/>
        </p:nvPicPr>
        <p:blipFill>
          <a:blip r:embed="rId5">
            <a:alphaModFix amt="20000"/>
            <a:extLst>
              <a:ext uri="{837473B0-CC2E-450A-ABE3-18F120FF3D39}">
                <a1611:picAttrSrcUrl xmlns:a1611="http://schemas.microsoft.com/office/drawing/2016/11/main" r:id="rId6"/>
              </a:ext>
            </a:extLst>
          </a:blip>
          <a:stretch>
            <a:fillRect/>
          </a:stretch>
        </p:blipFill>
        <p:spPr>
          <a:xfrm>
            <a:off x="727970" y="3762120"/>
            <a:ext cx="2050742" cy="1303247"/>
          </a:xfrm>
          <a:prstGeom prst="rect">
            <a:avLst/>
          </a:prstGeom>
        </p:spPr>
      </p:pic>
      <p:pic>
        <p:nvPicPr>
          <p:cNvPr id="56" name="Picture 55" descr="A school lunch menu with a white background&#10;&#10;Description automatically generated">
            <a:extLst>
              <a:ext uri="{FF2B5EF4-FFF2-40B4-BE49-F238E27FC236}">
                <a16:creationId xmlns:a16="http://schemas.microsoft.com/office/drawing/2014/main" id="{DAD2F9C1-BBF7-B0FF-02C0-EB79090BFF9A}"/>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8846" t="28817" r="10144" b="28767"/>
          <a:stretch/>
        </p:blipFill>
        <p:spPr>
          <a:xfrm>
            <a:off x="579820" y="1727825"/>
            <a:ext cx="4882130" cy="3408288"/>
          </a:xfrm>
          <a:prstGeom prst="rect">
            <a:avLst/>
          </a:prstGeom>
          <a:ln>
            <a:solidFill>
              <a:schemeClr val="tx1"/>
            </a:solidFill>
          </a:ln>
        </p:spPr>
      </p:pic>
      <p:sp>
        <p:nvSpPr>
          <p:cNvPr id="37" name="TextBox 36">
            <a:extLst>
              <a:ext uri="{FF2B5EF4-FFF2-40B4-BE49-F238E27FC236}">
                <a16:creationId xmlns:a16="http://schemas.microsoft.com/office/drawing/2014/main" id="{E9BFF1DB-F580-B603-1422-06CD771A8B25}"/>
              </a:ext>
            </a:extLst>
          </p:cNvPr>
          <p:cNvSpPr txBox="1"/>
          <p:nvPr/>
        </p:nvSpPr>
        <p:spPr>
          <a:xfrm>
            <a:off x="8155203" y="-336387"/>
            <a:ext cx="22075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nvGrpSpPr>
          <p:cNvPr id="11" name="Group 10">
            <a:extLst>
              <a:ext uri="{FF2B5EF4-FFF2-40B4-BE49-F238E27FC236}">
                <a16:creationId xmlns:a16="http://schemas.microsoft.com/office/drawing/2014/main" id="{73CD731F-4B11-913E-98D6-F7DAA97E6E2B}"/>
              </a:ext>
            </a:extLst>
          </p:cNvPr>
          <p:cNvGrpSpPr/>
          <p:nvPr/>
        </p:nvGrpSpPr>
        <p:grpSpPr>
          <a:xfrm>
            <a:off x="6024912" y="3101863"/>
            <a:ext cx="2633177" cy="4419773"/>
            <a:chOff x="1447693" y="89808"/>
            <a:chExt cx="4586287" cy="6606474"/>
          </a:xfrm>
        </p:grpSpPr>
        <p:sp>
          <p:nvSpPr>
            <p:cNvPr id="12" name="Freeform: Shape 11">
              <a:extLst>
                <a:ext uri="{FF2B5EF4-FFF2-40B4-BE49-F238E27FC236}">
                  <a16:creationId xmlns:a16="http://schemas.microsoft.com/office/drawing/2014/main" id="{CCE0E1FD-0E7C-CECE-ED7D-389B89EB103B}"/>
                </a:ext>
              </a:extLst>
            </p:cNvPr>
            <p:cNvSpPr/>
            <p:nvPr/>
          </p:nvSpPr>
          <p:spPr>
            <a:xfrm>
              <a:off x="2448557" y="3818003"/>
              <a:ext cx="2091282" cy="1857454"/>
            </a:xfrm>
            <a:custGeom>
              <a:avLst/>
              <a:gdLst>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25450 w 4032250"/>
                <a:gd name="connsiteY7" fmla="*/ 331470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1910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336550 w 4032250"/>
                <a:gd name="connsiteY9" fmla="*/ 292735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81050 w 4032250"/>
                <a:gd name="connsiteY8" fmla="*/ 90170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71650 w 4032250"/>
                <a:gd name="connsiteY10" fmla="*/ 294640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0700 w 4032250"/>
                <a:gd name="connsiteY10" fmla="*/ 29146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594100 w 4032250"/>
                <a:gd name="connsiteY12" fmla="*/ 302260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25850 w 4032250"/>
                <a:gd name="connsiteY12" fmla="*/ 3016250 h 3581400"/>
                <a:gd name="connsiteX13" fmla="*/ 3543300 w 4032250"/>
                <a:gd name="connsiteY13" fmla="*/ 762000 h 3581400"/>
                <a:gd name="connsiteX14" fmla="*/ 3575050 w 4032250"/>
                <a:gd name="connsiteY14" fmla="*/ 3581400 h 3581400"/>
                <a:gd name="connsiteX0" fmla="*/ 3575050 w 4032250"/>
                <a:gd name="connsiteY0" fmla="*/ 3581400 h 3581400"/>
                <a:gd name="connsiteX1" fmla="*/ 4032250 w 4032250"/>
                <a:gd name="connsiteY1" fmla="*/ 3092450 h 3581400"/>
                <a:gd name="connsiteX2" fmla="*/ 3568700 w 4032250"/>
                <a:gd name="connsiteY2" fmla="*/ 304800 h 3581400"/>
                <a:gd name="connsiteX3" fmla="*/ 3175000 w 4032250"/>
                <a:gd name="connsiteY3" fmla="*/ 0 h 3581400"/>
                <a:gd name="connsiteX4" fmla="*/ 1149350 w 4032250"/>
                <a:gd name="connsiteY4" fmla="*/ 31750 h 3581400"/>
                <a:gd name="connsiteX5" fmla="*/ 247650 w 4032250"/>
                <a:gd name="connsiteY5" fmla="*/ 1987550 h 3581400"/>
                <a:gd name="connsiteX6" fmla="*/ 0 w 4032250"/>
                <a:gd name="connsiteY6" fmla="*/ 2952750 h 3581400"/>
                <a:gd name="connsiteX7" fmla="*/ 431800 w 4032250"/>
                <a:gd name="connsiteY7" fmla="*/ 3308350 h 3581400"/>
                <a:gd name="connsiteX8" fmla="*/ 774700 w 4032250"/>
                <a:gd name="connsiteY8" fmla="*/ 920750 h 3581400"/>
                <a:gd name="connsiteX9" fmla="*/ 438150 w 4032250"/>
                <a:gd name="connsiteY9" fmla="*/ 2946400 h 3581400"/>
                <a:gd name="connsiteX10" fmla="*/ 1797050 w 4032250"/>
                <a:gd name="connsiteY10" fmla="*/ 2940050 h 3581400"/>
                <a:gd name="connsiteX11" fmla="*/ 2882900 w 4032250"/>
                <a:gd name="connsiteY11" fmla="*/ 2876550 h 3581400"/>
                <a:gd name="connsiteX12" fmla="*/ 3613150 w 4032250"/>
                <a:gd name="connsiteY12" fmla="*/ 3016250 h 3581400"/>
                <a:gd name="connsiteX13" fmla="*/ 3543300 w 4032250"/>
                <a:gd name="connsiteY13" fmla="*/ 762000 h 3581400"/>
                <a:gd name="connsiteX14" fmla="*/ 3575050 w 4032250"/>
                <a:gd name="connsiteY1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2250" h="3581400">
                  <a:moveTo>
                    <a:pt x="3575050" y="3581400"/>
                  </a:moveTo>
                  <a:cubicBezTo>
                    <a:pt x="3797300" y="3500967"/>
                    <a:pt x="3917950" y="3306233"/>
                    <a:pt x="4032250" y="3092450"/>
                  </a:cubicBezTo>
                  <a:cubicBezTo>
                    <a:pt x="3884083" y="2207683"/>
                    <a:pt x="3723217" y="1234017"/>
                    <a:pt x="3568700" y="304800"/>
                  </a:cubicBezTo>
                  <a:lnTo>
                    <a:pt x="3175000" y="0"/>
                  </a:lnTo>
                  <a:lnTo>
                    <a:pt x="1149350" y="31750"/>
                  </a:lnTo>
                  <a:cubicBezTo>
                    <a:pt x="848783" y="683683"/>
                    <a:pt x="592667" y="1386417"/>
                    <a:pt x="247650" y="1987550"/>
                  </a:cubicBezTo>
                  <a:cubicBezTo>
                    <a:pt x="95250" y="2296583"/>
                    <a:pt x="50800" y="2605617"/>
                    <a:pt x="0" y="2952750"/>
                  </a:cubicBezTo>
                  <a:cubicBezTo>
                    <a:pt x="110067" y="3136900"/>
                    <a:pt x="289983" y="3225800"/>
                    <a:pt x="431800" y="3308350"/>
                  </a:cubicBezTo>
                  <a:cubicBezTo>
                    <a:pt x="383117" y="2499783"/>
                    <a:pt x="556683" y="1742017"/>
                    <a:pt x="774700" y="920750"/>
                  </a:cubicBezTo>
                  <a:cubicBezTo>
                    <a:pt x="592667" y="1697567"/>
                    <a:pt x="442383" y="2277533"/>
                    <a:pt x="438150" y="2946400"/>
                  </a:cubicBezTo>
                  <a:cubicBezTo>
                    <a:pt x="622300" y="2654300"/>
                    <a:pt x="1435100" y="2872317"/>
                    <a:pt x="1797050" y="2940050"/>
                  </a:cubicBezTo>
                  <a:cubicBezTo>
                    <a:pt x="2159000" y="3007783"/>
                    <a:pt x="2501900" y="2796117"/>
                    <a:pt x="2882900" y="2876550"/>
                  </a:cubicBezTo>
                  <a:cubicBezTo>
                    <a:pt x="3227917" y="2880783"/>
                    <a:pt x="3401483" y="2865967"/>
                    <a:pt x="3613150" y="3016250"/>
                  </a:cubicBezTo>
                  <a:cubicBezTo>
                    <a:pt x="3621617" y="2262717"/>
                    <a:pt x="3560233" y="1515533"/>
                    <a:pt x="3543300" y="762000"/>
                  </a:cubicBezTo>
                  <a:cubicBezTo>
                    <a:pt x="3553883" y="1701800"/>
                    <a:pt x="3672417" y="2781300"/>
                    <a:pt x="3575050" y="3581400"/>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5E5155-B8A8-9B74-08DD-03F2E7415057}"/>
                </a:ext>
              </a:extLst>
            </p:cNvPr>
            <p:cNvGrpSpPr/>
            <p:nvPr/>
          </p:nvGrpSpPr>
          <p:grpSpPr>
            <a:xfrm rot="3000217" flipH="1">
              <a:off x="3980083" y="3608701"/>
              <a:ext cx="1371722" cy="814893"/>
              <a:chOff x="180080" y="2974010"/>
              <a:chExt cx="2644848" cy="1571213"/>
            </a:xfrm>
          </p:grpSpPr>
          <p:sp>
            <p:nvSpPr>
              <p:cNvPr id="50" name="Freeform: Shape 49">
                <a:extLst>
                  <a:ext uri="{FF2B5EF4-FFF2-40B4-BE49-F238E27FC236}">
                    <a16:creationId xmlns:a16="http://schemas.microsoft.com/office/drawing/2014/main" id="{121CFAD5-983B-DA38-3BCC-AF468D7969B8}"/>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49BBE1C0-479D-EAD0-E075-83BF4632F3EB}"/>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Freeform: Shape 13">
              <a:extLst>
                <a:ext uri="{FF2B5EF4-FFF2-40B4-BE49-F238E27FC236}">
                  <a16:creationId xmlns:a16="http://schemas.microsoft.com/office/drawing/2014/main" id="{B31E23BB-B9AA-77D6-B9E2-DEFF438463FD}"/>
                </a:ext>
              </a:extLst>
            </p:cNvPr>
            <p:cNvSpPr/>
            <p:nvPr/>
          </p:nvSpPr>
          <p:spPr>
            <a:xfrm>
              <a:off x="2814953" y="5304466"/>
              <a:ext cx="4248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1000798">
                  <a:moveTo>
                    <a:pt x="185737" y="674"/>
                  </a:moveTo>
                  <a:lnTo>
                    <a:pt x="819150" y="191174"/>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54D7465C-A67F-DF9B-621D-97E41FC427B1}"/>
                </a:ext>
              </a:extLst>
            </p:cNvPr>
            <p:cNvSpPr/>
            <p:nvPr/>
          </p:nvSpPr>
          <p:spPr>
            <a:xfrm flipH="1">
              <a:off x="3630056" y="5341517"/>
              <a:ext cx="350743" cy="519053"/>
            </a:xfrm>
            <a:custGeom>
              <a:avLst/>
              <a:gdLst>
                <a:gd name="connsiteX0" fmla="*/ 52387 w 776287"/>
                <a:gd name="connsiteY0" fmla="*/ 0 h 981075"/>
                <a:gd name="connsiteX1" fmla="*/ 776287 w 776287"/>
                <a:gd name="connsiteY1" fmla="*/ 200025 h 981075"/>
                <a:gd name="connsiteX2" fmla="*/ 547687 w 776287"/>
                <a:gd name="connsiteY2" fmla="*/ 923925 h 981075"/>
                <a:gd name="connsiteX3" fmla="*/ 0 w 776287"/>
                <a:gd name="connsiteY3" fmla="*/ 981075 h 981075"/>
                <a:gd name="connsiteX4" fmla="*/ 52387 w 776287"/>
                <a:gd name="connsiteY4" fmla="*/ 0 h 981075"/>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00012 w 823912"/>
                <a:gd name="connsiteY0" fmla="*/ 0 h 966787"/>
                <a:gd name="connsiteX1" fmla="*/ 823912 w 823912"/>
                <a:gd name="connsiteY1" fmla="*/ 200025 h 966787"/>
                <a:gd name="connsiteX2" fmla="*/ 595312 w 823912"/>
                <a:gd name="connsiteY2" fmla="*/ 923925 h 966787"/>
                <a:gd name="connsiteX3" fmla="*/ 0 w 823912"/>
                <a:gd name="connsiteY3" fmla="*/ 966787 h 966787"/>
                <a:gd name="connsiteX4" fmla="*/ 100012 w 823912"/>
                <a:gd name="connsiteY4" fmla="*/ 0 h 966787"/>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0 h 1000124"/>
                <a:gd name="connsiteX1" fmla="*/ 823912 w 823912"/>
                <a:gd name="connsiteY1" fmla="*/ 233362 h 1000124"/>
                <a:gd name="connsiteX2" fmla="*/ 595312 w 823912"/>
                <a:gd name="connsiteY2" fmla="*/ 957262 h 1000124"/>
                <a:gd name="connsiteX3" fmla="*/ 0 w 823912"/>
                <a:gd name="connsiteY3" fmla="*/ 1000124 h 1000124"/>
                <a:gd name="connsiteX4" fmla="*/ 185737 w 823912"/>
                <a:gd name="connsiteY4" fmla="*/ 0 h 1000124"/>
                <a:gd name="connsiteX0" fmla="*/ 185737 w 823912"/>
                <a:gd name="connsiteY0" fmla="*/ 674 h 1000798"/>
                <a:gd name="connsiteX1" fmla="*/ 823912 w 823912"/>
                <a:gd name="connsiteY1" fmla="*/ 234036 h 1000798"/>
                <a:gd name="connsiteX2" fmla="*/ 595312 w 823912"/>
                <a:gd name="connsiteY2" fmla="*/ 957936 h 1000798"/>
                <a:gd name="connsiteX3" fmla="*/ 0 w 823912"/>
                <a:gd name="connsiteY3" fmla="*/ 1000798 h 1000798"/>
                <a:gd name="connsiteX4" fmla="*/ 185737 w 823912"/>
                <a:gd name="connsiteY4" fmla="*/ 674 h 1000798"/>
                <a:gd name="connsiteX0" fmla="*/ 185737 w 752475"/>
                <a:gd name="connsiteY0" fmla="*/ 674 h 1000798"/>
                <a:gd name="connsiteX1" fmla="*/ 752475 w 752475"/>
                <a:gd name="connsiteY1" fmla="*/ 224511 h 1000798"/>
                <a:gd name="connsiteX2" fmla="*/ 595312 w 752475"/>
                <a:gd name="connsiteY2" fmla="*/ 957936 h 1000798"/>
                <a:gd name="connsiteX3" fmla="*/ 0 w 752475"/>
                <a:gd name="connsiteY3" fmla="*/ 1000798 h 1000798"/>
                <a:gd name="connsiteX4" fmla="*/ 185737 w 752475"/>
                <a:gd name="connsiteY4" fmla="*/ 674 h 1000798"/>
                <a:gd name="connsiteX0" fmla="*/ 185737 w 819150"/>
                <a:gd name="connsiteY0" fmla="*/ 674 h 1000798"/>
                <a:gd name="connsiteX1" fmla="*/ 819150 w 819150"/>
                <a:gd name="connsiteY1" fmla="*/ 191174 h 1000798"/>
                <a:gd name="connsiteX2" fmla="*/ 595312 w 819150"/>
                <a:gd name="connsiteY2" fmla="*/ 957936 h 1000798"/>
                <a:gd name="connsiteX3" fmla="*/ 0 w 819150"/>
                <a:gd name="connsiteY3" fmla="*/ 1000798 h 1000798"/>
                <a:gd name="connsiteX4" fmla="*/ 185737 w 819150"/>
                <a:gd name="connsiteY4" fmla="*/ 674 h 1000798"/>
                <a:gd name="connsiteX0" fmla="*/ 185737 w 676275"/>
                <a:gd name="connsiteY0" fmla="*/ 674 h 1000798"/>
                <a:gd name="connsiteX1" fmla="*/ 676275 w 676275"/>
                <a:gd name="connsiteY1" fmla="*/ 157837 h 1000798"/>
                <a:gd name="connsiteX2" fmla="*/ 595312 w 676275"/>
                <a:gd name="connsiteY2" fmla="*/ 957936 h 1000798"/>
                <a:gd name="connsiteX3" fmla="*/ 0 w 676275"/>
                <a:gd name="connsiteY3" fmla="*/ 1000798 h 1000798"/>
                <a:gd name="connsiteX4" fmla="*/ 185737 w 676275"/>
                <a:gd name="connsiteY4" fmla="*/ 674 h 1000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75" h="1000798">
                  <a:moveTo>
                    <a:pt x="185737" y="674"/>
                  </a:moveTo>
                  <a:lnTo>
                    <a:pt x="676275" y="157837"/>
                  </a:lnTo>
                  <a:lnTo>
                    <a:pt x="595312" y="957936"/>
                  </a:lnTo>
                  <a:lnTo>
                    <a:pt x="0" y="1000798"/>
                  </a:lnTo>
                  <a:cubicBezTo>
                    <a:pt x="0" y="673773"/>
                    <a:pt x="61913" y="-24726"/>
                    <a:pt x="185737" y="674"/>
                  </a:cubicBezTo>
                  <a:close/>
                </a:path>
              </a:pathLst>
            </a:custGeom>
            <a:solidFill>
              <a:srgbClr val="037E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84B90E7-7CCF-6D74-0BD8-A3FF93B255A6}"/>
                </a:ext>
              </a:extLst>
            </p:cNvPr>
            <p:cNvGrpSpPr/>
            <p:nvPr/>
          </p:nvGrpSpPr>
          <p:grpSpPr>
            <a:xfrm rot="18599783">
              <a:off x="1870401" y="3564306"/>
              <a:ext cx="1371722" cy="814893"/>
              <a:chOff x="180080" y="2974010"/>
              <a:chExt cx="2644848" cy="1571213"/>
            </a:xfrm>
          </p:grpSpPr>
          <p:sp>
            <p:nvSpPr>
              <p:cNvPr id="48" name="Freeform: Shape 47">
                <a:extLst>
                  <a:ext uri="{FF2B5EF4-FFF2-40B4-BE49-F238E27FC236}">
                    <a16:creationId xmlns:a16="http://schemas.microsoft.com/office/drawing/2014/main" id="{DF94DF38-8D31-A4FB-D1BB-191398D4826D}"/>
                  </a:ext>
                </a:extLst>
              </p:cNvPr>
              <p:cNvSpPr/>
              <p:nvPr/>
            </p:nvSpPr>
            <p:spPr>
              <a:xfrm>
                <a:off x="1107253" y="3595898"/>
                <a:ext cx="1717675" cy="949325"/>
              </a:xfrm>
              <a:custGeom>
                <a:avLst/>
                <a:gdLst>
                  <a:gd name="connsiteX0" fmla="*/ 1454150 w 1717675"/>
                  <a:gd name="connsiteY0" fmla="*/ 901700 h 901700"/>
                  <a:gd name="connsiteX1" fmla="*/ 1717675 w 1717675"/>
                  <a:gd name="connsiteY1" fmla="*/ 441325 h 901700"/>
                  <a:gd name="connsiteX2" fmla="*/ 301625 w 1717675"/>
                  <a:gd name="connsiteY2" fmla="*/ 0 h 901700"/>
                  <a:gd name="connsiteX3" fmla="*/ 0 w 1717675"/>
                  <a:gd name="connsiteY3" fmla="*/ 323850 h 901700"/>
                  <a:gd name="connsiteX4" fmla="*/ 390525 w 1717675"/>
                  <a:gd name="connsiteY4" fmla="*/ 609600 h 901700"/>
                  <a:gd name="connsiteX5" fmla="*/ 488950 w 1717675"/>
                  <a:gd name="connsiteY5" fmla="*/ 615950 h 901700"/>
                  <a:gd name="connsiteX6" fmla="*/ 1006475 w 1717675"/>
                  <a:gd name="connsiteY6" fmla="*/ 898525 h 901700"/>
                  <a:gd name="connsiteX7" fmla="*/ 1454150 w 1717675"/>
                  <a:gd name="connsiteY7" fmla="*/ 901700 h 901700"/>
                  <a:gd name="connsiteX0" fmla="*/ 1466850 w 1717675"/>
                  <a:gd name="connsiteY0" fmla="*/ 904875 h 904875"/>
                  <a:gd name="connsiteX1" fmla="*/ 1717675 w 1717675"/>
                  <a:gd name="connsiteY1" fmla="*/ 441325 h 904875"/>
                  <a:gd name="connsiteX2" fmla="*/ 301625 w 1717675"/>
                  <a:gd name="connsiteY2" fmla="*/ 0 h 904875"/>
                  <a:gd name="connsiteX3" fmla="*/ 0 w 1717675"/>
                  <a:gd name="connsiteY3" fmla="*/ 323850 h 904875"/>
                  <a:gd name="connsiteX4" fmla="*/ 390525 w 1717675"/>
                  <a:gd name="connsiteY4" fmla="*/ 609600 h 904875"/>
                  <a:gd name="connsiteX5" fmla="*/ 488950 w 1717675"/>
                  <a:gd name="connsiteY5" fmla="*/ 615950 h 904875"/>
                  <a:gd name="connsiteX6" fmla="*/ 1006475 w 1717675"/>
                  <a:gd name="connsiteY6" fmla="*/ 898525 h 904875"/>
                  <a:gd name="connsiteX7" fmla="*/ 1466850 w 1717675"/>
                  <a:gd name="connsiteY7" fmla="*/ 904875 h 904875"/>
                  <a:gd name="connsiteX0" fmla="*/ 1466850 w 1717675"/>
                  <a:gd name="connsiteY0" fmla="*/ 904875 h 910013"/>
                  <a:gd name="connsiteX1" fmla="*/ 1717675 w 1717675"/>
                  <a:gd name="connsiteY1" fmla="*/ 441325 h 910013"/>
                  <a:gd name="connsiteX2" fmla="*/ 301625 w 1717675"/>
                  <a:gd name="connsiteY2" fmla="*/ 0 h 910013"/>
                  <a:gd name="connsiteX3" fmla="*/ 0 w 1717675"/>
                  <a:gd name="connsiteY3" fmla="*/ 323850 h 910013"/>
                  <a:gd name="connsiteX4" fmla="*/ 390525 w 1717675"/>
                  <a:gd name="connsiteY4" fmla="*/ 609600 h 910013"/>
                  <a:gd name="connsiteX5" fmla="*/ 488950 w 1717675"/>
                  <a:gd name="connsiteY5" fmla="*/ 615950 h 910013"/>
                  <a:gd name="connsiteX6" fmla="*/ 1006475 w 1717675"/>
                  <a:gd name="connsiteY6" fmla="*/ 898525 h 910013"/>
                  <a:gd name="connsiteX7" fmla="*/ 1466850 w 1717675"/>
                  <a:gd name="connsiteY7" fmla="*/ 904875 h 910013"/>
                  <a:gd name="connsiteX0" fmla="*/ 1466850 w 1717675"/>
                  <a:gd name="connsiteY0" fmla="*/ 904875 h 911487"/>
                  <a:gd name="connsiteX1" fmla="*/ 1717675 w 1717675"/>
                  <a:gd name="connsiteY1" fmla="*/ 441325 h 911487"/>
                  <a:gd name="connsiteX2" fmla="*/ 301625 w 1717675"/>
                  <a:gd name="connsiteY2" fmla="*/ 0 h 911487"/>
                  <a:gd name="connsiteX3" fmla="*/ 0 w 1717675"/>
                  <a:gd name="connsiteY3" fmla="*/ 323850 h 911487"/>
                  <a:gd name="connsiteX4" fmla="*/ 390525 w 1717675"/>
                  <a:gd name="connsiteY4" fmla="*/ 609600 h 911487"/>
                  <a:gd name="connsiteX5" fmla="*/ 488950 w 1717675"/>
                  <a:gd name="connsiteY5" fmla="*/ 615950 h 911487"/>
                  <a:gd name="connsiteX6" fmla="*/ 1006475 w 1717675"/>
                  <a:gd name="connsiteY6" fmla="*/ 904875 h 911487"/>
                  <a:gd name="connsiteX7" fmla="*/ 1466850 w 1717675"/>
                  <a:gd name="connsiteY7" fmla="*/ 904875 h 911487"/>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1595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1006475 w 1717675"/>
                  <a:gd name="connsiteY6" fmla="*/ 904875 h 920761"/>
                  <a:gd name="connsiteX7" fmla="*/ 1466850 w 1717675"/>
                  <a:gd name="connsiteY7"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39775 w 1717675"/>
                  <a:gd name="connsiteY6" fmla="*/ 806450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71525 w 1717675"/>
                  <a:gd name="connsiteY6" fmla="*/ 790575 h 920761"/>
                  <a:gd name="connsiteX7" fmla="*/ 1006475 w 1717675"/>
                  <a:gd name="connsiteY7" fmla="*/ 904875 h 920761"/>
                  <a:gd name="connsiteX8" fmla="*/ 1466850 w 1717675"/>
                  <a:gd name="connsiteY8" fmla="*/ 904875 h 920761"/>
                  <a:gd name="connsiteX0" fmla="*/ 1466850 w 1717675"/>
                  <a:gd name="connsiteY0" fmla="*/ 904875 h 920761"/>
                  <a:gd name="connsiteX1" fmla="*/ 1717675 w 1717675"/>
                  <a:gd name="connsiteY1" fmla="*/ 441325 h 920761"/>
                  <a:gd name="connsiteX2" fmla="*/ 301625 w 1717675"/>
                  <a:gd name="connsiteY2" fmla="*/ 0 h 920761"/>
                  <a:gd name="connsiteX3" fmla="*/ 0 w 1717675"/>
                  <a:gd name="connsiteY3" fmla="*/ 323850 h 920761"/>
                  <a:gd name="connsiteX4" fmla="*/ 390525 w 1717675"/>
                  <a:gd name="connsiteY4" fmla="*/ 609600 h 920761"/>
                  <a:gd name="connsiteX5" fmla="*/ 488950 w 1717675"/>
                  <a:gd name="connsiteY5" fmla="*/ 635000 h 920761"/>
                  <a:gd name="connsiteX6" fmla="*/ 758825 w 1717675"/>
                  <a:gd name="connsiteY6" fmla="*/ 803275 h 920761"/>
                  <a:gd name="connsiteX7" fmla="*/ 1006475 w 1717675"/>
                  <a:gd name="connsiteY7" fmla="*/ 904875 h 920761"/>
                  <a:gd name="connsiteX8" fmla="*/ 1466850 w 1717675"/>
                  <a:gd name="connsiteY8" fmla="*/ 904875 h 920761"/>
                  <a:gd name="connsiteX0" fmla="*/ 1466850 w 1717675"/>
                  <a:gd name="connsiteY0" fmla="*/ 904875 h 922787"/>
                  <a:gd name="connsiteX1" fmla="*/ 1717675 w 1717675"/>
                  <a:gd name="connsiteY1" fmla="*/ 441325 h 922787"/>
                  <a:gd name="connsiteX2" fmla="*/ 301625 w 1717675"/>
                  <a:gd name="connsiteY2" fmla="*/ 0 h 922787"/>
                  <a:gd name="connsiteX3" fmla="*/ 0 w 1717675"/>
                  <a:gd name="connsiteY3" fmla="*/ 323850 h 922787"/>
                  <a:gd name="connsiteX4" fmla="*/ 390525 w 1717675"/>
                  <a:gd name="connsiteY4" fmla="*/ 609600 h 922787"/>
                  <a:gd name="connsiteX5" fmla="*/ 488950 w 1717675"/>
                  <a:gd name="connsiteY5" fmla="*/ 635000 h 922787"/>
                  <a:gd name="connsiteX6" fmla="*/ 758825 w 1717675"/>
                  <a:gd name="connsiteY6" fmla="*/ 803275 h 922787"/>
                  <a:gd name="connsiteX7" fmla="*/ 1012825 w 1717675"/>
                  <a:gd name="connsiteY7" fmla="*/ 908050 h 922787"/>
                  <a:gd name="connsiteX8" fmla="*/ 1466850 w 1717675"/>
                  <a:gd name="connsiteY8" fmla="*/ 904875 h 922787"/>
                  <a:gd name="connsiteX0" fmla="*/ 1466850 w 1717675"/>
                  <a:gd name="connsiteY0" fmla="*/ 904875 h 912567"/>
                  <a:gd name="connsiteX1" fmla="*/ 1717675 w 1717675"/>
                  <a:gd name="connsiteY1" fmla="*/ 441325 h 912567"/>
                  <a:gd name="connsiteX2" fmla="*/ 301625 w 1717675"/>
                  <a:gd name="connsiteY2" fmla="*/ 0 h 912567"/>
                  <a:gd name="connsiteX3" fmla="*/ 0 w 1717675"/>
                  <a:gd name="connsiteY3" fmla="*/ 323850 h 912567"/>
                  <a:gd name="connsiteX4" fmla="*/ 390525 w 1717675"/>
                  <a:gd name="connsiteY4" fmla="*/ 609600 h 912567"/>
                  <a:gd name="connsiteX5" fmla="*/ 488950 w 1717675"/>
                  <a:gd name="connsiteY5" fmla="*/ 635000 h 912567"/>
                  <a:gd name="connsiteX6" fmla="*/ 758825 w 1717675"/>
                  <a:gd name="connsiteY6" fmla="*/ 803275 h 912567"/>
                  <a:gd name="connsiteX7" fmla="*/ 1012825 w 1717675"/>
                  <a:gd name="connsiteY7" fmla="*/ 908050 h 912567"/>
                  <a:gd name="connsiteX8" fmla="*/ 1466850 w 1717675"/>
                  <a:gd name="connsiteY8" fmla="*/ 904875 h 912567"/>
                  <a:gd name="connsiteX0" fmla="*/ 1466850 w 1717675"/>
                  <a:gd name="connsiteY0" fmla="*/ 904875 h 933630"/>
                  <a:gd name="connsiteX1" fmla="*/ 1717675 w 1717675"/>
                  <a:gd name="connsiteY1" fmla="*/ 441325 h 933630"/>
                  <a:gd name="connsiteX2" fmla="*/ 301625 w 1717675"/>
                  <a:gd name="connsiteY2" fmla="*/ 0 h 933630"/>
                  <a:gd name="connsiteX3" fmla="*/ 0 w 1717675"/>
                  <a:gd name="connsiteY3" fmla="*/ 323850 h 933630"/>
                  <a:gd name="connsiteX4" fmla="*/ 390525 w 1717675"/>
                  <a:gd name="connsiteY4" fmla="*/ 609600 h 933630"/>
                  <a:gd name="connsiteX5" fmla="*/ 488950 w 1717675"/>
                  <a:gd name="connsiteY5" fmla="*/ 635000 h 933630"/>
                  <a:gd name="connsiteX6" fmla="*/ 758825 w 1717675"/>
                  <a:gd name="connsiteY6" fmla="*/ 803275 h 933630"/>
                  <a:gd name="connsiteX7" fmla="*/ 1038225 w 1717675"/>
                  <a:gd name="connsiteY7" fmla="*/ 933450 h 933630"/>
                  <a:gd name="connsiteX8" fmla="*/ 1466850 w 1717675"/>
                  <a:gd name="connsiteY8" fmla="*/ 904875 h 933630"/>
                  <a:gd name="connsiteX0" fmla="*/ 1466850 w 1717675"/>
                  <a:gd name="connsiteY0" fmla="*/ 904875 h 927370"/>
                  <a:gd name="connsiteX1" fmla="*/ 1717675 w 1717675"/>
                  <a:gd name="connsiteY1" fmla="*/ 441325 h 927370"/>
                  <a:gd name="connsiteX2" fmla="*/ 301625 w 1717675"/>
                  <a:gd name="connsiteY2" fmla="*/ 0 h 927370"/>
                  <a:gd name="connsiteX3" fmla="*/ 0 w 1717675"/>
                  <a:gd name="connsiteY3" fmla="*/ 323850 h 927370"/>
                  <a:gd name="connsiteX4" fmla="*/ 390525 w 1717675"/>
                  <a:gd name="connsiteY4" fmla="*/ 609600 h 927370"/>
                  <a:gd name="connsiteX5" fmla="*/ 488950 w 1717675"/>
                  <a:gd name="connsiteY5" fmla="*/ 635000 h 927370"/>
                  <a:gd name="connsiteX6" fmla="*/ 758825 w 1717675"/>
                  <a:gd name="connsiteY6" fmla="*/ 803275 h 927370"/>
                  <a:gd name="connsiteX7" fmla="*/ 1057275 w 1717675"/>
                  <a:gd name="connsiteY7" fmla="*/ 927100 h 927370"/>
                  <a:gd name="connsiteX8" fmla="*/ 1466850 w 1717675"/>
                  <a:gd name="connsiteY8" fmla="*/ 904875 h 92737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488950 w 1717675"/>
                  <a:gd name="connsiteY5" fmla="*/ 6350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14350 w 1717675"/>
                  <a:gd name="connsiteY5" fmla="*/ 66040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0525 w 1717675"/>
                  <a:gd name="connsiteY4" fmla="*/ 6096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96875 w 1717675"/>
                  <a:gd name="connsiteY4" fmla="*/ 57150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384175 w 1717675"/>
                  <a:gd name="connsiteY4" fmla="*/ 590550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04875 h 927100"/>
                  <a:gd name="connsiteX1" fmla="*/ 1717675 w 1717675"/>
                  <a:gd name="connsiteY1" fmla="*/ 441325 h 927100"/>
                  <a:gd name="connsiteX2" fmla="*/ 301625 w 1717675"/>
                  <a:gd name="connsiteY2" fmla="*/ 0 h 927100"/>
                  <a:gd name="connsiteX3" fmla="*/ 0 w 1717675"/>
                  <a:gd name="connsiteY3" fmla="*/ 323850 h 927100"/>
                  <a:gd name="connsiteX4" fmla="*/ 403225 w 1717675"/>
                  <a:gd name="connsiteY4" fmla="*/ 612775 h 927100"/>
                  <a:gd name="connsiteX5" fmla="*/ 523875 w 1717675"/>
                  <a:gd name="connsiteY5" fmla="*/ 679450 h 927100"/>
                  <a:gd name="connsiteX6" fmla="*/ 758825 w 1717675"/>
                  <a:gd name="connsiteY6" fmla="*/ 803275 h 927100"/>
                  <a:gd name="connsiteX7" fmla="*/ 1057275 w 1717675"/>
                  <a:gd name="connsiteY7" fmla="*/ 927100 h 927100"/>
                  <a:gd name="connsiteX8" fmla="*/ 1466850 w 1717675"/>
                  <a:gd name="connsiteY8" fmla="*/ 904875 h 927100"/>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0750 h 942975"/>
                  <a:gd name="connsiteX1" fmla="*/ 1717675 w 1717675"/>
                  <a:gd name="connsiteY1" fmla="*/ 457200 h 942975"/>
                  <a:gd name="connsiteX2" fmla="*/ 317500 w 1717675"/>
                  <a:gd name="connsiteY2" fmla="*/ 0 h 942975"/>
                  <a:gd name="connsiteX3" fmla="*/ 0 w 1717675"/>
                  <a:gd name="connsiteY3" fmla="*/ 339725 h 942975"/>
                  <a:gd name="connsiteX4" fmla="*/ 403225 w 1717675"/>
                  <a:gd name="connsiteY4" fmla="*/ 628650 h 942975"/>
                  <a:gd name="connsiteX5" fmla="*/ 523875 w 1717675"/>
                  <a:gd name="connsiteY5" fmla="*/ 695325 h 942975"/>
                  <a:gd name="connsiteX6" fmla="*/ 758825 w 1717675"/>
                  <a:gd name="connsiteY6" fmla="*/ 819150 h 942975"/>
                  <a:gd name="connsiteX7" fmla="*/ 1057275 w 1717675"/>
                  <a:gd name="connsiteY7" fmla="*/ 942975 h 942975"/>
                  <a:gd name="connsiteX8" fmla="*/ 1466850 w 1717675"/>
                  <a:gd name="connsiteY8" fmla="*/ 920750 h 942975"/>
                  <a:gd name="connsiteX0" fmla="*/ 1466850 w 1717675"/>
                  <a:gd name="connsiteY0" fmla="*/ 922176 h 944401"/>
                  <a:gd name="connsiteX1" fmla="*/ 1717675 w 1717675"/>
                  <a:gd name="connsiteY1" fmla="*/ 458626 h 944401"/>
                  <a:gd name="connsiteX2" fmla="*/ 946150 w 1717675"/>
                  <a:gd name="connsiteY2" fmla="*/ 255426 h 944401"/>
                  <a:gd name="connsiteX3" fmla="*/ 317500 w 1717675"/>
                  <a:gd name="connsiteY3" fmla="*/ 1426 h 944401"/>
                  <a:gd name="connsiteX4" fmla="*/ 0 w 1717675"/>
                  <a:gd name="connsiteY4" fmla="*/ 341151 h 944401"/>
                  <a:gd name="connsiteX5" fmla="*/ 403225 w 1717675"/>
                  <a:gd name="connsiteY5" fmla="*/ 630076 h 944401"/>
                  <a:gd name="connsiteX6" fmla="*/ 523875 w 1717675"/>
                  <a:gd name="connsiteY6" fmla="*/ 696751 h 944401"/>
                  <a:gd name="connsiteX7" fmla="*/ 758825 w 1717675"/>
                  <a:gd name="connsiteY7" fmla="*/ 820576 h 944401"/>
                  <a:gd name="connsiteX8" fmla="*/ 1057275 w 1717675"/>
                  <a:gd name="connsiteY8" fmla="*/ 944401 h 944401"/>
                  <a:gd name="connsiteX9" fmla="*/ 1466850 w 1717675"/>
                  <a:gd name="connsiteY9" fmla="*/ 922176 h 944401"/>
                  <a:gd name="connsiteX0" fmla="*/ 1466850 w 1717675"/>
                  <a:gd name="connsiteY0" fmla="*/ 922364 h 944589"/>
                  <a:gd name="connsiteX1" fmla="*/ 1717675 w 1717675"/>
                  <a:gd name="connsiteY1" fmla="*/ 458814 h 944589"/>
                  <a:gd name="connsiteX2" fmla="*/ 946150 w 1717675"/>
                  <a:gd name="connsiteY2" fmla="*/ 255614 h 944589"/>
                  <a:gd name="connsiteX3" fmla="*/ 317500 w 1717675"/>
                  <a:gd name="connsiteY3" fmla="*/ 1614 h 944589"/>
                  <a:gd name="connsiteX4" fmla="*/ 0 w 1717675"/>
                  <a:gd name="connsiteY4" fmla="*/ 341339 h 944589"/>
                  <a:gd name="connsiteX5" fmla="*/ 403225 w 1717675"/>
                  <a:gd name="connsiteY5" fmla="*/ 630264 h 944589"/>
                  <a:gd name="connsiteX6" fmla="*/ 523875 w 1717675"/>
                  <a:gd name="connsiteY6" fmla="*/ 696939 h 944589"/>
                  <a:gd name="connsiteX7" fmla="*/ 758825 w 1717675"/>
                  <a:gd name="connsiteY7" fmla="*/ 820764 h 944589"/>
                  <a:gd name="connsiteX8" fmla="*/ 1057275 w 1717675"/>
                  <a:gd name="connsiteY8" fmla="*/ 944589 h 944589"/>
                  <a:gd name="connsiteX9" fmla="*/ 1466850 w 1717675"/>
                  <a:gd name="connsiteY9" fmla="*/ 922364 h 944589"/>
                  <a:gd name="connsiteX0" fmla="*/ 1466850 w 1717675"/>
                  <a:gd name="connsiteY0" fmla="*/ 922511 h 944736"/>
                  <a:gd name="connsiteX1" fmla="*/ 1717675 w 1717675"/>
                  <a:gd name="connsiteY1" fmla="*/ 458961 h 944736"/>
                  <a:gd name="connsiteX2" fmla="*/ 962025 w 1717675"/>
                  <a:gd name="connsiteY2" fmla="*/ 239886 h 944736"/>
                  <a:gd name="connsiteX3" fmla="*/ 317500 w 1717675"/>
                  <a:gd name="connsiteY3" fmla="*/ 1761 h 944736"/>
                  <a:gd name="connsiteX4" fmla="*/ 0 w 1717675"/>
                  <a:gd name="connsiteY4" fmla="*/ 341486 h 944736"/>
                  <a:gd name="connsiteX5" fmla="*/ 403225 w 1717675"/>
                  <a:gd name="connsiteY5" fmla="*/ 630411 h 944736"/>
                  <a:gd name="connsiteX6" fmla="*/ 523875 w 1717675"/>
                  <a:gd name="connsiteY6" fmla="*/ 697086 h 944736"/>
                  <a:gd name="connsiteX7" fmla="*/ 758825 w 1717675"/>
                  <a:gd name="connsiteY7" fmla="*/ 820911 h 944736"/>
                  <a:gd name="connsiteX8" fmla="*/ 1057275 w 1717675"/>
                  <a:gd name="connsiteY8" fmla="*/ 944736 h 944736"/>
                  <a:gd name="connsiteX9" fmla="*/ 1466850 w 1717675"/>
                  <a:gd name="connsiteY9" fmla="*/ 922511 h 944736"/>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62025 w 1717675"/>
                  <a:gd name="connsiteY2" fmla="*/ 2381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77900 w 1717675"/>
                  <a:gd name="connsiteY2" fmla="*/ 234950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0750 h 942975"/>
                  <a:gd name="connsiteX1" fmla="*/ 1717675 w 1717675"/>
                  <a:gd name="connsiteY1" fmla="*/ 457200 h 942975"/>
                  <a:gd name="connsiteX2" fmla="*/ 981075 w 1717675"/>
                  <a:gd name="connsiteY2" fmla="*/ 250825 h 942975"/>
                  <a:gd name="connsiteX3" fmla="*/ 317500 w 1717675"/>
                  <a:gd name="connsiteY3" fmla="*/ 0 h 942975"/>
                  <a:gd name="connsiteX4" fmla="*/ 0 w 1717675"/>
                  <a:gd name="connsiteY4" fmla="*/ 339725 h 942975"/>
                  <a:gd name="connsiteX5" fmla="*/ 403225 w 1717675"/>
                  <a:gd name="connsiteY5" fmla="*/ 628650 h 942975"/>
                  <a:gd name="connsiteX6" fmla="*/ 523875 w 1717675"/>
                  <a:gd name="connsiteY6" fmla="*/ 695325 h 942975"/>
                  <a:gd name="connsiteX7" fmla="*/ 758825 w 1717675"/>
                  <a:gd name="connsiteY7" fmla="*/ 819150 h 942975"/>
                  <a:gd name="connsiteX8" fmla="*/ 1057275 w 1717675"/>
                  <a:gd name="connsiteY8" fmla="*/ 942975 h 942975"/>
                  <a:gd name="connsiteX9" fmla="*/ 1466850 w 1717675"/>
                  <a:gd name="connsiteY9" fmla="*/ 920750 h 942975"/>
                  <a:gd name="connsiteX0" fmla="*/ 1466850 w 1717675"/>
                  <a:gd name="connsiteY0" fmla="*/ 927100 h 949325"/>
                  <a:gd name="connsiteX1" fmla="*/ 1717675 w 1717675"/>
                  <a:gd name="connsiteY1" fmla="*/ 463550 h 949325"/>
                  <a:gd name="connsiteX2" fmla="*/ 981075 w 1717675"/>
                  <a:gd name="connsiteY2" fmla="*/ 257175 h 949325"/>
                  <a:gd name="connsiteX3" fmla="*/ 333375 w 1717675"/>
                  <a:gd name="connsiteY3" fmla="*/ 0 h 949325"/>
                  <a:gd name="connsiteX4" fmla="*/ 0 w 1717675"/>
                  <a:gd name="connsiteY4" fmla="*/ 346075 h 949325"/>
                  <a:gd name="connsiteX5" fmla="*/ 403225 w 1717675"/>
                  <a:gd name="connsiteY5" fmla="*/ 635000 h 949325"/>
                  <a:gd name="connsiteX6" fmla="*/ 523875 w 1717675"/>
                  <a:gd name="connsiteY6" fmla="*/ 701675 h 949325"/>
                  <a:gd name="connsiteX7" fmla="*/ 758825 w 1717675"/>
                  <a:gd name="connsiteY7" fmla="*/ 825500 h 949325"/>
                  <a:gd name="connsiteX8" fmla="*/ 1057275 w 1717675"/>
                  <a:gd name="connsiteY8" fmla="*/ 949325 h 949325"/>
                  <a:gd name="connsiteX9" fmla="*/ 1466850 w 1717675"/>
                  <a:gd name="connsiteY9" fmla="*/ 927100 h 94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75" h="949325">
                    <a:moveTo>
                      <a:pt x="1466850" y="927100"/>
                    </a:moveTo>
                    <a:lnTo>
                      <a:pt x="1717675" y="463550"/>
                    </a:lnTo>
                    <a:cubicBezTo>
                      <a:pt x="1597554" y="384704"/>
                      <a:pt x="1217612" y="352425"/>
                      <a:pt x="981075" y="257175"/>
                    </a:cubicBezTo>
                    <a:cubicBezTo>
                      <a:pt x="776288" y="146050"/>
                      <a:pt x="502179" y="49742"/>
                      <a:pt x="333375" y="0"/>
                    </a:cubicBezTo>
                    <a:lnTo>
                      <a:pt x="0" y="346075"/>
                    </a:lnTo>
                    <a:cubicBezTo>
                      <a:pt x="128058" y="434975"/>
                      <a:pt x="249767" y="571500"/>
                      <a:pt x="403225" y="635000"/>
                    </a:cubicBezTo>
                    <a:cubicBezTo>
                      <a:pt x="456142" y="639233"/>
                      <a:pt x="477308" y="672042"/>
                      <a:pt x="523875" y="701675"/>
                    </a:cubicBezTo>
                    <a:lnTo>
                      <a:pt x="758825" y="825500"/>
                    </a:lnTo>
                    <a:cubicBezTo>
                      <a:pt x="848254" y="892704"/>
                      <a:pt x="936096" y="932921"/>
                      <a:pt x="1057275" y="949325"/>
                    </a:cubicBezTo>
                    <a:cubicBezTo>
                      <a:pt x="1226608" y="913342"/>
                      <a:pt x="1329267" y="940858"/>
                      <a:pt x="1466850" y="927100"/>
                    </a:cubicBezTo>
                    <a:close/>
                  </a:path>
                </a:pathLst>
              </a:custGeom>
              <a:gradFill flip="none" rotWithShape="1">
                <a:gsLst>
                  <a:gs pos="60000">
                    <a:srgbClr val="058004"/>
                  </a:gs>
                  <a:gs pos="100000">
                    <a:srgbClr val="183907"/>
                  </a:gs>
                </a:gsLst>
                <a:path path="rect">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B541B62-97CC-8525-4A2D-8DDBB1770040}"/>
                  </a:ext>
                </a:extLst>
              </p:cNvPr>
              <p:cNvSpPr/>
              <p:nvPr/>
            </p:nvSpPr>
            <p:spPr>
              <a:xfrm>
                <a:off x="180080" y="2974010"/>
                <a:ext cx="1687662" cy="1243775"/>
              </a:xfrm>
              <a:custGeom>
                <a:avLst/>
                <a:gdLst>
                  <a:gd name="connsiteX0" fmla="*/ 1644650 w 1644650"/>
                  <a:gd name="connsiteY0" fmla="*/ 663575 h 1231900"/>
                  <a:gd name="connsiteX1" fmla="*/ 914400 w 1644650"/>
                  <a:gd name="connsiteY1" fmla="*/ 377825 h 1231900"/>
                  <a:gd name="connsiteX2" fmla="*/ 809625 w 1644650"/>
                  <a:gd name="connsiteY2" fmla="*/ 158750 h 1231900"/>
                  <a:gd name="connsiteX3" fmla="*/ 796925 w 1644650"/>
                  <a:gd name="connsiteY3" fmla="*/ 12700 h 1231900"/>
                  <a:gd name="connsiteX4" fmla="*/ 650875 w 1644650"/>
                  <a:gd name="connsiteY4" fmla="*/ 22225 h 1231900"/>
                  <a:gd name="connsiteX5" fmla="*/ 663575 w 1644650"/>
                  <a:gd name="connsiteY5" fmla="*/ 225425 h 1231900"/>
                  <a:gd name="connsiteX6" fmla="*/ 596900 w 1644650"/>
                  <a:gd name="connsiteY6" fmla="*/ 342900 h 1231900"/>
                  <a:gd name="connsiteX7" fmla="*/ 635000 w 1644650"/>
                  <a:gd name="connsiteY7" fmla="*/ 174625 h 1231900"/>
                  <a:gd name="connsiteX8" fmla="*/ 292100 w 1644650"/>
                  <a:gd name="connsiteY8" fmla="*/ 0 h 1231900"/>
                  <a:gd name="connsiteX9" fmla="*/ 234950 w 1644650"/>
                  <a:gd name="connsiteY9" fmla="*/ 92075 h 1231900"/>
                  <a:gd name="connsiteX10" fmla="*/ 390525 w 1644650"/>
                  <a:gd name="connsiteY10" fmla="*/ 231775 h 1231900"/>
                  <a:gd name="connsiteX11" fmla="*/ 438150 w 1644650"/>
                  <a:gd name="connsiteY11" fmla="*/ 231775 h 1231900"/>
                  <a:gd name="connsiteX12" fmla="*/ 288925 w 1644650"/>
                  <a:gd name="connsiteY12" fmla="*/ 447675 h 1231900"/>
                  <a:gd name="connsiteX13" fmla="*/ 396875 w 1644650"/>
                  <a:gd name="connsiteY13" fmla="*/ 250825 h 1231900"/>
                  <a:gd name="connsiteX14" fmla="*/ 133350 w 1644650"/>
                  <a:gd name="connsiteY14" fmla="*/ 158750 h 1231900"/>
                  <a:gd name="connsiteX15" fmla="*/ 38100 w 1644650"/>
                  <a:gd name="connsiteY15" fmla="*/ 263525 h 1231900"/>
                  <a:gd name="connsiteX16" fmla="*/ 301625 w 1644650"/>
                  <a:gd name="connsiteY16" fmla="*/ 419100 h 1231900"/>
                  <a:gd name="connsiteX17" fmla="*/ 28575 w 1644650"/>
                  <a:gd name="connsiteY17" fmla="*/ 377825 h 1231900"/>
                  <a:gd name="connsiteX18" fmla="*/ 0 w 1644650"/>
                  <a:gd name="connsiteY18" fmla="*/ 498475 h 1231900"/>
                  <a:gd name="connsiteX19" fmla="*/ 260350 w 1644650"/>
                  <a:gd name="connsiteY19" fmla="*/ 609600 h 1231900"/>
                  <a:gd name="connsiteX20" fmla="*/ 346075 w 1644650"/>
                  <a:gd name="connsiteY20" fmla="*/ 663575 h 1231900"/>
                  <a:gd name="connsiteX21" fmla="*/ 654050 w 1644650"/>
                  <a:gd name="connsiteY21" fmla="*/ 768350 h 1231900"/>
                  <a:gd name="connsiteX22" fmla="*/ 812800 w 1644650"/>
                  <a:gd name="connsiteY22" fmla="*/ 447675 h 1231900"/>
                  <a:gd name="connsiteX23" fmla="*/ 657225 w 1644650"/>
                  <a:gd name="connsiteY23" fmla="*/ 765175 h 1231900"/>
                  <a:gd name="connsiteX24" fmla="*/ 1123950 w 1644650"/>
                  <a:gd name="connsiteY24" fmla="*/ 1231900 h 1231900"/>
                  <a:gd name="connsiteX25" fmla="*/ 1228725 w 1644650"/>
                  <a:gd name="connsiteY25" fmla="*/ 1190625 h 1231900"/>
                  <a:gd name="connsiteX26" fmla="*/ 1108075 w 1644650"/>
                  <a:gd name="connsiteY26" fmla="*/ 1108075 h 1231900"/>
                  <a:gd name="connsiteX27" fmla="*/ 1123950 w 1644650"/>
                  <a:gd name="connsiteY27" fmla="*/ 1165225 h 1231900"/>
                  <a:gd name="connsiteX28" fmla="*/ 1123950 w 1644650"/>
                  <a:gd name="connsiteY28" fmla="*/ 1022350 h 1231900"/>
                  <a:gd name="connsiteX29" fmla="*/ 1295400 w 1644650"/>
                  <a:gd name="connsiteY29" fmla="*/ 1063625 h 1231900"/>
                  <a:gd name="connsiteX30" fmla="*/ 1235075 w 1644650"/>
                  <a:gd name="connsiteY30" fmla="*/ 869950 h 1231900"/>
                  <a:gd name="connsiteX31" fmla="*/ 1422400 w 1644650"/>
                  <a:gd name="connsiteY31" fmla="*/ 917575 h 1231900"/>
                  <a:gd name="connsiteX32" fmla="*/ 1533525 w 1644650"/>
                  <a:gd name="connsiteY32" fmla="*/ 933450 h 1231900"/>
                  <a:gd name="connsiteX33" fmla="*/ 1416050 w 1644650"/>
                  <a:gd name="connsiteY33" fmla="*/ 720725 h 1231900"/>
                  <a:gd name="connsiteX34" fmla="*/ 1584325 w 1644650"/>
                  <a:gd name="connsiteY34" fmla="*/ 676275 h 1231900"/>
                  <a:gd name="connsiteX35" fmla="*/ 1644650 w 1644650"/>
                  <a:gd name="connsiteY35" fmla="*/ 663575 h 1231900"/>
                  <a:gd name="connsiteX0" fmla="*/ 1644650 w 1644650"/>
                  <a:gd name="connsiteY0" fmla="*/ 691168 h 1259493"/>
                  <a:gd name="connsiteX1" fmla="*/ 914400 w 1644650"/>
                  <a:gd name="connsiteY1" fmla="*/ 405418 h 1259493"/>
                  <a:gd name="connsiteX2" fmla="*/ 809625 w 1644650"/>
                  <a:gd name="connsiteY2" fmla="*/ 186343 h 1259493"/>
                  <a:gd name="connsiteX3" fmla="*/ 796925 w 1644650"/>
                  <a:gd name="connsiteY3" fmla="*/ 40293 h 1259493"/>
                  <a:gd name="connsiteX4" fmla="*/ 650875 w 1644650"/>
                  <a:gd name="connsiteY4" fmla="*/ 49818 h 1259493"/>
                  <a:gd name="connsiteX5" fmla="*/ 663575 w 1644650"/>
                  <a:gd name="connsiteY5" fmla="*/ 253018 h 1259493"/>
                  <a:gd name="connsiteX6" fmla="*/ 596900 w 1644650"/>
                  <a:gd name="connsiteY6" fmla="*/ 370493 h 1259493"/>
                  <a:gd name="connsiteX7" fmla="*/ 635000 w 1644650"/>
                  <a:gd name="connsiteY7" fmla="*/ 202218 h 1259493"/>
                  <a:gd name="connsiteX8" fmla="*/ 292100 w 1644650"/>
                  <a:gd name="connsiteY8" fmla="*/ 27593 h 1259493"/>
                  <a:gd name="connsiteX9" fmla="*/ 234950 w 1644650"/>
                  <a:gd name="connsiteY9" fmla="*/ 119668 h 1259493"/>
                  <a:gd name="connsiteX10" fmla="*/ 390525 w 1644650"/>
                  <a:gd name="connsiteY10" fmla="*/ 259368 h 1259493"/>
                  <a:gd name="connsiteX11" fmla="*/ 438150 w 1644650"/>
                  <a:gd name="connsiteY11" fmla="*/ 259368 h 1259493"/>
                  <a:gd name="connsiteX12" fmla="*/ 288925 w 1644650"/>
                  <a:gd name="connsiteY12" fmla="*/ 475268 h 1259493"/>
                  <a:gd name="connsiteX13" fmla="*/ 396875 w 1644650"/>
                  <a:gd name="connsiteY13" fmla="*/ 278418 h 1259493"/>
                  <a:gd name="connsiteX14" fmla="*/ 133350 w 1644650"/>
                  <a:gd name="connsiteY14" fmla="*/ 186343 h 1259493"/>
                  <a:gd name="connsiteX15" fmla="*/ 38100 w 1644650"/>
                  <a:gd name="connsiteY15" fmla="*/ 291118 h 1259493"/>
                  <a:gd name="connsiteX16" fmla="*/ 301625 w 1644650"/>
                  <a:gd name="connsiteY16" fmla="*/ 446693 h 1259493"/>
                  <a:gd name="connsiteX17" fmla="*/ 28575 w 1644650"/>
                  <a:gd name="connsiteY17" fmla="*/ 405418 h 1259493"/>
                  <a:gd name="connsiteX18" fmla="*/ 0 w 1644650"/>
                  <a:gd name="connsiteY18" fmla="*/ 526068 h 1259493"/>
                  <a:gd name="connsiteX19" fmla="*/ 260350 w 1644650"/>
                  <a:gd name="connsiteY19" fmla="*/ 637193 h 1259493"/>
                  <a:gd name="connsiteX20" fmla="*/ 346075 w 1644650"/>
                  <a:gd name="connsiteY20" fmla="*/ 691168 h 1259493"/>
                  <a:gd name="connsiteX21" fmla="*/ 654050 w 1644650"/>
                  <a:gd name="connsiteY21" fmla="*/ 795943 h 1259493"/>
                  <a:gd name="connsiteX22" fmla="*/ 812800 w 1644650"/>
                  <a:gd name="connsiteY22" fmla="*/ 475268 h 1259493"/>
                  <a:gd name="connsiteX23" fmla="*/ 657225 w 1644650"/>
                  <a:gd name="connsiteY23" fmla="*/ 792768 h 1259493"/>
                  <a:gd name="connsiteX24" fmla="*/ 1123950 w 1644650"/>
                  <a:gd name="connsiteY24" fmla="*/ 1259493 h 1259493"/>
                  <a:gd name="connsiteX25" fmla="*/ 1228725 w 1644650"/>
                  <a:gd name="connsiteY25" fmla="*/ 1218218 h 1259493"/>
                  <a:gd name="connsiteX26" fmla="*/ 1108075 w 1644650"/>
                  <a:gd name="connsiteY26" fmla="*/ 1135668 h 1259493"/>
                  <a:gd name="connsiteX27" fmla="*/ 1123950 w 1644650"/>
                  <a:gd name="connsiteY27" fmla="*/ 1192818 h 1259493"/>
                  <a:gd name="connsiteX28" fmla="*/ 1123950 w 1644650"/>
                  <a:gd name="connsiteY28" fmla="*/ 1049943 h 1259493"/>
                  <a:gd name="connsiteX29" fmla="*/ 1295400 w 1644650"/>
                  <a:gd name="connsiteY29" fmla="*/ 1091218 h 1259493"/>
                  <a:gd name="connsiteX30" fmla="*/ 1235075 w 1644650"/>
                  <a:gd name="connsiteY30" fmla="*/ 897543 h 1259493"/>
                  <a:gd name="connsiteX31" fmla="*/ 1422400 w 1644650"/>
                  <a:gd name="connsiteY31" fmla="*/ 945168 h 1259493"/>
                  <a:gd name="connsiteX32" fmla="*/ 1533525 w 1644650"/>
                  <a:gd name="connsiteY32" fmla="*/ 961043 h 1259493"/>
                  <a:gd name="connsiteX33" fmla="*/ 1416050 w 1644650"/>
                  <a:gd name="connsiteY33" fmla="*/ 748318 h 1259493"/>
                  <a:gd name="connsiteX34" fmla="*/ 1584325 w 1644650"/>
                  <a:gd name="connsiteY34" fmla="*/ 703868 h 1259493"/>
                  <a:gd name="connsiteX35" fmla="*/ 1644650 w 1644650"/>
                  <a:gd name="connsiteY35" fmla="*/ 691168 h 1259493"/>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796925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34950 w 1644650"/>
                  <a:gd name="connsiteY9" fmla="*/ 126259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90525 w 1644650"/>
                  <a:gd name="connsiteY10" fmla="*/ 265959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414338 w 1644650"/>
                  <a:gd name="connsiteY10" fmla="*/ 2254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396875 w 1644650"/>
                  <a:gd name="connsiteY13" fmla="*/ 285009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33350 w 1644650"/>
                  <a:gd name="connsiteY14" fmla="*/ 192934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44650 w 1644650"/>
                  <a:gd name="connsiteY0" fmla="*/ 697759 h 1266084"/>
                  <a:gd name="connsiteX1" fmla="*/ 914400 w 1644650"/>
                  <a:gd name="connsiteY1" fmla="*/ 412009 h 1266084"/>
                  <a:gd name="connsiteX2" fmla="*/ 809625 w 1644650"/>
                  <a:gd name="connsiteY2" fmla="*/ 192934 h 1266084"/>
                  <a:gd name="connsiteX3" fmla="*/ 804069 w 1644650"/>
                  <a:gd name="connsiteY3" fmla="*/ 46884 h 1266084"/>
                  <a:gd name="connsiteX4" fmla="*/ 650875 w 1644650"/>
                  <a:gd name="connsiteY4" fmla="*/ 56409 h 1266084"/>
                  <a:gd name="connsiteX5" fmla="*/ 663575 w 1644650"/>
                  <a:gd name="connsiteY5" fmla="*/ 259609 h 1266084"/>
                  <a:gd name="connsiteX6" fmla="*/ 596900 w 1644650"/>
                  <a:gd name="connsiteY6" fmla="*/ 377084 h 1266084"/>
                  <a:gd name="connsiteX7" fmla="*/ 635000 w 1644650"/>
                  <a:gd name="connsiteY7" fmla="*/ 208809 h 1266084"/>
                  <a:gd name="connsiteX8" fmla="*/ 292100 w 1644650"/>
                  <a:gd name="connsiteY8" fmla="*/ 34184 h 1266084"/>
                  <a:gd name="connsiteX9" fmla="*/ 225425 w 1644650"/>
                  <a:gd name="connsiteY9" fmla="*/ 128640 h 1266084"/>
                  <a:gd name="connsiteX10" fmla="*/ 378619 w 1644650"/>
                  <a:gd name="connsiteY10" fmla="*/ 263578 h 1266084"/>
                  <a:gd name="connsiteX11" fmla="*/ 438150 w 1644650"/>
                  <a:gd name="connsiteY11" fmla="*/ 265959 h 1266084"/>
                  <a:gd name="connsiteX12" fmla="*/ 288925 w 1644650"/>
                  <a:gd name="connsiteY12" fmla="*/ 481859 h 1266084"/>
                  <a:gd name="connsiteX13" fmla="*/ 415925 w 1644650"/>
                  <a:gd name="connsiteY13" fmla="*/ 273103 h 1266084"/>
                  <a:gd name="connsiteX14" fmla="*/ 121444 w 1644650"/>
                  <a:gd name="connsiteY14" fmla="*/ 178646 h 1266084"/>
                  <a:gd name="connsiteX15" fmla="*/ 38100 w 1644650"/>
                  <a:gd name="connsiteY15" fmla="*/ 297709 h 1266084"/>
                  <a:gd name="connsiteX16" fmla="*/ 301625 w 1644650"/>
                  <a:gd name="connsiteY16" fmla="*/ 453284 h 1266084"/>
                  <a:gd name="connsiteX17" fmla="*/ 28575 w 1644650"/>
                  <a:gd name="connsiteY17" fmla="*/ 412009 h 1266084"/>
                  <a:gd name="connsiteX18" fmla="*/ 0 w 1644650"/>
                  <a:gd name="connsiteY18" fmla="*/ 532659 h 1266084"/>
                  <a:gd name="connsiteX19" fmla="*/ 260350 w 1644650"/>
                  <a:gd name="connsiteY19" fmla="*/ 643784 h 1266084"/>
                  <a:gd name="connsiteX20" fmla="*/ 346075 w 1644650"/>
                  <a:gd name="connsiteY20" fmla="*/ 697759 h 1266084"/>
                  <a:gd name="connsiteX21" fmla="*/ 654050 w 1644650"/>
                  <a:gd name="connsiteY21" fmla="*/ 802534 h 1266084"/>
                  <a:gd name="connsiteX22" fmla="*/ 812800 w 1644650"/>
                  <a:gd name="connsiteY22" fmla="*/ 481859 h 1266084"/>
                  <a:gd name="connsiteX23" fmla="*/ 657225 w 1644650"/>
                  <a:gd name="connsiteY23" fmla="*/ 799359 h 1266084"/>
                  <a:gd name="connsiteX24" fmla="*/ 1123950 w 1644650"/>
                  <a:gd name="connsiteY24" fmla="*/ 1266084 h 1266084"/>
                  <a:gd name="connsiteX25" fmla="*/ 1228725 w 1644650"/>
                  <a:gd name="connsiteY25" fmla="*/ 1224809 h 1266084"/>
                  <a:gd name="connsiteX26" fmla="*/ 1108075 w 1644650"/>
                  <a:gd name="connsiteY26" fmla="*/ 1142259 h 1266084"/>
                  <a:gd name="connsiteX27" fmla="*/ 1123950 w 1644650"/>
                  <a:gd name="connsiteY27" fmla="*/ 1199409 h 1266084"/>
                  <a:gd name="connsiteX28" fmla="*/ 1123950 w 1644650"/>
                  <a:gd name="connsiteY28" fmla="*/ 1056534 h 1266084"/>
                  <a:gd name="connsiteX29" fmla="*/ 1295400 w 1644650"/>
                  <a:gd name="connsiteY29" fmla="*/ 1097809 h 1266084"/>
                  <a:gd name="connsiteX30" fmla="*/ 1235075 w 1644650"/>
                  <a:gd name="connsiteY30" fmla="*/ 904134 h 1266084"/>
                  <a:gd name="connsiteX31" fmla="*/ 1422400 w 1644650"/>
                  <a:gd name="connsiteY31" fmla="*/ 951759 h 1266084"/>
                  <a:gd name="connsiteX32" fmla="*/ 1533525 w 1644650"/>
                  <a:gd name="connsiteY32" fmla="*/ 967634 h 1266084"/>
                  <a:gd name="connsiteX33" fmla="*/ 1416050 w 1644650"/>
                  <a:gd name="connsiteY33" fmla="*/ 754909 h 1266084"/>
                  <a:gd name="connsiteX34" fmla="*/ 1584325 w 1644650"/>
                  <a:gd name="connsiteY34" fmla="*/ 710459 h 1266084"/>
                  <a:gd name="connsiteX35" fmla="*/ 1644650 w 1644650"/>
                  <a:gd name="connsiteY35" fmla="*/ 697759 h 1266084"/>
                  <a:gd name="connsiteX0" fmla="*/ 1658602 w 1658602"/>
                  <a:gd name="connsiteY0" fmla="*/ 697759 h 1266084"/>
                  <a:gd name="connsiteX1" fmla="*/ 928352 w 1658602"/>
                  <a:gd name="connsiteY1" fmla="*/ 412009 h 1266084"/>
                  <a:gd name="connsiteX2" fmla="*/ 823577 w 1658602"/>
                  <a:gd name="connsiteY2" fmla="*/ 192934 h 1266084"/>
                  <a:gd name="connsiteX3" fmla="*/ 818021 w 1658602"/>
                  <a:gd name="connsiteY3" fmla="*/ 46884 h 1266084"/>
                  <a:gd name="connsiteX4" fmla="*/ 664827 w 1658602"/>
                  <a:gd name="connsiteY4" fmla="*/ 56409 h 1266084"/>
                  <a:gd name="connsiteX5" fmla="*/ 677527 w 1658602"/>
                  <a:gd name="connsiteY5" fmla="*/ 259609 h 1266084"/>
                  <a:gd name="connsiteX6" fmla="*/ 610852 w 1658602"/>
                  <a:gd name="connsiteY6" fmla="*/ 377084 h 1266084"/>
                  <a:gd name="connsiteX7" fmla="*/ 648952 w 1658602"/>
                  <a:gd name="connsiteY7" fmla="*/ 208809 h 1266084"/>
                  <a:gd name="connsiteX8" fmla="*/ 306052 w 1658602"/>
                  <a:gd name="connsiteY8" fmla="*/ 34184 h 1266084"/>
                  <a:gd name="connsiteX9" fmla="*/ 239377 w 1658602"/>
                  <a:gd name="connsiteY9" fmla="*/ 128640 h 1266084"/>
                  <a:gd name="connsiteX10" fmla="*/ 392571 w 1658602"/>
                  <a:gd name="connsiteY10" fmla="*/ 263578 h 1266084"/>
                  <a:gd name="connsiteX11" fmla="*/ 452102 w 1658602"/>
                  <a:gd name="connsiteY11" fmla="*/ 265959 h 1266084"/>
                  <a:gd name="connsiteX12" fmla="*/ 302877 w 1658602"/>
                  <a:gd name="connsiteY12" fmla="*/ 481859 h 1266084"/>
                  <a:gd name="connsiteX13" fmla="*/ 429877 w 1658602"/>
                  <a:gd name="connsiteY13" fmla="*/ 273103 h 1266084"/>
                  <a:gd name="connsiteX14" fmla="*/ 135396 w 1658602"/>
                  <a:gd name="connsiteY14" fmla="*/ 178646 h 1266084"/>
                  <a:gd name="connsiteX15" fmla="*/ 52052 w 1658602"/>
                  <a:gd name="connsiteY15" fmla="*/ 297709 h 1266084"/>
                  <a:gd name="connsiteX16" fmla="*/ 315577 w 1658602"/>
                  <a:gd name="connsiteY16" fmla="*/ 453284 h 1266084"/>
                  <a:gd name="connsiteX17" fmla="*/ 42527 w 1658602"/>
                  <a:gd name="connsiteY17" fmla="*/ 412009 h 1266084"/>
                  <a:gd name="connsiteX18" fmla="*/ 13952 w 1658602"/>
                  <a:gd name="connsiteY18" fmla="*/ 532659 h 1266084"/>
                  <a:gd name="connsiteX19" fmla="*/ 274302 w 1658602"/>
                  <a:gd name="connsiteY19" fmla="*/ 643784 h 1266084"/>
                  <a:gd name="connsiteX20" fmla="*/ 360027 w 1658602"/>
                  <a:gd name="connsiteY20" fmla="*/ 697759 h 1266084"/>
                  <a:gd name="connsiteX21" fmla="*/ 668002 w 1658602"/>
                  <a:gd name="connsiteY21" fmla="*/ 802534 h 1266084"/>
                  <a:gd name="connsiteX22" fmla="*/ 826752 w 1658602"/>
                  <a:gd name="connsiteY22" fmla="*/ 481859 h 1266084"/>
                  <a:gd name="connsiteX23" fmla="*/ 671177 w 1658602"/>
                  <a:gd name="connsiteY23" fmla="*/ 799359 h 1266084"/>
                  <a:gd name="connsiteX24" fmla="*/ 1137902 w 1658602"/>
                  <a:gd name="connsiteY24" fmla="*/ 1266084 h 1266084"/>
                  <a:gd name="connsiteX25" fmla="*/ 1242677 w 1658602"/>
                  <a:gd name="connsiteY25" fmla="*/ 1224809 h 1266084"/>
                  <a:gd name="connsiteX26" fmla="*/ 1122027 w 1658602"/>
                  <a:gd name="connsiteY26" fmla="*/ 1142259 h 1266084"/>
                  <a:gd name="connsiteX27" fmla="*/ 1137902 w 1658602"/>
                  <a:gd name="connsiteY27" fmla="*/ 1199409 h 1266084"/>
                  <a:gd name="connsiteX28" fmla="*/ 1137902 w 1658602"/>
                  <a:gd name="connsiteY28" fmla="*/ 1056534 h 1266084"/>
                  <a:gd name="connsiteX29" fmla="*/ 1309352 w 1658602"/>
                  <a:gd name="connsiteY29" fmla="*/ 1097809 h 1266084"/>
                  <a:gd name="connsiteX30" fmla="*/ 1249027 w 1658602"/>
                  <a:gd name="connsiteY30" fmla="*/ 904134 h 1266084"/>
                  <a:gd name="connsiteX31" fmla="*/ 1436352 w 1658602"/>
                  <a:gd name="connsiteY31" fmla="*/ 951759 h 1266084"/>
                  <a:gd name="connsiteX32" fmla="*/ 1547477 w 1658602"/>
                  <a:gd name="connsiteY32" fmla="*/ 967634 h 1266084"/>
                  <a:gd name="connsiteX33" fmla="*/ 1430002 w 1658602"/>
                  <a:gd name="connsiteY33" fmla="*/ 754909 h 1266084"/>
                  <a:gd name="connsiteX34" fmla="*/ 1598277 w 1658602"/>
                  <a:gd name="connsiteY34" fmla="*/ 710459 h 1266084"/>
                  <a:gd name="connsiteX35" fmla="*/ 1658602 w 1658602"/>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2709 w 1661284"/>
                  <a:gd name="connsiteY20" fmla="*/ 697759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73859 w 1661284"/>
                  <a:gd name="connsiteY23" fmla="*/ 799359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50159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00959 w 1661284"/>
                  <a:gd name="connsiteY34" fmla="*/ 710459 h 1266084"/>
                  <a:gd name="connsiteX35" fmla="*/ 1661284 w 1661284"/>
                  <a:gd name="connsiteY35" fmla="*/ 697759 h 1266084"/>
                  <a:gd name="connsiteX0" fmla="*/ 1661284 w 1661284"/>
                  <a:gd name="connsiteY0" fmla="*/ 697759 h 1266084"/>
                  <a:gd name="connsiteX1" fmla="*/ 931034 w 1661284"/>
                  <a:gd name="connsiteY1" fmla="*/ 412009 h 1266084"/>
                  <a:gd name="connsiteX2" fmla="*/ 826259 w 1661284"/>
                  <a:gd name="connsiteY2" fmla="*/ 192934 h 1266084"/>
                  <a:gd name="connsiteX3" fmla="*/ 820703 w 1661284"/>
                  <a:gd name="connsiteY3" fmla="*/ 46884 h 1266084"/>
                  <a:gd name="connsiteX4" fmla="*/ 667509 w 1661284"/>
                  <a:gd name="connsiteY4" fmla="*/ 56409 h 1266084"/>
                  <a:gd name="connsiteX5" fmla="*/ 680209 w 1661284"/>
                  <a:gd name="connsiteY5" fmla="*/ 259609 h 1266084"/>
                  <a:gd name="connsiteX6" fmla="*/ 613534 w 1661284"/>
                  <a:gd name="connsiteY6" fmla="*/ 377084 h 1266084"/>
                  <a:gd name="connsiteX7" fmla="*/ 651634 w 1661284"/>
                  <a:gd name="connsiteY7" fmla="*/ 208809 h 1266084"/>
                  <a:gd name="connsiteX8" fmla="*/ 308734 w 1661284"/>
                  <a:gd name="connsiteY8" fmla="*/ 34184 h 1266084"/>
                  <a:gd name="connsiteX9" fmla="*/ 242059 w 1661284"/>
                  <a:gd name="connsiteY9" fmla="*/ 128640 h 1266084"/>
                  <a:gd name="connsiteX10" fmla="*/ 395253 w 1661284"/>
                  <a:gd name="connsiteY10" fmla="*/ 263578 h 1266084"/>
                  <a:gd name="connsiteX11" fmla="*/ 454784 w 1661284"/>
                  <a:gd name="connsiteY11" fmla="*/ 265959 h 1266084"/>
                  <a:gd name="connsiteX12" fmla="*/ 305559 w 1661284"/>
                  <a:gd name="connsiteY12" fmla="*/ 481859 h 1266084"/>
                  <a:gd name="connsiteX13" fmla="*/ 432559 w 1661284"/>
                  <a:gd name="connsiteY13" fmla="*/ 273103 h 1266084"/>
                  <a:gd name="connsiteX14" fmla="*/ 138078 w 1661284"/>
                  <a:gd name="connsiteY14" fmla="*/ 178646 h 1266084"/>
                  <a:gd name="connsiteX15" fmla="*/ 54734 w 1661284"/>
                  <a:gd name="connsiteY15" fmla="*/ 297709 h 1266084"/>
                  <a:gd name="connsiteX16" fmla="*/ 318259 w 1661284"/>
                  <a:gd name="connsiteY16" fmla="*/ 453284 h 1266084"/>
                  <a:gd name="connsiteX17" fmla="*/ 45209 w 1661284"/>
                  <a:gd name="connsiteY17" fmla="*/ 412009 h 1266084"/>
                  <a:gd name="connsiteX18" fmla="*/ 16634 w 1661284"/>
                  <a:gd name="connsiteY18" fmla="*/ 532659 h 1266084"/>
                  <a:gd name="connsiteX19" fmla="*/ 276984 w 1661284"/>
                  <a:gd name="connsiteY19" fmla="*/ 643784 h 1266084"/>
                  <a:gd name="connsiteX20" fmla="*/ 365090 w 1661284"/>
                  <a:gd name="connsiteY20" fmla="*/ 707284 h 1266084"/>
                  <a:gd name="connsiteX21" fmla="*/ 670684 w 1661284"/>
                  <a:gd name="connsiteY21" fmla="*/ 802534 h 1266084"/>
                  <a:gd name="connsiteX22" fmla="*/ 829434 w 1661284"/>
                  <a:gd name="connsiteY22" fmla="*/ 481859 h 1266084"/>
                  <a:gd name="connsiteX23" fmla="*/ 661953 w 1661284"/>
                  <a:gd name="connsiteY23" fmla="*/ 806502 h 1266084"/>
                  <a:gd name="connsiteX24" fmla="*/ 1140584 w 1661284"/>
                  <a:gd name="connsiteY24" fmla="*/ 1266084 h 1266084"/>
                  <a:gd name="connsiteX25" fmla="*/ 1245359 w 1661284"/>
                  <a:gd name="connsiteY25" fmla="*/ 1224809 h 1266084"/>
                  <a:gd name="connsiteX26" fmla="*/ 1124709 w 1661284"/>
                  <a:gd name="connsiteY26" fmla="*/ 1142259 h 1266084"/>
                  <a:gd name="connsiteX27" fmla="*/ 1140584 w 1661284"/>
                  <a:gd name="connsiteY27" fmla="*/ 1199409 h 1266084"/>
                  <a:gd name="connsiteX28" fmla="*/ 1140584 w 1661284"/>
                  <a:gd name="connsiteY28" fmla="*/ 1056534 h 1266084"/>
                  <a:gd name="connsiteX29" fmla="*/ 1312034 w 1661284"/>
                  <a:gd name="connsiteY29" fmla="*/ 1097809 h 1266084"/>
                  <a:gd name="connsiteX30" fmla="*/ 1251709 w 1661284"/>
                  <a:gd name="connsiteY30" fmla="*/ 904134 h 1266084"/>
                  <a:gd name="connsiteX31" fmla="*/ 1439034 w 1661284"/>
                  <a:gd name="connsiteY31" fmla="*/ 951759 h 1266084"/>
                  <a:gd name="connsiteX32" fmla="*/ 1571591 w 1661284"/>
                  <a:gd name="connsiteY32" fmla="*/ 967634 h 1266084"/>
                  <a:gd name="connsiteX33" fmla="*/ 1432684 w 1661284"/>
                  <a:gd name="connsiteY33" fmla="*/ 754909 h 1266084"/>
                  <a:gd name="connsiteX34" fmla="*/ 1622390 w 1661284"/>
                  <a:gd name="connsiteY34" fmla="*/ 722366 h 1266084"/>
                  <a:gd name="connsiteX35" fmla="*/ 1661284 w 1661284"/>
                  <a:gd name="connsiteY35" fmla="*/ 697759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31034 w 1673190"/>
                  <a:gd name="connsiteY1" fmla="*/ 412009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51634 w 1673190"/>
                  <a:gd name="connsiteY7" fmla="*/ 208809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75446 w 1673190"/>
                  <a:gd name="connsiteY7" fmla="*/ 249290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0209 w 1673190"/>
                  <a:gd name="connsiteY5" fmla="*/ 259609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318259 w 1673190"/>
                  <a:gd name="connsiteY16" fmla="*/ 453284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50903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96828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05559 w 1673190"/>
                  <a:gd name="connsiteY12" fmla="*/ 4818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50803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5253 w 1673190"/>
                  <a:gd name="connsiteY10" fmla="*/ 263578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2559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54784 w 1673190"/>
                  <a:gd name="connsiteY11" fmla="*/ 265959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71591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9209 w 1673190"/>
                  <a:gd name="connsiteY32" fmla="*/ 967634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62872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2684 w 1673190"/>
                  <a:gd name="connsiteY33" fmla="*/ 754909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361247 w 1673190"/>
                  <a:gd name="connsiteY33" fmla="*/ 721572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22390 w 1673190"/>
                  <a:gd name="connsiteY34" fmla="*/ 712841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62065 w 1673190"/>
                  <a:gd name="connsiteY32" fmla="*/ 948585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454909 w 1673190"/>
                  <a:gd name="connsiteY32" fmla="*/ 1008116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51709 w 1673190"/>
                  <a:gd name="connsiteY30" fmla="*/ 904134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12034 w 1673190"/>
                  <a:gd name="connsiteY29" fmla="*/ 1097809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14478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24709 w 1673190"/>
                  <a:gd name="connsiteY26" fmla="*/ 1142259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199409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07247 w 1673190"/>
                  <a:gd name="connsiteY27" fmla="*/ 1225602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215197 w 1673190"/>
                  <a:gd name="connsiteY26" fmla="*/ 1137497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66084"/>
                  <a:gd name="connsiteX1" fmla="*/ 945322 w 1673190"/>
                  <a:gd name="connsiteY1" fmla="*/ 409628 h 1266084"/>
                  <a:gd name="connsiteX2" fmla="*/ 826259 w 1673190"/>
                  <a:gd name="connsiteY2" fmla="*/ 192934 h 1266084"/>
                  <a:gd name="connsiteX3" fmla="*/ 820703 w 1673190"/>
                  <a:gd name="connsiteY3" fmla="*/ 46884 h 1266084"/>
                  <a:gd name="connsiteX4" fmla="*/ 667509 w 1673190"/>
                  <a:gd name="connsiteY4" fmla="*/ 56409 h 1266084"/>
                  <a:gd name="connsiteX5" fmla="*/ 682590 w 1673190"/>
                  <a:gd name="connsiteY5" fmla="*/ 233416 h 1266084"/>
                  <a:gd name="connsiteX6" fmla="*/ 613534 w 1673190"/>
                  <a:gd name="connsiteY6" fmla="*/ 377084 h 1266084"/>
                  <a:gd name="connsiteX7" fmla="*/ 684971 w 1673190"/>
                  <a:gd name="connsiteY7" fmla="*/ 235002 h 1266084"/>
                  <a:gd name="connsiteX8" fmla="*/ 308734 w 1673190"/>
                  <a:gd name="connsiteY8" fmla="*/ 34184 h 1266084"/>
                  <a:gd name="connsiteX9" fmla="*/ 242059 w 1673190"/>
                  <a:gd name="connsiteY9" fmla="*/ 128640 h 1266084"/>
                  <a:gd name="connsiteX10" fmla="*/ 392871 w 1673190"/>
                  <a:gd name="connsiteY10" fmla="*/ 246909 h 1266084"/>
                  <a:gd name="connsiteX11" fmla="*/ 435734 w 1673190"/>
                  <a:gd name="connsiteY11" fmla="*/ 273103 h 1266084"/>
                  <a:gd name="connsiteX12" fmla="*/ 334134 w 1673190"/>
                  <a:gd name="connsiteY12" fmla="*/ 443759 h 1266084"/>
                  <a:gd name="connsiteX13" fmla="*/ 439702 w 1673190"/>
                  <a:gd name="connsiteY13" fmla="*/ 273103 h 1266084"/>
                  <a:gd name="connsiteX14" fmla="*/ 138078 w 1673190"/>
                  <a:gd name="connsiteY14" fmla="*/ 178646 h 1266084"/>
                  <a:gd name="connsiteX15" fmla="*/ 54734 w 1673190"/>
                  <a:gd name="connsiteY15" fmla="*/ 297709 h 1266084"/>
                  <a:gd name="connsiteX16" fmla="*/ 284922 w 1673190"/>
                  <a:gd name="connsiteY16" fmla="*/ 436615 h 1266084"/>
                  <a:gd name="connsiteX17" fmla="*/ 45209 w 1673190"/>
                  <a:gd name="connsiteY17" fmla="*/ 412009 h 1266084"/>
                  <a:gd name="connsiteX18" fmla="*/ 16634 w 1673190"/>
                  <a:gd name="connsiteY18" fmla="*/ 532659 h 1266084"/>
                  <a:gd name="connsiteX19" fmla="*/ 276984 w 1673190"/>
                  <a:gd name="connsiteY19" fmla="*/ 643784 h 1266084"/>
                  <a:gd name="connsiteX20" fmla="*/ 365090 w 1673190"/>
                  <a:gd name="connsiteY20" fmla="*/ 707284 h 1266084"/>
                  <a:gd name="connsiteX21" fmla="*/ 670684 w 1673190"/>
                  <a:gd name="connsiteY21" fmla="*/ 802534 h 1266084"/>
                  <a:gd name="connsiteX22" fmla="*/ 829434 w 1673190"/>
                  <a:gd name="connsiteY22" fmla="*/ 481859 h 1266084"/>
                  <a:gd name="connsiteX23" fmla="*/ 661953 w 1673190"/>
                  <a:gd name="connsiteY23" fmla="*/ 806502 h 1266084"/>
                  <a:gd name="connsiteX24" fmla="*/ 1140584 w 1673190"/>
                  <a:gd name="connsiteY24" fmla="*/ 1266084 h 1266084"/>
                  <a:gd name="connsiteX25" fmla="*/ 1245359 w 1673190"/>
                  <a:gd name="connsiteY25" fmla="*/ 1224809 h 1266084"/>
                  <a:gd name="connsiteX26" fmla="*/ 1136616 w 1673190"/>
                  <a:gd name="connsiteY26" fmla="*/ 1130353 h 1266084"/>
                  <a:gd name="connsiteX27" fmla="*/ 1140584 w 1673190"/>
                  <a:gd name="connsiteY27" fmla="*/ 1216077 h 1266084"/>
                  <a:gd name="connsiteX28" fmla="*/ 1140584 w 1673190"/>
                  <a:gd name="connsiteY28" fmla="*/ 1056534 h 1266084"/>
                  <a:gd name="connsiteX29" fmla="*/ 1307272 w 1673190"/>
                  <a:gd name="connsiteY29" fmla="*/ 1109716 h 1266084"/>
                  <a:gd name="connsiteX30" fmla="*/ 1249328 w 1673190"/>
                  <a:gd name="connsiteY30" fmla="*/ 920802 h 1266084"/>
                  <a:gd name="connsiteX31" fmla="*/ 1439034 w 1673190"/>
                  <a:gd name="connsiteY31" fmla="*/ 951759 h 1266084"/>
                  <a:gd name="connsiteX32" fmla="*/ 1540634 w 1673190"/>
                  <a:gd name="connsiteY32" fmla="*/ 958110 h 1266084"/>
                  <a:gd name="connsiteX33" fmla="*/ 1430303 w 1673190"/>
                  <a:gd name="connsiteY33" fmla="*/ 764434 h 1266084"/>
                  <a:gd name="connsiteX34" fmla="*/ 1615246 w 1673190"/>
                  <a:gd name="connsiteY34" fmla="*/ 722366 h 1266084"/>
                  <a:gd name="connsiteX35" fmla="*/ 1673190 w 1673190"/>
                  <a:gd name="connsiteY35" fmla="*/ 700140 h 1266084"/>
                  <a:gd name="connsiteX0" fmla="*/ 1673190 w 1673190"/>
                  <a:gd name="connsiteY0" fmla="*/ 700140 h 1235128"/>
                  <a:gd name="connsiteX1" fmla="*/ 945322 w 1673190"/>
                  <a:gd name="connsiteY1" fmla="*/ 409628 h 1235128"/>
                  <a:gd name="connsiteX2" fmla="*/ 826259 w 1673190"/>
                  <a:gd name="connsiteY2" fmla="*/ 192934 h 1235128"/>
                  <a:gd name="connsiteX3" fmla="*/ 820703 w 1673190"/>
                  <a:gd name="connsiteY3" fmla="*/ 46884 h 1235128"/>
                  <a:gd name="connsiteX4" fmla="*/ 667509 w 1673190"/>
                  <a:gd name="connsiteY4" fmla="*/ 56409 h 1235128"/>
                  <a:gd name="connsiteX5" fmla="*/ 682590 w 1673190"/>
                  <a:gd name="connsiteY5" fmla="*/ 233416 h 1235128"/>
                  <a:gd name="connsiteX6" fmla="*/ 613534 w 1673190"/>
                  <a:gd name="connsiteY6" fmla="*/ 377084 h 1235128"/>
                  <a:gd name="connsiteX7" fmla="*/ 684971 w 1673190"/>
                  <a:gd name="connsiteY7" fmla="*/ 235002 h 1235128"/>
                  <a:gd name="connsiteX8" fmla="*/ 308734 w 1673190"/>
                  <a:gd name="connsiteY8" fmla="*/ 34184 h 1235128"/>
                  <a:gd name="connsiteX9" fmla="*/ 242059 w 1673190"/>
                  <a:gd name="connsiteY9" fmla="*/ 128640 h 1235128"/>
                  <a:gd name="connsiteX10" fmla="*/ 392871 w 1673190"/>
                  <a:gd name="connsiteY10" fmla="*/ 246909 h 1235128"/>
                  <a:gd name="connsiteX11" fmla="*/ 435734 w 1673190"/>
                  <a:gd name="connsiteY11" fmla="*/ 273103 h 1235128"/>
                  <a:gd name="connsiteX12" fmla="*/ 334134 w 1673190"/>
                  <a:gd name="connsiteY12" fmla="*/ 443759 h 1235128"/>
                  <a:gd name="connsiteX13" fmla="*/ 439702 w 1673190"/>
                  <a:gd name="connsiteY13" fmla="*/ 273103 h 1235128"/>
                  <a:gd name="connsiteX14" fmla="*/ 138078 w 1673190"/>
                  <a:gd name="connsiteY14" fmla="*/ 178646 h 1235128"/>
                  <a:gd name="connsiteX15" fmla="*/ 54734 w 1673190"/>
                  <a:gd name="connsiteY15" fmla="*/ 297709 h 1235128"/>
                  <a:gd name="connsiteX16" fmla="*/ 284922 w 1673190"/>
                  <a:gd name="connsiteY16" fmla="*/ 436615 h 1235128"/>
                  <a:gd name="connsiteX17" fmla="*/ 45209 w 1673190"/>
                  <a:gd name="connsiteY17" fmla="*/ 412009 h 1235128"/>
                  <a:gd name="connsiteX18" fmla="*/ 16634 w 1673190"/>
                  <a:gd name="connsiteY18" fmla="*/ 532659 h 1235128"/>
                  <a:gd name="connsiteX19" fmla="*/ 276984 w 1673190"/>
                  <a:gd name="connsiteY19" fmla="*/ 643784 h 1235128"/>
                  <a:gd name="connsiteX20" fmla="*/ 365090 w 1673190"/>
                  <a:gd name="connsiteY20" fmla="*/ 707284 h 1235128"/>
                  <a:gd name="connsiteX21" fmla="*/ 670684 w 1673190"/>
                  <a:gd name="connsiteY21" fmla="*/ 802534 h 1235128"/>
                  <a:gd name="connsiteX22" fmla="*/ 829434 w 1673190"/>
                  <a:gd name="connsiteY22" fmla="*/ 481859 h 1235128"/>
                  <a:gd name="connsiteX23" fmla="*/ 661953 w 1673190"/>
                  <a:gd name="connsiteY23" fmla="*/ 806502 h 1235128"/>
                  <a:gd name="connsiteX24" fmla="*/ 1142966 w 1673190"/>
                  <a:gd name="connsiteY24" fmla="*/ 1235128 h 1235128"/>
                  <a:gd name="connsiteX25" fmla="*/ 1245359 w 1673190"/>
                  <a:gd name="connsiteY25" fmla="*/ 1224809 h 1235128"/>
                  <a:gd name="connsiteX26" fmla="*/ 1136616 w 1673190"/>
                  <a:gd name="connsiteY26" fmla="*/ 1130353 h 1235128"/>
                  <a:gd name="connsiteX27" fmla="*/ 1140584 w 1673190"/>
                  <a:gd name="connsiteY27" fmla="*/ 1216077 h 1235128"/>
                  <a:gd name="connsiteX28" fmla="*/ 1140584 w 1673190"/>
                  <a:gd name="connsiteY28" fmla="*/ 1056534 h 1235128"/>
                  <a:gd name="connsiteX29" fmla="*/ 1307272 w 1673190"/>
                  <a:gd name="connsiteY29" fmla="*/ 1109716 h 1235128"/>
                  <a:gd name="connsiteX30" fmla="*/ 1249328 w 1673190"/>
                  <a:gd name="connsiteY30" fmla="*/ 920802 h 1235128"/>
                  <a:gd name="connsiteX31" fmla="*/ 1439034 w 1673190"/>
                  <a:gd name="connsiteY31" fmla="*/ 951759 h 1235128"/>
                  <a:gd name="connsiteX32" fmla="*/ 1540634 w 1673190"/>
                  <a:gd name="connsiteY32" fmla="*/ 958110 h 1235128"/>
                  <a:gd name="connsiteX33" fmla="*/ 1430303 w 1673190"/>
                  <a:gd name="connsiteY33" fmla="*/ 764434 h 1235128"/>
                  <a:gd name="connsiteX34" fmla="*/ 1615246 w 1673190"/>
                  <a:gd name="connsiteY34" fmla="*/ 722366 h 1235128"/>
                  <a:gd name="connsiteX35" fmla="*/ 1673190 w 1673190"/>
                  <a:gd name="connsiteY35" fmla="*/ 700140 h 1235128"/>
                  <a:gd name="connsiteX0" fmla="*/ 1673190 w 1673190"/>
                  <a:gd name="connsiteY0" fmla="*/ 700140 h 1251797"/>
                  <a:gd name="connsiteX1" fmla="*/ 945322 w 1673190"/>
                  <a:gd name="connsiteY1" fmla="*/ 409628 h 1251797"/>
                  <a:gd name="connsiteX2" fmla="*/ 826259 w 1673190"/>
                  <a:gd name="connsiteY2" fmla="*/ 192934 h 1251797"/>
                  <a:gd name="connsiteX3" fmla="*/ 820703 w 1673190"/>
                  <a:gd name="connsiteY3" fmla="*/ 46884 h 1251797"/>
                  <a:gd name="connsiteX4" fmla="*/ 667509 w 1673190"/>
                  <a:gd name="connsiteY4" fmla="*/ 56409 h 1251797"/>
                  <a:gd name="connsiteX5" fmla="*/ 682590 w 1673190"/>
                  <a:gd name="connsiteY5" fmla="*/ 233416 h 1251797"/>
                  <a:gd name="connsiteX6" fmla="*/ 613534 w 1673190"/>
                  <a:gd name="connsiteY6" fmla="*/ 377084 h 1251797"/>
                  <a:gd name="connsiteX7" fmla="*/ 684971 w 1673190"/>
                  <a:gd name="connsiteY7" fmla="*/ 235002 h 1251797"/>
                  <a:gd name="connsiteX8" fmla="*/ 308734 w 1673190"/>
                  <a:gd name="connsiteY8" fmla="*/ 34184 h 1251797"/>
                  <a:gd name="connsiteX9" fmla="*/ 242059 w 1673190"/>
                  <a:gd name="connsiteY9" fmla="*/ 128640 h 1251797"/>
                  <a:gd name="connsiteX10" fmla="*/ 392871 w 1673190"/>
                  <a:gd name="connsiteY10" fmla="*/ 246909 h 1251797"/>
                  <a:gd name="connsiteX11" fmla="*/ 435734 w 1673190"/>
                  <a:gd name="connsiteY11" fmla="*/ 273103 h 1251797"/>
                  <a:gd name="connsiteX12" fmla="*/ 334134 w 1673190"/>
                  <a:gd name="connsiteY12" fmla="*/ 443759 h 1251797"/>
                  <a:gd name="connsiteX13" fmla="*/ 439702 w 1673190"/>
                  <a:gd name="connsiteY13" fmla="*/ 273103 h 1251797"/>
                  <a:gd name="connsiteX14" fmla="*/ 138078 w 1673190"/>
                  <a:gd name="connsiteY14" fmla="*/ 178646 h 1251797"/>
                  <a:gd name="connsiteX15" fmla="*/ 54734 w 1673190"/>
                  <a:gd name="connsiteY15" fmla="*/ 297709 h 1251797"/>
                  <a:gd name="connsiteX16" fmla="*/ 284922 w 1673190"/>
                  <a:gd name="connsiteY16" fmla="*/ 436615 h 1251797"/>
                  <a:gd name="connsiteX17" fmla="*/ 45209 w 1673190"/>
                  <a:gd name="connsiteY17" fmla="*/ 412009 h 1251797"/>
                  <a:gd name="connsiteX18" fmla="*/ 16634 w 1673190"/>
                  <a:gd name="connsiteY18" fmla="*/ 532659 h 1251797"/>
                  <a:gd name="connsiteX19" fmla="*/ 276984 w 1673190"/>
                  <a:gd name="connsiteY19" fmla="*/ 643784 h 1251797"/>
                  <a:gd name="connsiteX20" fmla="*/ 365090 w 1673190"/>
                  <a:gd name="connsiteY20" fmla="*/ 707284 h 1251797"/>
                  <a:gd name="connsiteX21" fmla="*/ 670684 w 1673190"/>
                  <a:gd name="connsiteY21" fmla="*/ 802534 h 1251797"/>
                  <a:gd name="connsiteX22" fmla="*/ 829434 w 1673190"/>
                  <a:gd name="connsiteY22" fmla="*/ 481859 h 1251797"/>
                  <a:gd name="connsiteX23" fmla="*/ 661953 w 1673190"/>
                  <a:gd name="connsiteY23" fmla="*/ 806502 h 1251797"/>
                  <a:gd name="connsiteX24" fmla="*/ 1128679 w 1673190"/>
                  <a:gd name="connsiteY24" fmla="*/ 1251797 h 1251797"/>
                  <a:gd name="connsiteX25" fmla="*/ 1245359 w 1673190"/>
                  <a:gd name="connsiteY25" fmla="*/ 1224809 h 1251797"/>
                  <a:gd name="connsiteX26" fmla="*/ 1136616 w 1673190"/>
                  <a:gd name="connsiteY26" fmla="*/ 1130353 h 1251797"/>
                  <a:gd name="connsiteX27" fmla="*/ 1140584 w 1673190"/>
                  <a:gd name="connsiteY27" fmla="*/ 1216077 h 1251797"/>
                  <a:gd name="connsiteX28" fmla="*/ 1140584 w 1673190"/>
                  <a:gd name="connsiteY28" fmla="*/ 1056534 h 1251797"/>
                  <a:gd name="connsiteX29" fmla="*/ 1307272 w 1673190"/>
                  <a:gd name="connsiteY29" fmla="*/ 1109716 h 1251797"/>
                  <a:gd name="connsiteX30" fmla="*/ 1249328 w 1673190"/>
                  <a:gd name="connsiteY30" fmla="*/ 920802 h 1251797"/>
                  <a:gd name="connsiteX31" fmla="*/ 1439034 w 1673190"/>
                  <a:gd name="connsiteY31" fmla="*/ 951759 h 1251797"/>
                  <a:gd name="connsiteX32" fmla="*/ 1540634 w 1673190"/>
                  <a:gd name="connsiteY32" fmla="*/ 958110 h 1251797"/>
                  <a:gd name="connsiteX33" fmla="*/ 1430303 w 1673190"/>
                  <a:gd name="connsiteY33" fmla="*/ 764434 h 1251797"/>
                  <a:gd name="connsiteX34" fmla="*/ 1615246 w 1673190"/>
                  <a:gd name="connsiteY34" fmla="*/ 722366 h 1251797"/>
                  <a:gd name="connsiteX35" fmla="*/ 1673190 w 1673190"/>
                  <a:gd name="connsiteY35" fmla="*/ 700140 h 1251797"/>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28679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40584 w 1673190"/>
                  <a:gd name="connsiteY27" fmla="*/ 1216077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0684 w 1673190"/>
                  <a:gd name="connsiteY21" fmla="*/ 802534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87353 w 1673190"/>
                  <a:gd name="connsiteY21" fmla="*/ 816822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33441 w 1673190"/>
                  <a:gd name="connsiteY27" fmla="*/ 120893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36616 w 1673190"/>
                  <a:gd name="connsiteY26" fmla="*/ 1130353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89883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5660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84971 w 1673190"/>
                  <a:gd name="connsiteY7" fmla="*/ 235002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751646 w 1673190"/>
                  <a:gd name="connsiteY7" fmla="*/ 265958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3534 w 1673190"/>
                  <a:gd name="connsiteY6" fmla="*/ 377084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5921 w 1673190"/>
                  <a:gd name="connsiteY7" fmla="*/ 225477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82590 w 1673190"/>
                  <a:gd name="connsiteY5" fmla="*/ 233416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26259 w 1673190"/>
                  <a:gd name="connsiteY2" fmla="*/ 192934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0140 h 1254568"/>
                  <a:gd name="connsiteX1" fmla="*/ 945322 w 1673190"/>
                  <a:gd name="connsiteY1" fmla="*/ 409628 h 1254568"/>
                  <a:gd name="connsiteX2" fmla="*/ 850072 w 1673190"/>
                  <a:gd name="connsiteY2" fmla="*/ 185791 h 1254568"/>
                  <a:gd name="connsiteX3" fmla="*/ 820703 w 1673190"/>
                  <a:gd name="connsiteY3" fmla="*/ 46884 h 1254568"/>
                  <a:gd name="connsiteX4" fmla="*/ 667509 w 1673190"/>
                  <a:gd name="connsiteY4" fmla="*/ 56409 h 1254568"/>
                  <a:gd name="connsiteX5" fmla="*/ 675446 w 1673190"/>
                  <a:gd name="connsiteY5" fmla="*/ 221509 h 1254568"/>
                  <a:gd name="connsiteX6" fmla="*/ 618296 w 1673190"/>
                  <a:gd name="connsiteY6" fmla="*/ 372322 h 1254568"/>
                  <a:gd name="connsiteX7" fmla="*/ 663539 w 1673190"/>
                  <a:gd name="connsiteY7" fmla="*/ 223096 h 1254568"/>
                  <a:gd name="connsiteX8" fmla="*/ 308734 w 1673190"/>
                  <a:gd name="connsiteY8" fmla="*/ 34184 h 1254568"/>
                  <a:gd name="connsiteX9" fmla="*/ 242059 w 1673190"/>
                  <a:gd name="connsiteY9" fmla="*/ 128640 h 1254568"/>
                  <a:gd name="connsiteX10" fmla="*/ 392871 w 1673190"/>
                  <a:gd name="connsiteY10" fmla="*/ 246909 h 1254568"/>
                  <a:gd name="connsiteX11" fmla="*/ 435734 w 1673190"/>
                  <a:gd name="connsiteY11" fmla="*/ 273103 h 1254568"/>
                  <a:gd name="connsiteX12" fmla="*/ 334134 w 1673190"/>
                  <a:gd name="connsiteY12" fmla="*/ 443759 h 1254568"/>
                  <a:gd name="connsiteX13" fmla="*/ 439702 w 1673190"/>
                  <a:gd name="connsiteY13" fmla="*/ 273103 h 1254568"/>
                  <a:gd name="connsiteX14" fmla="*/ 138078 w 1673190"/>
                  <a:gd name="connsiteY14" fmla="*/ 178646 h 1254568"/>
                  <a:gd name="connsiteX15" fmla="*/ 54734 w 1673190"/>
                  <a:gd name="connsiteY15" fmla="*/ 297709 h 1254568"/>
                  <a:gd name="connsiteX16" fmla="*/ 284922 w 1673190"/>
                  <a:gd name="connsiteY16" fmla="*/ 436615 h 1254568"/>
                  <a:gd name="connsiteX17" fmla="*/ 45209 w 1673190"/>
                  <a:gd name="connsiteY17" fmla="*/ 412009 h 1254568"/>
                  <a:gd name="connsiteX18" fmla="*/ 16634 w 1673190"/>
                  <a:gd name="connsiteY18" fmla="*/ 532659 h 1254568"/>
                  <a:gd name="connsiteX19" fmla="*/ 276984 w 1673190"/>
                  <a:gd name="connsiteY19" fmla="*/ 643784 h 1254568"/>
                  <a:gd name="connsiteX20" fmla="*/ 365090 w 1673190"/>
                  <a:gd name="connsiteY20" fmla="*/ 707284 h 1254568"/>
                  <a:gd name="connsiteX21" fmla="*/ 677828 w 1673190"/>
                  <a:gd name="connsiteY21" fmla="*/ 807297 h 1254568"/>
                  <a:gd name="connsiteX22" fmla="*/ 829434 w 1673190"/>
                  <a:gd name="connsiteY22" fmla="*/ 481859 h 1254568"/>
                  <a:gd name="connsiteX23" fmla="*/ 661953 w 1673190"/>
                  <a:gd name="connsiteY23" fmla="*/ 806502 h 1254568"/>
                  <a:gd name="connsiteX24" fmla="*/ 1152491 w 1673190"/>
                  <a:gd name="connsiteY24" fmla="*/ 1251797 h 1254568"/>
                  <a:gd name="connsiteX25" fmla="*/ 1245359 w 1673190"/>
                  <a:gd name="connsiteY25" fmla="*/ 1224809 h 1254568"/>
                  <a:gd name="connsiteX26" fmla="*/ 1100898 w 1673190"/>
                  <a:gd name="connsiteY26" fmla="*/ 1106541 h 1254568"/>
                  <a:gd name="connsiteX27" fmla="*/ 1123916 w 1673190"/>
                  <a:gd name="connsiteY27" fmla="*/ 1177976 h 1254568"/>
                  <a:gd name="connsiteX28" fmla="*/ 1140584 w 1673190"/>
                  <a:gd name="connsiteY28" fmla="*/ 1056534 h 1254568"/>
                  <a:gd name="connsiteX29" fmla="*/ 1307272 w 1673190"/>
                  <a:gd name="connsiteY29" fmla="*/ 1109716 h 1254568"/>
                  <a:gd name="connsiteX30" fmla="*/ 1249328 w 1673190"/>
                  <a:gd name="connsiteY30" fmla="*/ 920802 h 1254568"/>
                  <a:gd name="connsiteX31" fmla="*/ 1439034 w 1673190"/>
                  <a:gd name="connsiteY31" fmla="*/ 951759 h 1254568"/>
                  <a:gd name="connsiteX32" fmla="*/ 1540634 w 1673190"/>
                  <a:gd name="connsiteY32" fmla="*/ 958110 h 1254568"/>
                  <a:gd name="connsiteX33" fmla="*/ 1430303 w 1673190"/>
                  <a:gd name="connsiteY33" fmla="*/ 764434 h 1254568"/>
                  <a:gd name="connsiteX34" fmla="*/ 1615246 w 1673190"/>
                  <a:gd name="connsiteY34" fmla="*/ 722366 h 1254568"/>
                  <a:gd name="connsiteX35" fmla="*/ 1673190 w 1673190"/>
                  <a:gd name="connsiteY35" fmla="*/ 700140 h 1254568"/>
                  <a:gd name="connsiteX0" fmla="*/ 1673190 w 1673190"/>
                  <a:gd name="connsiteY0" fmla="*/ 702241 h 1256669"/>
                  <a:gd name="connsiteX1" fmla="*/ 945322 w 1673190"/>
                  <a:gd name="connsiteY1" fmla="*/ 411729 h 1256669"/>
                  <a:gd name="connsiteX2" fmla="*/ 850072 w 1673190"/>
                  <a:gd name="connsiteY2" fmla="*/ 187892 h 1256669"/>
                  <a:gd name="connsiteX3" fmla="*/ 820703 w 1673190"/>
                  <a:gd name="connsiteY3" fmla="*/ 48985 h 1256669"/>
                  <a:gd name="connsiteX4" fmla="*/ 667509 w 1673190"/>
                  <a:gd name="connsiteY4" fmla="*/ 58510 h 1256669"/>
                  <a:gd name="connsiteX5" fmla="*/ 675446 w 1673190"/>
                  <a:gd name="connsiteY5" fmla="*/ 223610 h 1256669"/>
                  <a:gd name="connsiteX6" fmla="*/ 618296 w 1673190"/>
                  <a:gd name="connsiteY6" fmla="*/ 374423 h 1256669"/>
                  <a:gd name="connsiteX7" fmla="*/ 663539 w 1673190"/>
                  <a:gd name="connsiteY7" fmla="*/ 225197 h 1256669"/>
                  <a:gd name="connsiteX8" fmla="*/ 308734 w 1673190"/>
                  <a:gd name="connsiteY8" fmla="*/ 36285 h 1256669"/>
                  <a:gd name="connsiteX9" fmla="*/ 242059 w 1673190"/>
                  <a:gd name="connsiteY9" fmla="*/ 130741 h 1256669"/>
                  <a:gd name="connsiteX10" fmla="*/ 392871 w 1673190"/>
                  <a:gd name="connsiteY10" fmla="*/ 249010 h 1256669"/>
                  <a:gd name="connsiteX11" fmla="*/ 435734 w 1673190"/>
                  <a:gd name="connsiteY11" fmla="*/ 275204 h 1256669"/>
                  <a:gd name="connsiteX12" fmla="*/ 334134 w 1673190"/>
                  <a:gd name="connsiteY12" fmla="*/ 445860 h 1256669"/>
                  <a:gd name="connsiteX13" fmla="*/ 439702 w 1673190"/>
                  <a:gd name="connsiteY13" fmla="*/ 275204 h 1256669"/>
                  <a:gd name="connsiteX14" fmla="*/ 138078 w 1673190"/>
                  <a:gd name="connsiteY14" fmla="*/ 180747 h 1256669"/>
                  <a:gd name="connsiteX15" fmla="*/ 54734 w 1673190"/>
                  <a:gd name="connsiteY15" fmla="*/ 299810 h 1256669"/>
                  <a:gd name="connsiteX16" fmla="*/ 284922 w 1673190"/>
                  <a:gd name="connsiteY16" fmla="*/ 438716 h 1256669"/>
                  <a:gd name="connsiteX17" fmla="*/ 45209 w 1673190"/>
                  <a:gd name="connsiteY17" fmla="*/ 414110 h 1256669"/>
                  <a:gd name="connsiteX18" fmla="*/ 16634 w 1673190"/>
                  <a:gd name="connsiteY18" fmla="*/ 534760 h 1256669"/>
                  <a:gd name="connsiteX19" fmla="*/ 276984 w 1673190"/>
                  <a:gd name="connsiteY19" fmla="*/ 645885 h 1256669"/>
                  <a:gd name="connsiteX20" fmla="*/ 365090 w 1673190"/>
                  <a:gd name="connsiteY20" fmla="*/ 709385 h 1256669"/>
                  <a:gd name="connsiteX21" fmla="*/ 677828 w 1673190"/>
                  <a:gd name="connsiteY21" fmla="*/ 809398 h 1256669"/>
                  <a:gd name="connsiteX22" fmla="*/ 829434 w 1673190"/>
                  <a:gd name="connsiteY22" fmla="*/ 483960 h 1256669"/>
                  <a:gd name="connsiteX23" fmla="*/ 661953 w 1673190"/>
                  <a:gd name="connsiteY23" fmla="*/ 808603 h 1256669"/>
                  <a:gd name="connsiteX24" fmla="*/ 1152491 w 1673190"/>
                  <a:gd name="connsiteY24" fmla="*/ 1253898 h 1256669"/>
                  <a:gd name="connsiteX25" fmla="*/ 1245359 w 1673190"/>
                  <a:gd name="connsiteY25" fmla="*/ 1226910 h 1256669"/>
                  <a:gd name="connsiteX26" fmla="*/ 1100898 w 1673190"/>
                  <a:gd name="connsiteY26" fmla="*/ 1108642 h 1256669"/>
                  <a:gd name="connsiteX27" fmla="*/ 1123916 w 1673190"/>
                  <a:gd name="connsiteY27" fmla="*/ 1180077 h 1256669"/>
                  <a:gd name="connsiteX28" fmla="*/ 1140584 w 1673190"/>
                  <a:gd name="connsiteY28" fmla="*/ 1058635 h 1256669"/>
                  <a:gd name="connsiteX29" fmla="*/ 1307272 w 1673190"/>
                  <a:gd name="connsiteY29" fmla="*/ 1111817 h 1256669"/>
                  <a:gd name="connsiteX30" fmla="*/ 1249328 w 1673190"/>
                  <a:gd name="connsiteY30" fmla="*/ 922903 h 1256669"/>
                  <a:gd name="connsiteX31" fmla="*/ 1439034 w 1673190"/>
                  <a:gd name="connsiteY31" fmla="*/ 953860 h 1256669"/>
                  <a:gd name="connsiteX32" fmla="*/ 1540634 w 1673190"/>
                  <a:gd name="connsiteY32" fmla="*/ 960211 h 1256669"/>
                  <a:gd name="connsiteX33" fmla="*/ 1430303 w 1673190"/>
                  <a:gd name="connsiteY33" fmla="*/ 766535 h 1256669"/>
                  <a:gd name="connsiteX34" fmla="*/ 1615246 w 1673190"/>
                  <a:gd name="connsiteY34" fmla="*/ 724467 h 1256669"/>
                  <a:gd name="connsiteX35" fmla="*/ 1673190 w 1673190"/>
                  <a:gd name="connsiteY35" fmla="*/ 702241 h 1256669"/>
                  <a:gd name="connsiteX0" fmla="*/ 1673190 w 1673190"/>
                  <a:gd name="connsiteY0" fmla="*/ 712405 h 1266833"/>
                  <a:gd name="connsiteX1" fmla="*/ 945322 w 1673190"/>
                  <a:gd name="connsiteY1" fmla="*/ 421893 h 1266833"/>
                  <a:gd name="connsiteX2" fmla="*/ 850072 w 1673190"/>
                  <a:gd name="connsiteY2" fmla="*/ 198056 h 1266833"/>
                  <a:gd name="connsiteX3" fmla="*/ 820703 w 1673190"/>
                  <a:gd name="connsiteY3" fmla="*/ 59149 h 1266833"/>
                  <a:gd name="connsiteX4" fmla="*/ 667509 w 1673190"/>
                  <a:gd name="connsiteY4" fmla="*/ 68674 h 1266833"/>
                  <a:gd name="connsiteX5" fmla="*/ 675446 w 1673190"/>
                  <a:gd name="connsiteY5" fmla="*/ 233774 h 1266833"/>
                  <a:gd name="connsiteX6" fmla="*/ 618296 w 1673190"/>
                  <a:gd name="connsiteY6" fmla="*/ 384587 h 1266833"/>
                  <a:gd name="connsiteX7" fmla="*/ 663539 w 1673190"/>
                  <a:gd name="connsiteY7" fmla="*/ 235361 h 1266833"/>
                  <a:gd name="connsiteX8" fmla="*/ 308734 w 1673190"/>
                  <a:gd name="connsiteY8" fmla="*/ 46449 h 1266833"/>
                  <a:gd name="connsiteX9" fmla="*/ 242059 w 1673190"/>
                  <a:gd name="connsiteY9" fmla="*/ 140905 h 1266833"/>
                  <a:gd name="connsiteX10" fmla="*/ 392871 w 1673190"/>
                  <a:gd name="connsiteY10" fmla="*/ 259174 h 1266833"/>
                  <a:gd name="connsiteX11" fmla="*/ 435734 w 1673190"/>
                  <a:gd name="connsiteY11" fmla="*/ 285368 h 1266833"/>
                  <a:gd name="connsiteX12" fmla="*/ 334134 w 1673190"/>
                  <a:gd name="connsiteY12" fmla="*/ 456024 h 1266833"/>
                  <a:gd name="connsiteX13" fmla="*/ 439702 w 1673190"/>
                  <a:gd name="connsiteY13" fmla="*/ 285368 h 1266833"/>
                  <a:gd name="connsiteX14" fmla="*/ 138078 w 1673190"/>
                  <a:gd name="connsiteY14" fmla="*/ 190911 h 1266833"/>
                  <a:gd name="connsiteX15" fmla="*/ 54734 w 1673190"/>
                  <a:gd name="connsiteY15" fmla="*/ 309974 h 1266833"/>
                  <a:gd name="connsiteX16" fmla="*/ 284922 w 1673190"/>
                  <a:gd name="connsiteY16" fmla="*/ 448880 h 1266833"/>
                  <a:gd name="connsiteX17" fmla="*/ 45209 w 1673190"/>
                  <a:gd name="connsiteY17" fmla="*/ 424274 h 1266833"/>
                  <a:gd name="connsiteX18" fmla="*/ 16634 w 1673190"/>
                  <a:gd name="connsiteY18" fmla="*/ 544924 h 1266833"/>
                  <a:gd name="connsiteX19" fmla="*/ 276984 w 1673190"/>
                  <a:gd name="connsiteY19" fmla="*/ 656049 h 1266833"/>
                  <a:gd name="connsiteX20" fmla="*/ 365090 w 1673190"/>
                  <a:gd name="connsiteY20" fmla="*/ 719549 h 1266833"/>
                  <a:gd name="connsiteX21" fmla="*/ 677828 w 1673190"/>
                  <a:gd name="connsiteY21" fmla="*/ 819562 h 1266833"/>
                  <a:gd name="connsiteX22" fmla="*/ 829434 w 1673190"/>
                  <a:gd name="connsiteY22" fmla="*/ 494124 h 1266833"/>
                  <a:gd name="connsiteX23" fmla="*/ 661953 w 1673190"/>
                  <a:gd name="connsiteY23" fmla="*/ 818767 h 1266833"/>
                  <a:gd name="connsiteX24" fmla="*/ 1152491 w 1673190"/>
                  <a:gd name="connsiteY24" fmla="*/ 1264062 h 1266833"/>
                  <a:gd name="connsiteX25" fmla="*/ 1245359 w 1673190"/>
                  <a:gd name="connsiteY25" fmla="*/ 1237074 h 1266833"/>
                  <a:gd name="connsiteX26" fmla="*/ 1100898 w 1673190"/>
                  <a:gd name="connsiteY26" fmla="*/ 1118806 h 1266833"/>
                  <a:gd name="connsiteX27" fmla="*/ 1123916 w 1673190"/>
                  <a:gd name="connsiteY27" fmla="*/ 1190241 h 1266833"/>
                  <a:gd name="connsiteX28" fmla="*/ 1140584 w 1673190"/>
                  <a:gd name="connsiteY28" fmla="*/ 1068799 h 1266833"/>
                  <a:gd name="connsiteX29" fmla="*/ 1307272 w 1673190"/>
                  <a:gd name="connsiteY29" fmla="*/ 1121981 h 1266833"/>
                  <a:gd name="connsiteX30" fmla="*/ 1249328 w 1673190"/>
                  <a:gd name="connsiteY30" fmla="*/ 933067 h 1266833"/>
                  <a:gd name="connsiteX31" fmla="*/ 1439034 w 1673190"/>
                  <a:gd name="connsiteY31" fmla="*/ 964024 h 1266833"/>
                  <a:gd name="connsiteX32" fmla="*/ 1540634 w 1673190"/>
                  <a:gd name="connsiteY32" fmla="*/ 970375 h 1266833"/>
                  <a:gd name="connsiteX33" fmla="*/ 1430303 w 1673190"/>
                  <a:gd name="connsiteY33" fmla="*/ 776699 h 1266833"/>
                  <a:gd name="connsiteX34" fmla="*/ 1615246 w 1673190"/>
                  <a:gd name="connsiteY34" fmla="*/ 734631 h 1266833"/>
                  <a:gd name="connsiteX35" fmla="*/ 1673190 w 1673190"/>
                  <a:gd name="connsiteY35" fmla="*/ 712405 h 1266833"/>
                  <a:gd name="connsiteX0" fmla="*/ 1673190 w 1673190"/>
                  <a:gd name="connsiteY0" fmla="*/ 683487 h 1237915"/>
                  <a:gd name="connsiteX1" fmla="*/ 945322 w 1673190"/>
                  <a:gd name="connsiteY1" fmla="*/ 392975 h 1237915"/>
                  <a:gd name="connsiteX2" fmla="*/ 840547 w 1673190"/>
                  <a:gd name="connsiteY2" fmla="*/ 185807 h 1237915"/>
                  <a:gd name="connsiteX3" fmla="*/ 820703 w 1673190"/>
                  <a:gd name="connsiteY3" fmla="*/ 30231 h 1237915"/>
                  <a:gd name="connsiteX4" fmla="*/ 667509 w 1673190"/>
                  <a:gd name="connsiteY4" fmla="*/ 39756 h 1237915"/>
                  <a:gd name="connsiteX5" fmla="*/ 675446 w 1673190"/>
                  <a:gd name="connsiteY5" fmla="*/ 204856 h 1237915"/>
                  <a:gd name="connsiteX6" fmla="*/ 618296 w 1673190"/>
                  <a:gd name="connsiteY6" fmla="*/ 355669 h 1237915"/>
                  <a:gd name="connsiteX7" fmla="*/ 663539 w 1673190"/>
                  <a:gd name="connsiteY7" fmla="*/ 206443 h 1237915"/>
                  <a:gd name="connsiteX8" fmla="*/ 308734 w 1673190"/>
                  <a:gd name="connsiteY8" fmla="*/ 17531 h 1237915"/>
                  <a:gd name="connsiteX9" fmla="*/ 242059 w 1673190"/>
                  <a:gd name="connsiteY9" fmla="*/ 111987 h 1237915"/>
                  <a:gd name="connsiteX10" fmla="*/ 392871 w 1673190"/>
                  <a:gd name="connsiteY10" fmla="*/ 230256 h 1237915"/>
                  <a:gd name="connsiteX11" fmla="*/ 435734 w 1673190"/>
                  <a:gd name="connsiteY11" fmla="*/ 256450 h 1237915"/>
                  <a:gd name="connsiteX12" fmla="*/ 334134 w 1673190"/>
                  <a:gd name="connsiteY12" fmla="*/ 427106 h 1237915"/>
                  <a:gd name="connsiteX13" fmla="*/ 439702 w 1673190"/>
                  <a:gd name="connsiteY13" fmla="*/ 256450 h 1237915"/>
                  <a:gd name="connsiteX14" fmla="*/ 138078 w 1673190"/>
                  <a:gd name="connsiteY14" fmla="*/ 161993 h 1237915"/>
                  <a:gd name="connsiteX15" fmla="*/ 54734 w 1673190"/>
                  <a:gd name="connsiteY15" fmla="*/ 281056 h 1237915"/>
                  <a:gd name="connsiteX16" fmla="*/ 284922 w 1673190"/>
                  <a:gd name="connsiteY16" fmla="*/ 419962 h 1237915"/>
                  <a:gd name="connsiteX17" fmla="*/ 45209 w 1673190"/>
                  <a:gd name="connsiteY17" fmla="*/ 395356 h 1237915"/>
                  <a:gd name="connsiteX18" fmla="*/ 16634 w 1673190"/>
                  <a:gd name="connsiteY18" fmla="*/ 516006 h 1237915"/>
                  <a:gd name="connsiteX19" fmla="*/ 276984 w 1673190"/>
                  <a:gd name="connsiteY19" fmla="*/ 627131 h 1237915"/>
                  <a:gd name="connsiteX20" fmla="*/ 365090 w 1673190"/>
                  <a:gd name="connsiteY20" fmla="*/ 690631 h 1237915"/>
                  <a:gd name="connsiteX21" fmla="*/ 677828 w 1673190"/>
                  <a:gd name="connsiteY21" fmla="*/ 790644 h 1237915"/>
                  <a:gd name="connsiteX22" fmla="*/ 829434 w 1673190"/>
                  <a:gd name="connsiteY22" fmla="*/ 465206 h 1237915"/>
                  <a:gd name="connsiteX23" fmla="*/ 661953 w 1673190"/>
                  <a:gd name="connsiteY23" fmla="*/ 789849 h 1237915"/>
                  <a:gd name="connsiteX24" fmla="*/ 1152491 w 1673190"/>
                  <a:gd name="connsiteY24" fmla="*/ 1235144 h 1237915"/>
                  <a:gd name="connsiteX25" fmla="*/ 1245359 w 1673190"/>
                  <a:gd name="connsiteY25" fmla="*/ 1208156 h 1237915"/>
                  <a:gd name="connsiteX26" fmla="*/ 1100898 w 1673190"/>
                  <a:gd name="connsiteY26" fmla="*/ 1089888 h 1237915"/>
                  <a:gd name="connsiteX27" fmla="*/ 1123916 w 1673190"/>
                  <a:gd name="connsiteY27" fmla="*/ 1161323 h 1237915"/>
                  <a:gd name="connsiteX28" fmla="*/ 1140584 w 1673190"/>
                  <a:gd name="connsiteY28" fmla="*/ 1039881 h 1237915"/>
                  <a:gd name="connsiteX29" fmla="*/ 1307272 w 1673190"/>
                  <a:gd name="connsiteY29" fmla="*/ 1093063 h 1237915"/>
                  <a:gd name="connsiteX30" fmla="*/ 1249328 w 1673190"/>
                  <a:gd name="connsiteY30" fmla="*/ 904149 h 1237915"/>
                  <a:gd name="connsiteX31" fmla="*/ 1439034 w 1673190"/>
                  <a:gd name="connsiteY31" fmla="*/ 935106 h 1237915"/>
                  <a:gd name="connsiteX32" fmla="*/ 1540634 w 1673190"/>
                  <a:gd name="connsiteY32" fmla="*/ 941457 h 1237915"/>
                  <a:gd name="connsiteX33" fmla="*/ 1430303 w 1673190"/>
                  <a:gd name="connsiteY33" fmla="*/ 747781 h 1237915"/>
                  <a:gd name="connsiteX34" fmla="*/ 1615246 w 1673190"/>
                  <a:gd name="connsiteY34" fmla="*/ 705713 h 1237915"/>
                  <a:gd name="connsiteX35" fmla="*/ 1673190 w 1673190"/>
                  <a:gd name="connsiteY35" fmla="*/ 683487 h 1237915"/>
                  <a:gd name="connsiteX0" fmla="*/ 1673190 w 1673190"/>
                  <a:gd name="connsiteY0" fmla="*/ 681238 h 1235666"/>
                  <a:gd name="connsiteX1" fmla="*/ 945322 w 1673190"/>
                  <a:gd name="connsiteY1" fmla="*/ 390726 h 1235666"/>
                  <a:gd name="connsiteX2" fmla="*/ 840547 w 1673190"/>
                  <a:gd name="connsiteY2" fmla="*/ 183558 h 1235666"/>
                  <a:gd name="connsiteX3" fmla="*/ 820703 w 1673190"/>
                  <a:gd name="connsiteY3" fmla="*/ 27982 h 1235666"/>
                  <a:gd name="connsiteX4" fmla="*/ 667509 w 1673190"/>
                  <a:gd name="connsiteY4" fmla="*/ 37507 h 1235666"/>
                  <a:gd name="connsiteX5" fmla="*/ 675446 w 1673190"/>
                  <a:gd name="connsiteY5" fmla="*/ 202607 h 1235666"/>
                  <a:gd name="connsiteX6" fmla="*/ 618296 w 1673190"/>
                  <a:gd name="connsiteY6" fmla="*/ 353420 h 1235666"/>
                  <a:gd name="connsiteX7" fmla="*/ 663539 w 1673190"/>
                  <a:gd name="connsiteY7" fmla="*/ 204194 h 1235666"/>
                  <a:gd name="connsiteX8" fmla="*/ 308734 w 1673190"/>
                  <a:gd name="connsiteY8" fmla="*/ 15282 h 1235666"/>
                  <a:gd name="connsiteX9" fmla="*/ 242059 w 1673190"/>
                  <a:gd name="connsiteY9" fmla="*/ 109738 h 1235666"/>
                  <a:gd name="connsiteX10" fmla="*/ 392871 w 1673190"/>
                  <a:gd name="connsiteY10" fmla="*/ 228007 h 1235666"/>
                  <a:gd name="connsiteX11" fmla="*/ 435734 w 1673190"/>
                  <a:gd name="connsiteY11" fmla="*/ 254201 h 1235666"/>
                  <a:gd name="connsiteX12" fmla="*/ 334134 w 1673190"/>
                  <a:gd name="connsiteY12" fmla="*/ 424857 h 1235666"/>
                  <a:gd name="connsiteX13" fmla="*/ 439702 w 1673190"/>
                  <a:gd name="connsiteY13" fmla="*/ 254201 h 1235666"/>
                  <a:gd name="connsiteX14" fmla="*/ 138078 w 1673190"/>
                  <a:gd name="connsiteY14" fmla="*/ 159744 h 1235666"/>
                  <a:gd name="connsiteX15" fmla="*/ 54734 w 1673190"/>
                  <a:gd name="connsiteY15" fmla="*/ 278807 h 1235666"/>
                  <a:gd name="connsiteX16" fmla="*/ 284922 w 1673190"/>
                  <a:gd name="connsiteY16" fmla="*/ 417713 h 1235666"/>
                  <a:gd name="connsiteX17" fmla="*/ 45209 w 1673190"/>
                  <a:gd name="connsiteY17" fmla="*/ 393107 h 1235666"/>
                  <a:gd name="connsiteX18" fmla="*/ 16634 w 1673190"/>
                  <a:gd name="connsiteY18" fmla="*/ 513757 h 1235666"/>
                  <a:gd name="connsiteX19" fmla="*/ 276984 w 1673190"/>
                  <a:gd name="connsiteY19" fmla="*/ 624882 h 1235666"/>
                  <a:gd name="connsiteX20" fmla="*/ 365090 w 1673190"/>
                  <a:gd name="connsiteY20" fmla="*/ 688382 h 1235666"/>
                  <a:gd name="connsiteX21" fmla="*/ 677828 w 1673190"/>
                  <a:gd name="connsiteY21" fmla="*/ 788395 h 1235666"/>
                  <a:gd name="connsiteX22" fmla="*/ 829434 w 1673190"/>
                  <a:gd name="connsiteY22" fmla="*/ 462957 h 1235666"/>
                  <a:gd name="connsiteX23" fmla="*/ 661953 w 1673190"/>
                  <a:gd name="connsiteY23" fmla="*/ 787600 h 1235666"/>
                  <a:gd name="connsiteX24" fmla="*/ 1152491 w 1673190"/>
                  <a:gd name="connsiteY24" fmla="*/ 1232895 h 1235666"/>
                  <a:gd name="connsiteX25" fmla="*/ 1245359 w 1673190"/>
                  <a:gd name="connsiteY25" fmla="*/ 1205907 h 1235666"/>
                  <a:gd name="connsiteX26" fmla="*/ 1100898 w 1673190"/>
                  <a:gd name="connsiteY26" fmla="*/ 1087639 h 1235666"/>
                  <a:gd name="connsiteX27" fmla="*/ 1123916 w 1673190"/>
                  <a:gd name="connsiteY27" fmla="*/ 1159074 h 1235666"/>
                  <a:gd name="connsiteX28" fmla="*/ 1140584 w 1673190"/>
                  <a:gd name="connsiteY28" fmla="*/ 1037632 h 1235666"/>
                  <a:gd name="connsiteX29" fmla="*/ 1307272 w 1673190"/>
                  <a:gd name="connsiteY29" fmla="*/ 1090814 h 1235666"/>
                  <a:gd name="connsiteX30" fmla="*/ 1249328 w 1673190"/>
                  <a:gd name="connsiteY30" fmla="*/ 901900 h 1235666"/>
                  <a:gd name="connsiteX31" fmla="*/ 1439034 w 1673190"/>
                  <a:gd name="connsiteY31" fmla="*/ 932857 h 1235666"/>
                  <a:gd name="connsiteX32" fmla="*/ 1540634 w 1673190"/>
                  <a:gd name="connsiteY32" fmla="*/ 939208 h 1235666"/>
                  <a:gd name="connsiteX33" fmla="*/ 1430303 w 1673190"/>
                  <a:gd name="connsiteY33" fmla="*/ 745532 h 1235666"/>
                  <a:gd name="connsiteX34" fmla="*/ 1615246 w 1673190"/>
                  <a:gd name="connsiteY34" fmla="*/ 703464 h 1235666"/>
                  <a:gd name="connsiteX35" fmla="*/ 1673190 w 1673190"/>
                  <a:gd name="connsiteY35" fmla="*/ 681238 h 1235666"/>
                  <a:gd name="connsiteX0" fmla="*/ 1673190 w 1673190"/>
                  <a:gd name="connsiteY0" fmla="*/ 687394 h 1241822"/>
                  <a:gd name="connsiteX1" fmla="*/ 945322 w 1673190"/>
                  <a:gd name="connsiteY1" fmla="*/ 396882 h 1241822"/>
                  <a:gd name="connsiteX2" fmla="*/ 840547 w 1673190"/>
                  <a:gd name="connsiteY2" fmla="*/ 189714 h 1241822"/>
                  <a:gd name="connsiteX3" fmla="*/ 827847 w 1673190"/>
                  <a:gd name="connsiteY3" fmla="*/ 19851 h 1241822"/>
                  <a:gd name="connsiteX4" fmla="*/ 667509 w 1673190"/>
                  <a:gd name="connsiteY4" fmla="*/ 43663 h 1241822"/>
                  <a:gd name="connsiteX5" fmla="*/ 675446 w 1673190"/>
                  <a:gd name="connsiteY5" fmla="*/ 208763 h 1241822"/>
                  <a:gd name="connsiteX6" fmla="*/ 618296 w 1673190"/>
                  <a:gd name="connsiteY6" fmla="*/ 359576 h 1241822"/>
                  <a:gd name="connsiteX7" fmla="*/ 663539 w 1673190"/>
                  <a:gd name="connsiteY7" fmla="*/ 210350 h 1241822"/>
                  <a:gd name="connsiteX8" fmla="*/ 308734 w 1673190"/>
                  <a:gd name="connsiteY8" fmla="*/ 21438 h 1241822"/>
                  <a:gd name="connsiteX9" fmla="*/ 242059 w 1673190"/>
                  <a:gd name="connsiteY9" fmla="*/ 115894 h 1241822"/>
                  <a:gd name="connsiteX10" fmla="*/ 392871 w 1673190"/>
                  <a:gd name="connsiteY10" fmla="*/ 234163 h 1241822"/>
                  <a:gd name="connsiteX11" fmla="*/ 435734 w 1673190"/>
                  <a:gd name="connsiteY11" fmla="*/ 260357 h 1241822"/>
                  <a:gd name="connsiteX12" fmla="*/ 334134 w 1673190"/>
                  <a:gd name="connsiteY12" fmla="*/ 431013 h 1241822"/>
                  <a:gd name="connsiteX13" fmla="*/ 439702 w 1673190"/>
                  <a:gd name="connsiteY13" fmla="*/ 260357 h 1241822"/>
                  <a:gd name="connsiteX14" fmla="*/ 138078 w 1673190"/>
                  <a:gd name="connsiteY14" fmla="*/ 165900 h 1241822"/>
                  <a:gd name="connsiteX15" fmla="*/ 54734 w 1673190"/>
                  <a:gd name="connsiteY15" fmla="*/ 284963 h 1241822"/>
                  <a:gd name="connsiteX16" fmla="*/ 284922 w 1673190"/>
                  <a:gd name="connsiteY16" fmla="*/ 423869 h 1241822"/>
                  <a:gd name="connsiteX17" fmla="*/ 45209 w 1673190"/>
                  <a:gd name="connsiteY17" fmla="*/ 399263 h 1241822"/>
                  <a:gd name="connsiteX18" fmla="*/ 16634 w 1673190"/>
                  <a:gd name="connsiteY18" fmla="*/ 519913 h 1241822"/>
                  <a:gd name="connsiteX19" fmla="*/ 276984 w 1673190"/>
                  <a:gd name="connsiteY19" fmla="*/ 631038 h 1241822"/>
                  <a:gd name="connsiteX20" fmla="*/ 365090 w 1673190"/>
                  <a:gd name="connsiteY20" fmla="*/ 694538 h 1241822"/>
                  <a:gd name="connsiteX21" fmla="*/ 677828 w 1673190"/>
                  <a:gd name="connsiteY21" fmla="*/ 794551 h 1241822"/>
                  <a:gd name="connsiteX22" fmla="*/ 829434 w 1673190"/>
                  <a:gd name="connsiteY22" fmla="*/ 469113 h 1241822"/>
                  <a:gd name="connsiteX23" fmla="*/ 661953 w 1673190"/>
                  <a:gd name="connsiteY23" fmla="*/ 793756 h 1241822"/>
                  <a:gd name="connsiteX24" fmla="*/ 1152491 w 1673190"/>
                  <a:gd name="connsiteY24" fmla="*/ 1239051 h 1241822"/>
                  <a:gd name="connsiteX25" fmla="*/ 1245359 w 1673190"/>
                  <a:gd name="connsiteY25" fmla="*/ 1212063 h 1241822"/>
                  <a:gd name="connsiteX26" fmla="*/ 1100898 w 1673190"/>
                  <a:gd name="connsiteY26" fmla="*/ 1093795 h 1241822"/>
                  <a:gd name="connsiteX27" fmla="*/ 1123916 w 1673190"/>
                  <a:gd name="connsiteY27" fmla="*/ 1165230 h 1241822"/>
                  <a:gd name="connsiteX28" fmla="*/ 1140584 w 1673190"/>
                  <a:gd name="connsiteY28" fmla="*/ 1043788 h 1241822"/>
                  <a:gd name="connsiteX29" fmla="*/ 1307272 w 1673190"/>
                  <a:gd name="connsiteY29" fmla="*/ 1096970 h 1241822"/>
                  <a:gd name="connsiteX30" fmla="*/ 1249328 w 1673190"/>
                  <a:gd name="connsiteY30" fmla="*/ 908056 h 1241822"/>
                  <a:gd name="connsiteX31" fmla="*/ 1439034 w 1673190"/>
                  <a:gd name="connsiteY31" fmla="*/ 939013 h 1241822"/>
                  <a:gd name="connsiteX32" fmla="*/ 1540634 w 1673190"/>
                  <a:gd name="connsiteY32" fmla="*/ 945364 h 1241822"/>
                  <a:gd name="connsiteX33" fmla="*/ 1430303 w 1673190"/>
                  <a:gd name="connsiteY33" fmla="*/ 751688 h 1241822"/>
                  <a:gd name="connsiteX34" fmla="*/ 1615246 w 1673190"/>
                  <a:gd name="connsiteY34" fmla="*/ 709620 h 1241822"/>
                  <a:gd name="connsiteX35" fmla="*/ 1673190 w 1673190"/>
                  <a:gd name="connsiteY35" fmla="*/ 687394 h 1241822"/>
                  <a:gd name="connsiteX0" fmla="*/ 1673190 w 1673190"/>
                  <a:gd name="connsiteY0" fmla="*/ 685665 h 1240093"/>
                  <a:gd name="connsiteX1" fmla="*/ 945322 w 1673190"/>
                  <a:gd name="connsiteY1" fmla="*/ 395153 h 1240093"/>
                  <a:gd name="connsiteX2" fmla="*/ 840547 w 1673190"/>
                  <a:gd name="connsiteY2" fmla="*/ 187985 h 1240093"/>
                  <a:gd name="connsiteX3" fmla="*/ 827847 w 1673190"/>
                  <a:gd name="connsiteY3" fmla="*/ 18122 h 1240093"/>
                  <a:gd name="connsiteX4" fmla="*/ 667509 w 1673190"/>
                  <a:gd name="connsiteY4" fmla="*/ 41934 h 1240093"/>
                  <a:gd name="connsiteX5" fmla="*/ 675446 w 1673190"/>
                  <a:gd name="connsiteY5" fmla="*/ 207034 h 1240093"/>
                  <a:gd name="connsiteX6" fmla="*/ 618296 w 1673190"/>
                  <a:gd name="connsiteY6" fmla="*/ 357847 h 1240093"/>
                  <a:gd name="connsiteX7" fmla="*/ 663539 w 1673190"/>
                  <a:gd name="connsiteY7" fmla="*/ 208621 h 1240093"/>
                  <a:gd name="connsiteX8" fmla="*/ 308734 w 1673190"/>
                  <a:gd name="connsiteY8" fmla="*/ 19709 h 1240093"/>
                  <a:gd name="connsiteX9" fmla="*/ 242059 w 1673190"/>
                  <a:gd name="connsiteY9" fmla="*/ 114165 h 1240093"/>
                  <a:gd name="connsiteX10" fmla="*/ 392871 w 1673190"/>
                  <a:gd name="connsiteY10" fmla="*/ 232434 h 1240093"/>
                  <a:gd name="connsiteX11" fmla="*/ 435734 w 1673190"/>
                  <a:gd name="connsiteY11" fmla="*/ 258628 h 1240093"/>
                  <a:gd name="connsiteX12" fmla="*/ 334134 w 1673190"/>
                  <a:gd name="connsiteY12" fmla="*/ 429284 h 1240093"/>
                  <a:gd name="connsiteX13" fmla="*/ 439702 w 1673190"/>
                  <a:gd name="connsiteY13" fmla="*/ 258628 h 1240093"/>
                  <a:gd name="connsiteX14" fmla="*/ 138078 w 1673190"/>
                  <a:gd name="connsiteY14" fmla="*/ 164171 h 1240093"/>
                  <a:gd name="connsiteX15" fmla="*/ 54734 w 1673190"/>
                  <a:gd name="connsiteY15" fmla="*/ 283234 h 1240093"/>
                  <a:gd name="connsiteX16" fmla="*/ 284922 w 1673190"/>
                  <a:gd name="connsiteY16" fmla="*/ 422140 h 1240093"/>
                  <a:gd name="connsiteX17" fmla="*/ 45209 w 1673190"/>
                  <a:gd name="connsiteY17" fmla="*/ 397534 h 1240093"/>
                  <a:gd name="connsiteX18" fmla="*/ 16634 w 1673190"/>
                  <a:gd name="connsiteY18" fmla="*/ 518184 h 1240093"/>
                  <a:gd name="connsiteX19" fmla="*/ 276984 w 1673190"/>
                  <a:gd name="connsiteY19" fmla="*/ 629309 h 1240093"/>
                  <a:gd name="connsiteX20" fmla="*/ 365090 w 1673190"/>
                  <a:gd name="connsiteY20" fmla="*/ 692809 h 1240093"/>
                  <a:gd name="connsiteX21" fmla="*/ 677828 w 1673190"/>
                  <a:gd name="connsiteY21" fmla="*/ 792822 h 1240093"/>
                  <a:gd name="connsiteX22" fmla="*/ 829434 w 1673190"/>
                  <a:gd name="connsiteY22" fmla="*/ 467384 h 1240093"/>
                  <a:gd name="connsiteX23" fmla="*/ 661953 w 1673190"/>
                  <a:gd name="connsiteY23" fmla="*/ 792027 h 1240093"/>
                  <a:gd name="connsiteX24" fmla="*/ 1152491 w 1673190"/>
                  <a:gd name="connsiteY24" fmla="*/ 1237322 h 1240093"/>
                  <a:gd name="connsiteX25" fmla="*/ 1245359 w 1673190"/>
                  <a:gd name="connsiteY25" fmla="*/ 1210334 h 1240093"/>
                  <a:gd name="connsiteX26" fmla="*/ 1100898 w 1673190"/>
                  <a:gd name="connsiteY26" fmla="*/ 1092066 h 1240093"/>
                  <a:gd name="connsiteX27" fmla="*/ 1123916 w 1673190"/>
                  <a:gd name="connsiteY27" fmla="*/ 1163501 h 1240093"/>
                  <a:gd name="connsiteX28" fmla="*/ 1140584 w 1673190"/>
                  <a:gd name="connsiteY28" fmla="*/ 1042059 h 1240093"/>
                  <a:gd name="connsiteX29" fmla="*/ 1307272 w 1673190"/>
                  <a:gd name="connsiteY29" fmla="*/ 1095241 h 1240093"/>
                  <a:gd name="connsiteX30" fmla="*/ 1249328 w 1673190"/>
                  <a:gd name="connsiteY30" fmla="*/ 906327 h 1240093"/>
                  <a:gd name="connsiteX31" fmla="*/ 1439034 w 1673190"/>
                  <a:gd name="connsiteY31" fmla="*/ 937284 h 1240093"/>
                  <a:gd name="connsiteX32" fmla="*/ 1540634 w 1673190"/>
                  <a:gd name="connsiteY32" fmla="*/ 943635 h 1240093"/>
                  <a:gd name="connsiteX33" fmla="*/ 1430303 w 1673190"/>
                  <a:gd name="connsiteY33" fmla="*/ 749959 h 1240093"/>
                  <a:gd name="connsiteX34" fmla="*/ 1615246 w 1673190"/>
                  <a:gd name="connsiteY34" fmla="*/ 707891 h 1240093"/>
                  <a:gd name="connsiteX35" fmla="*/ 1673190 w 1673190"/>
                  <a:gd name="connsiteY35" fmla="*/ 685665 h 1240093"/>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3190 w 1673190"/>
                  <a:gd name="connsiteY0" fmla="*/ 691936 h 1246364"/>
                  <a:gd name="connsiteX1" fmla="*/ 945322 w 1673190"/>
                  <a:gd name="connsiteY1" fmla="*/ 401424 h 1246364"/>
                  <a:gd name="connsiteX2" fmla="*/ 840547 w 1673190"/>
                  <a:gd name="connsiteY2" fmla="*/ 194256 h 1246364"/>
                  <a:gd name="connsiteX3" fmla="*/ 827847 w 1673190"/>
                  <a:gd name="connsiteY3" fmla="*/ 24393 h 1246364"/>
                  <a:gd name="connsiteX4" fmla="*/ 667509 w 1673190"/>
                  <a:gd name="connsiteY4" fmla="*/ 48205 h 1246364"/>
                  <a:gd name="connsiteX5" fmla="*/ 675446 w 1673190"/>
                  <a:gd name="connsiteY5" fmla="*/ 213305 h 1246364"/>
                  <a:gd name="connsiteX6" fmla="*/ 618296 w 1673190"/>
                  <a:gd name="connsiteY6" fmla="*/ 364118 h 1246364"/>
                  <a:gd name="connsiteX7" fmla="*/ 663539 w 1673190"/>
                  <a:gd name="connsiteY7" fmla="*/ 214892 h 1246364"/>
                  <a:gd name="connsiteX8" fmla="*/ 308734 w 1673190"/>
                  <a:gd name="connsiteY8" fmla="*/ 25980 h 1246364"/>
                  <a:gd name="connsiteX9" fmla="*/ 242059 w 1673190"/>
                  <a:gd name="connsiteY9" fmla="*/ 120436 h 1246364"/>
                  <a:gd name="connsiteX10" fmla="*/ 392871 w 1673190"/>
                  <a:gd name="connsiteY10" fmla="*/ 238705 h 1246364"/>
                  <a:gd name="connsiteX11" fmla="*/ 435734 w 1673190"/>
                  <a:gd name="connsiteY11" fmla="*/ 264899 h 1246364"/>
                  <a:gd name="connsiteX12" fmla="*/ 334134 w 1673190"/>
                  <a:gd name="connsiteY12" fmla="*/ 435555 h 1246364"/>
                  <a:gd name="connsiteX13" fmla="*/ 439702 w 1673190"/>
                  <a:gd name="connsiteY13" fmla="*/ 264899 h 1246364"/>
                  <a:gd name="connsiteX14" fmla="*/ 138078 w 1673190"/>
                  <a:gd name="connsiteY14" fmla="*/ 170442 h 1246364"/>
                  <a:gd name="connsiteX15" fmla="*/ 54734 w 1673190"/>
                  <a:gd name="connsiteY15" fmla="*/ 289505 h 1246364"/>
                  <a:gd name="connsiteX16" fmla="*/ 284922 w 1673190"/>
                  <a:gd name="connsiteY16" fmla="*/ 428411 h 1246364"/>
                  <a:gd name="connsiteX17" fmla="*/ 45209 w 1673190"/>
                  <a:gd name="connsiteY17" fmla="*/ 403805 h 1246364"/>
                  <a:gd name="connsiteX18" fmla="*/ 16634 w 1673190"/>
                  <a:gd name="connsiteY18" fmla="*/ 524455 h 1246364"/>
                  <a:gd name="connsiteX19" fmla="*/ 276984 w 1673190"/>
                  <a:gd name="connsiteY19" fmla="*/ 635580 h 1246364"/>
                  <a:gd name="connsiteX20" fmla="*/ 365090 w 1673190"/>
                  <a:gd name="connsiteY20" fmla="*/ 699080 h 1246364"/>
                  <a:gd name="connsiteX21" fmla="*/ 677828 w 1673190"/>
                  <a:gd name="connsiteY21" fmla="*/ 799093 h 1246364"/>
                  <a:gd name="connsiteX22" fmla="*/ 829434 w 1673190"/>
                  <a:gd name="connsiteY22" fmla="*/ 473655 h 1246364"/>
                  <a:gd name="connsiteX23" fmla="*/ 661953 w 1673190"/>
                  <a:gd name="connsiteY23" fmla="*/ 798298 h 1246364"/>
                  <a:gd name="connsiteX24" fmla="*/ 1152491 w 1673190"/>
                  <a:gd name="connsiteY24" fmla="*/ 1243593 h 1246364"/>
                  <a:gd name="connsiteX25" fmla="*/ 1245359 w 1673190"/>
                  <a:gd name="connsiteY25" fmla="*/ 1216605 h 1246364"/>
                  <a:gd name="connsiteX26" fmla="*/ 1100898 w 1673190"/>
                  <a:gd name="connsiteY26" fmla="*/ 1098337 h 1246364"/>
                  <a:gd name="connsiteX27" fmla="*/ 1123916 w 1673190"/>
                  <a:gd name="connsiteY27" fmla="*/ 1169772 h 1246364"/>
                  <a:gd name="connsiteX28" fmla="*/ 1140584 w 1673190"/>
                  <a:gd name="connsiteY28" fmla="*/ 1048330 h 1246364"/>
                  <a:gd name="connsiteX29" fmla="*/ 1307272 w 1673190"/>
                  <a:gd name="connsiteY29" fmla="*/ 1101512 h 1246364"/>
                  <a:gd name="connsiteX30" fmla="*/ 1249328 w 1673190"/>
                  <a:gd name="connsiteY30" fmla="*/ 912598 h 1246364"/>
                  <a:gd name="connsiteX31" fmla="*/ 1439034 w 1673190"/>
                  <a:gd name="connsiteY31" fmla="*/ 943555 h 1246364"/>
                  <a:gd name="connsiteX32" fmla="*/ 1540634 w 1673190"/>
                  <a:gd name="connsiteY32" fmla="*/ 949906 h 1246364"/>
                  <a:gd name="connsiteX33" fmla="*/ 1430303 w 1673190"/>
                  <a:gd name="connsiteY33" fmla="*/ 756230 h 1246364"/>
                  <a:gd name="connsiteX34" fmla="*/ 1615246 w 1673190"/>
                  <a:gd name="connsiteY34" fmla="*/ 714162 h 1246364"/>
                  <a:gd name="connsiteX35" fmla="*/ 1673190 w 1673190"/>
                  <a:gd name="connsiteY35" fmla="*/ 691936 h 1246364"/>
                  <a:gd name="connsiteX0" fmla="*/ 1678489 w 1678489"/>
                  <a:gd name="connsiteY0" fmla="*/ 691936 h 1246364"/>
                  <a:gd name="connsiteX1" fmla="*/ 950621 w 1678489"/>
                  <a:gd name="connsiteY1" fmla="*/ 401424 h 1246364"/>
                  <a:gd name="connsiteX2" fmla="*/ 845846 w 1678489"/>
                  <a:gd name="connsiteY2" fmla="*/ 194256 h 1246364"/>
                  <a:gd name="connsiteX3" fmla="*/ 833146 w 1678489"/>
                  <a:gd name="connsiteY3" fmla="*/ 24393 h 1246364"/>
                  <a:gd name="connsiteX4" fmla="*/ 672808 w 1678489"/>
                  <a:gd name="connsiteY4" fmla="*/ 48205 h 1246364"/>
                  <a:gd name="connsiteX5" fmla="*/ 680745 w 1678489"/>
                  <a:gd name="connsiteY5" fmla="*/ 213305 h 1246364"/>
                  <a:gd name="connsiteX6" fmla="*/ 623595 w 1678489"/>
                  <a:gd name="connsiteY6" fmla="*/ 364118 h 1246364"/>
                  <a:gd name="connsiteX7" fmla="*/ 668838 w 1678489"/>
                  <a:gd name="connsiteY7" fmla="*/ 214892 h 1246364"/>
                  <a:gd name="connsiteX8" fmla="*/ 314033 w 1678489"/>
                  <a:gd name="connsiteY8" fmla="*/ 25980 h 1246364"/>
                  <a:gd name="connsiteX9" fmla="*/ 247358 w 1678489"/>
                  <a:gd name="connsiteY9" fmla="*/ 120436 h 1246364"/>
                  <a:gd name="connsiteX10" fmla="*/ 398170 w 1678489"/>
                  <a:gd name="connsiteY10" fmla="*/ 238705 h 1246364"/>
                  <a:gd name="connsiteX11" fmla="*/ 441033 w 1678489"/>
                  <a:gd name="connsiteY11" fmla="*/ 264899 h 1246364"/>
                  <a:gd name="connsiteX12" fmla="*/ 339433 w 1678489"/>
                  <a:gd name="connsiteY12" fmla="*/ 435555 h 1246364"/>
                  <a:gd name="connsiteX13" fmla="*/ 445001 w 1678489"/>
                  <a:gd name="connsiteY13" fmla="*/ 264899 h 1246364"/>
                  <a:gd name="connsiteX14" fmla="*/ 143377 w 1678489"/>
                  <a:gd name="connsiteY14" fmla="*/ 170442 h 1246364"/>
                  <a:gd name="connsiteX15" fmla="*/ 60033 w 1678489"/>
                  <a:gd name="connsiteY15" fmla="*/ 289505 h 1246364"/>
                  <a:gd name="connsiteX16" fmla="*/ 290221 w 1678489"/>
                  <a:gd name="connsiteY16" fmla="*/ 428411 h 1246364"/>
                  <a:gd name="connsiteX17" fmla="*/ 50508 w 1678489"/>
                  <a:gd name="connsiteY17" fmla="*/ 403805 h 1246364"/>
                  <a:gd name="connsiteX18" fmla="*/ 21933 w 1678489"/>
                  <a:gd name="connsiteY18" fmla="*/ 524455 h 1246364"/>
                  <a:gd name="connsiteX19" fmla="*/ 282283 w 1678489"/>
                  <a:gd name="connsiteY19" fmla="*/ 635580 h 1246364"/>
                  <a:gd name="connsiteX20" fmla="*/ 370389 w 1678489"/>
                  <a:gd name="connsiteY20" fmla="*/ 699080 h 1246364"/>
                  <a:gd name="connsiteX21" fmla="*/ 683127 w 1678489"/>
                  <a:gd name="connsiteY21" fmla="*/ 799093 h 1246364"/>
                  <a:gd name="connsiteX22" fmla="*/ 834733 w 1678489"/>
                  <a:gd name="connsiteY22" fmla="*/ 473655 h 1246364"/>
                  <a:gd name="connsiteX23" fmla="*/ 667252 w 1678489"/>
                  <a:gd name="connsiteY23" fmla="*/ 798298 h 1246364"/>
                  <a:gd name="connsiteX24" fmla="*/ 1157790 w 1678489"/>
                  <a:gd name="connsiteY24" fmla="*/ 1243593 h 1246364"/>
                  <a:gd name="connsiteX25" fmla="*/ 1250658 w 1678489"/>
                  <a:gd name="connsiteY25" fmla="*/ 1216605 h 1246364"/>
                  <a:gd name="connsiteX26" fmla="*/ 1106197 w 1678489"/>
                  <a:gd name="connsiteY26" fmla="*/ 1098337 h 1246364"/>
                  <a:gd name="connsiteX27" fmla="*/ 1129215 w 1678489"/>
                  <a:gd name="connsiteY27" fmla="*/ 1169772 h 1246364"/>
                  <a:gd name="connsiteX28" fmla="*/ 1145883 w 1678489"/>
                  <a:gd name="connsiteY28" fmla="*/ 1048330 h 1246364"/>
                  <a:gd name="connsiteX29" fmla="*/ 1312571 w 1678489"/>
                  <a:gd name="connsiteY29" fmla="*/ 1101512 h 1246364"/>
                  <a:gd name="connsiteX30" fmla="*/ 1254627 w 1678489"/>
                  <a:gd name="connsiteY30" fmla="*/ 912598 h 1246364"/>
                  <a:gd name="connsiteX31" fmla="*/ 1444333 w 1678489"/>
                  <a:gd name="connsiteY31" fmla="*/ 943555 h 1246364"/>
                  <a:gd name="connsiteX32" fmla="*/ 1545933 w 1678489"/>
                  <a:gd name="connsiteY32" fmla="*/ 949906 h 1246364"/>
                  <a:gd name="connsiteX33" fmla="*/ 1435602 w 1678489"/>
                  <a:gd name="connsiteY33" fmla="*/ 756230 h 1246364"/>
                  <a:gd name="connsiteX34" fmla="*/ 1620545 w 1678489"/>
                  <a:gd name="connsiteY34" fmla="*/ 714162 h 1246364"/>
                  <a:gd name="connsiteX35" fmla="*/ 1678489 w 1678489"/>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84787 w 1684787"/>
                  <a:gd name="connsiteY0" fmla="*/ 691936 h 1246364"/>
                  <a:gd name="connsiteX1" fmla="*/ 956919 w 1684787"/>
                  <a:gd name="connsiteY1" fmla="*/ 401424 h 1246364"/>
                  <a:gd name="connsiteX2" fmla="*/ 852144 w 1684787"/>
                  <a:gd name="connsiteY2" fmla="*/ 194256 h 1246364"/>
                  <a:gd name="connsiteX3" fmla="*/ 839444 w 1684787"/>
                  <a:gd name="connsiteY3" fmla="*/ 24393 h 1246364"/>
                  <a:gd name="connsiteX4" fmla="*/ 679106 w 1684787"/>
                  <a:gd name="connsiteY4" fmla="*/ 48205 h 1246364"/>
                  <a:gd name="connsiteX5" fmla="*/ 687043 w 1684787"/>
                  <a:gd name="connsiteY5" fmla="*/ 213305 h 1246364"/>
                  <a:gd name="connsiteX6" fmla="*/ 629893 w 1684787"/>
                  <a:gd name="connsiteY6" fmla="*/ 364118 h 1246364"/>
                  <a:gd name="connsiteX7" fmla="*/ 675136 w 1684787"/>
                  <a:gd name="connsiteY7" fmla="*/ 214892 h 1246364"/>
                  <a:gd name="connsiteX8" fmla="*/ 320331 w 1684787"/>
                  <a:gd name="connsiteY8" fmla="*/ 25980 h 1246364"/>
                  <a:gd name="connsiteX9" fmla="*/ 253656 w 1684787"/>
                  <a:gd name="connsiteY9" fmla="*/ 120436 h 1246364"/>
                  <a:gd name="connsiteX10" fmla="*/ 404468 w 1684787"/>
                  <a:gd name="connsiteY10" fmla="*/ 238705 h 1246364"/>
                  <a:gd name="connsiteX11" fmla="*/ 447331 w 1684787"/>
                  <a:gd name="connsiteY11" fmla="*/ 264899 h 1246364"/>
                  <a:gd name="connsiteX12" fmla="*/ 345731 w 1684787"/>
                  <a:gd name="connsiteY12" fmla="*/ 435555 h 1246364"/>
                  <a:gd name="connsiteX13" fmla="*/ 451299 w 1684787"/>
                  <a:gd name="connsiteY13" fmla="*/ 264899 h 1246364"/>
                  <a:gd name="connsiteX14" fmla="*/ 149675 w 1684787"/>
                  <a:gd name="connsiteY14" fmla="*/ 170442 h 1246364"/>
                  <a:gd name="connsiteX15" fmla="*/ 66331 w 1684787"/>
                  <a:gd name="connsiteY15" fmla="*/ 289505 h 1246364"/>
                  <a:gd name="connsiteX16" fmla="*/ 296519 w 1684787"/>
                  <a:gd name="connsiteY16" fmla="*/ 428411 h 1246364"/>
                  <a:gd name="connsiteX17" fmla="*/ 56806 w 1684787"/>
                  <a:gd name="connsiteY17" fmla="*/ 403805 h 1246364"/>
                  <a:gd name="connsiteX18" fmla="*/ 28231 w 1684787"/>
                  <a:gd name="connsiteY18" fmla="*/ 524455 h 1246364"/>
                  <a:gd name="connsiteX19" fmla="*/ 288581 w 1684787"/>
                  <a:gd name="connsiteY19" fmla="*/ 635580 h 1246364"/>
                  <a:gd name="connsiteX20" fmla="*/ 376687 w 1684787"/>
                  <a:gd name="connsiteY20" fmla="*/ 699080 h 1246364"/>
                  <a:gd name="connsiteX21" fmla="*/ 689425 w 1684787"/>
                  <a:gd name="connsiteY21" fmla="*/ 799093 h 1246364"/>
                  <a:gd name="connsiteX22" fmla="*/ 841031 w 1684787"/>
                  <a:gd name="connsiteY22" fmla="*/ 473655 h 1246364"/>
                  <a:gd name="connsiteX23" fmla="*/ 673550 w 1684787"/>
                  <a:gd name="connsiteY23" fmla="*/ 798298 h 1246364"/>
                  <a:gd name="connsiteX24" fmla="*/ 1164088 w 1684787"/>
                  <a:gd name="connsiteY24" fmla="*/ 1243593 h 1246364"/>
                  <a:gd name="connsiteX25" fmla="*/ 1256956 w 1684787"/>
                  <a:gd name="connsiteY25" fmla="*/ 1216605 h 1246364"/>
                  <a:gd name="connsiteX26" fmla="*/ 1112495 w 1684787"/>
                  <a:gd name="connsiteY26" fmla="*/ 1098337 h 1246364"/>
                  <a:gd name="connsiteX27" fmla="*/ 1135513 w 1684787"/>
                  <a:gd name="connsiteY27" fmla="*/ 1169772 h 1246364"/>
                  <a:gd name="connsiteX28" fmla="*/ 1152181 w 1684787"/>
                  <a:gd name="connsiteY28" fmla="*/ 1048330 h 1246364"/>
                  <a:gd name="connsiteX29" fmla="*/ 1318869 w 1684787"/>
                  <a:gd name="connsiteY29" fmla="*/ 1101512 h 1246364"/>
                  <a:gd name="connsiteX30" fmla="*/ 1260925 w 1684787"/>
                  <a:gd name="connsiteY30" fmla="*/ 912598 h 1246364"/>
                  <a:gd name="connsiteX31" fmla="*/ 1450631 w 1684787"/>
                  <a:gd name="connsiteY31" fmla="*/ 943555 h 1246364"/>
                  <a:gd name="connsiteX32" fmla="*/ 1552231 w 1684787"/>
                  <a:gd name="connsiteY32" fmla="*/ 949906 h 1246364"/>
                  <a:gd name="connsiteX33" fmla="*/ 1441900 w 1684787"/>
                  <a:gd name="connsiteY33" fmla="*/ 756230 h 1246364"/>
                  <a:gd name="connsiteX34" fmla="*/ 1626843 w 1684787"/>
                  <a:gd name="connsiteY34" fmla="*/ 714162 h 1246364"/>
                  <a:gd name="connsiteX35" fmla="*/ 1684787 w 1684787"/>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403805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75389 w 1675389"/>
                  <a:gd name="connsiteY0" fmla="*/ 691936 h 1246364"/>
                  <a:gd name="connsiteX1" fmla="*/ 947521 w 1675389"/>
                  <a:gd name="connsiteY1" fmla="*/ 401424 h 1246364"/>
                  <a:gd name="connsiteX2" fmla="*/ 842746 w 1675389"/>
                  <a:gd name="connsiteY2" fmla="*/ 194256 h 1246364"/>
                  <a:gd name="connsiteX3" fmla="*/ 830046 w 1675389"/>
                  <a:gd name="connsiteY3" fmla="*/ 24393 h 1246364"/>
                  <a:gd name="connsiteX4" fmla="*/ 669708 w 1675389"/>
                  <a:gd name="connsiteY4" fmla="*/ 48205 h 1246364"/>
                  <a:gd name="connsiteX5" fmla="*/ 677645 w 1675389"/>
                  <a:gd name="connsiteY5" fmla="*/ 213305 h 1246364"/>
                  <a:gd name="connsiteX6" fmla="*/ 620495 w 1675389"/>
                  <a:gd name="connsiteY6" fmla="*/ 364118 h 1246364"/>
                  <a:gd name="connsiteX7" fmla="*/ 665738 w 1675389"/>
                  <a:gd name="connsiteY7" fmla="*/ 214892 h 1246364"/>
                  <a:gd name="connsiteX8" fmla="*/ 310933 w 1675389"/>
                  <a:gd name="connsiteY8" fmla="*/ 25980 h 1246364"/>
                  <a:gd name="connsiteX9" fmla="*/ 244258 w 1675389"/>
                  <a:gd name="connsiteY9" fmla="*/ 120436 h 1246364"/>
                  <a:gd name="connsiteX10" fmla="*/ 395070 w 1675389"/>
                  <a:gd name="connsiteY10" fmla="*/ 238705 h 1246364"/>
                  <a:gd name="connsiteX11" fmla="*/ 437933 w 1675389"/>
                  <a:gd name="connsiteY11" fmla="*/ 264899 h 1246364"/>
                  <a:gd name="connsiteX12" fmla="*/ 336333 w 1675389"/>
                  <a:gd name="connsiteY12" fmla="*/ 435555 h 1246364"/>
                  <a:gd name="connsiteX13" fmla="*/ 441901 w 1675389"/>
                  <a:gd name="connsiteY13" fmla="*/ 264899 h 1246364"/>
                  <a:gd name="connsiteX14" fmla="*/ 140277 w 1675389"/>
                  <a:gd name="connsiteY14" fmla="*/ 170442 h 1246364"/>
                  <a:gd name="connsiteX15" fmla="*/ 56933 w 1675389"/>
                  <a:gd name="connsiteY15" fmla="*/ 289505 h 1246364"/>
                  <a:gd name="connsiteX16" fmla="*/ 287121 w 1675389"/>
                  <a:gd name="connsiteY16" fmla="*/ 428411 h 1246364"/>
                  <a:gd name="connsiteX17" fmla="*/ 47408 w 1675389"/>
                  <a:gd name="connsiteY17" fmla="*/ 399042 h 1246364"/>
                  <a:gd name="connsiteX18" fmla="*/ 33121 w 1675389"/>
                  <a:gd name="connsiteY18" fmla="*/ 524455 h 1246364"/>
                  <a:gd name="connsiteX19" fmla="*/ 279183 w 1675389"/>
                  <a:gd name="connsiteY19" fmla="*/ 635580 h 1246364"/>
                  <a:gd name="connsiteX20" fmla="*/ 367289 w 1675389"/>
                  <a:gd name="connsiteY20" fmla="*/ 699080 h 1246364"/>
                  <a:gd name="connsiteX21" fmla="*/ 680027 w 1675389"/>
                  <a:gd name="connsiteY21" fmla="*/ 799093 h 1246364"/>
                  <a:gd name="connsiteX22" fmla="*/ 831633 w 1675389"/>
                  <a:gd name="connsiteY22" fmla="*/ 473655 h 1246364"/>
                  <a:gd name="connsiteX23" fmla="*/ 664152 w 1675389"/>
                  <a:gd name="connsiteY23" fmla="*/ 798298 h 1246364"/>
                  <a:gd name="connsiteX24" fmla="*/ 1154690 w 1675389"/>
                  <a:gd name="connsiteY24" fmla="*/ 1243593 h 1246364"/>
                  <a:gd name="connsiteX25" fmla="*/ 1247558 w 1675389"/>
                  <a:gd name="connsiteY25" fmla="*/ 1216605 h 1246364"/>
                  <a:gd name="connsiteX26" fmla="*/ 1103097 w 1675389"/>
                  <a:gd name="connsiteY26" fmla="*/ 1098337 h 1246364"/>
                  <a:gd name="connsiteX27" fmla="*/ 1126115 w 1675389"/>
                  <a:gd name="connsiteY27" fmla="*/ 1169772 h 1246364"/>
                  <a:gd name="connsiteX28" fmla="*/ 1142783 w 1675389"/>
                  <a:gd name="connsiteY28" fmla="*/ 1048330 h 1246364"/>
                  <a:gd name="connsiteX29" fmla="*/ 1309471 w 1675389"/>
                  <a:gd name="connsiteY29" fmla="*/ 1101512 h 1246364"/>
                  <a:gd name="connsiteX30" fmla="*/ 1251527 w 1675389"/>
                  <a:gd name="connsiteY30" fmla="*/ 912598 h 1246364"/>
                  <a:gd name="connsiteX31" fmla="*/ 1441233 w 1675389"/>
                  <a:gd name="connsiteY31" fmla="*/ 943555 h 1246364"/>
                  <a:gd name="connsiteX32" fmla="*/ 1542833 w 1675389"/>
                  <a:gd name="connsiteY32" fmla="*/ 949906 h 1246364"/>
                  <a:gd name="connsiteX33" fmla="*/ 1432502 w 1675389"/>
                  <a:gd name="connsiteY33" fmla="*/ 756230 h 1246364"/>
                  <a:gd name="connsiteX34" fmla="*/ 1617445 w 1675389"/>
                  <a:gd name="connsiteY34" fmla="*/ 714162 h 1246364"/>
                  <a:gd name="connsiteX35" fmla="*/ 1675389 w 1675389"/>
                  <a:gd name="connsiteY35" fmla="*/ 691936 h 1246364"/>
                  <a:gd name="connsiteX0" fmla="*/ 1680880 w 1680880"/>
                  <a:gd name="connsiteY0" fmla="*/ 691936 h 1246364"/>
                  <a:gd name="connsiteX1" fmla="*/ 953012 w 1680880"/>
                  <a:gd name="connsiteY1" fmla="*/ 401424 h 1246364"/>
                  <a:gd name="connsiteX2" fmla="*/ 848237 w 1680880"/>
                  <a:gd name="connsiteY2" fmla="*/ 194256 h 1246364"/>
                  <a:gd name="connsiteX3" fmla="*/ 835537 w 1680880"/>
                  <a:gd name="connsiteY3" fmla="*/ 24393 h 1246364"/>
                  <a:gd name="connsiteX4" fmla="*/ 675199 w 1680880"/>
                  <a:gd name="connsiteY4" fmla="*/ 48205 h 1246364"/>
                  <a:gd name="connsiteX5" fmla="*/ 683136 w 1680880"/>
                  <a:gd name="connsiteY5" fmla="*/ 213305 h 1246364"/>
                  <a:gd name="connsiteX6" fmla="*/ 625986 w 1680880"/>
                  <a:gd name="connsiteY6" fmla="*/ 364118 h 1246364"/>
                  <a:gd name="connsiteX7" fmla="*/ 671229 w 1680880"/>
                  <a:gd name="connsiteY7" fmla="*/ 214892 h 1246364"/>
                  <a:gd name="connsiteX8" fmla="*/ 316424 w 1680880"/>
                  <a:gd name="connsiteY8" fmla="*/ 25980 h 1246364"/>
                  <a:gd name="connsiteX9" fmla="*/ 249749 w 1680880"/>
                  <a:gd name="connsiteY9" fmla="*/ 120436 h 1246364"/>
                  <a:gd name="connsiteX10" fmla="*/ 400561 w 1680880"/>
                  <a:gd name="connsiteY10" fmla="*/ 238705 h 1246364"/>
                  <a:gd name="connsiteX11" fmla="*/ 443424 w 1680880"/>
                  <a:gd name="connsiteY11" fmla="*/ 264899 h 1246364"/>
                  <a:gd name="connsiteX12" fmla="*/ 341824 w 1680880"/>
                  <a:gd name="connsiteY12" fmla="*/ 435555 h 1246364"/>
                  <a:gd name="connsiteX13" fmla="*/ 447392 w 1680880"/>
                  <a:gd name="connsiteY13" fmla="*/ 264899 h 1246364"/>
                  <a:gd name="connsiteX14" fmla="*/ 145768 w 1680880"/>
                  <a:gd name="connsiteY14" fmla="*/ 170442 h 1246364"/>
                  <a:gd name="connsiteX15" fmla="*/ 62424 w 1680880"/>
                  <a:gd name="connsiteY15" fmla="*/ 289505 h 1246364"/>
                  <a:gd name="connsiteX16" fmla="*/ 292612 w 1680880"/>
                  <a:gd name="connsiteY16" fmla="*/ 428411 h 1246364"/>
                  <a:gd name="connsiteX17" fmla="*/ 52899 w 1680880"/>
                  <a:gd name="connsiteY17" fmla="*/ 399042 h 1246364"/>
                  <a:gd name="connsiteX18" fmla="*/ 38612 w 1680880"/>
                  <a:gd name="connsiteY18" fmla="*/ 524455 h 1246364"/>
                  <a:gd name="connsiteX19" fmla="*/ 284674 w 1680880"/>
                  <a:gd name="connsiteY19" fmla="*/ 635580 h 1246364"/>
                  <a:gd name="connsiteX20" fmla="*/ 372780 w 1680880"/>
                  <a:gd name="connsiteY20" fmla="*/ 699080 h 1246364"/>
                  <a:gd name="connsiteX21" fmla="*/ 685518 w 1680880"/>
                  <a:gd name="connsiteY21" fmla="*/ 799093 h 1246364"/>
                  <a:gd name="connsiteX22" fmla="*/ 837124 w 1680880"/>
                  <a:gd name="connsiteY22" fmla="*/ 473655 h 1246364"/>
                  <a:gd name="connsiteX23" fmla="*/ 669643 w 1680880"/>
                  <a:gd name="connsiteY23" fmla="*/ 798298 h 1246364"/>
                  <a:gd name="connsiteX24" fmla="*/ 1160181 w 1680880"/>
                  <a:gd name="connsiteY24" fmla="*/ 1243593 h 1246364"/>
                  <a:gd name="connsiteX25" fmla="*/ 1253049 w 1680880"/>
                  <a:gd name="connsiteY25" fmla="*/ 1216605 h 1246364"/>
                  <a:gd name="connsiteX26" fmla="*/ 1108588 w 1680880"/>
                  <a:gd name="connsiteY26" fmla="*/ 1098337 h 1246364"/>
                  <a:gd name="connsiteX27" fmla="*/ 1131606 w 1680880"/>
                  <a:gd name="connsiteY27" fmla="*/ 1169772 h 1246364"/>
                  <a:gd name="connsiteX28" fmla="*/ 1148274 w 1680880"/>
                  <a:gd name="connsiteY28" fmla="*/ 1048330 h 1246364"/>
                  <a:gd name="connsiteX29" fmla="*/ 1314962 w 1680880"/>
                  <a:gd name="connsiteY29" fmla="*/ 1101512 h 1246364"/>
                  <a:gd name="connsiteX30" fmla="*/ 1257018 w 1680880"/>
                  <a:gd name="connsiteY30" fmla="*/ 912598 h 1246364"/>
                  <a:gd name="connsiteX31" fmla="*/ 1446724 w 1680880"/>
                  <a:gd name="connsiteY31" fmla="*/ 943555 h 1246364"/>
                  <a:gd name="connsiteX32" fmla="*/ 1548324 w 1680880"/>
                  <a:gd name="connsiteY32" fmla="*/ 949906 h 1246364"/>
                  <a:gd name="connsiteX33" fmla="*/ 1437993 w 1680880"/>
                  <a:gd name="connsiteY33" fmla="*/ 756230 h 1246364"/>
                  <a:gd name="connsiteX34" fmla="*/ 1622936 w 1680880"/>
                  <a:gd name="connsiteY34" fmla="*/ 714162 h 1246364"/>
                  <a:gd name="connsiteX35" fmla="*/ 1680880 w 1680880"/>
                  <a:gd name="connsiteY35" fmla="*/ 691936 h 1246364"/>
                  <a:gd name="connsiteX0" fmla="*/ 1688648 w 1688648"/>
                  <a:gd name="connsiteY0" fmla="*/ 691936 h 1246364"/>
                  <a:gd name="connsiteX1" fmla="*/ 960780 w 1688648"/>
                  <a:gd name="connsiteY1" fmla="*/ 401424 h 1246364"/>
                  <a:gd name="connsiteX2" fmla="*/ 856005 w 1688648"/>
                  <a:gd name="connsiteY2" fmla="*/ 194256 h 1246364"/>
                  <a:gd name="connsiteX3" fmla="*/ 843305 w 1688648"/>
                  <a:gd name="connsiteY3" fmla="*/ 24393 h 1246364"/>
                  <a:gd name="connsiteX4" fmla="*/ 682967 w 1688648"/>
                  <a:gd name="connsiteY4" fmla="*/ 48205 h 1246364"/>
                  <a:gd name="connsiteX5" fmla="*/ 690904 w 1688648"/>
                  <a:gd name="connsiteY5" fmla="*/ 213305 h 1246364"/>
                  <a:gd name="connsiteX6" fmla="*/ 633754 w 1688648"/>
                  <a:gd name="connsiteY6" fmla="*/ 364118 h 1246364"/>
                  <a:gd name="connsiteX7" fmla="*/ 678997 w 1688648"/>
                  <a:gd name="connsiteY7" fmla="*/ 214892 h 1246364"/>
                  <a:gd name="connsiteX8" fmla="*/ 324192 w 1688648"/>
                  <a:gd name="connsiteY8" fmla="*/ 25980 h 1246364"/>
                  <a:gd name="connsiteX9" fmla="*/ 257517 w 1688648"/>
                  <a:gd name="connsiteY9" fmla="*/ 120436 h 1246364"/>
                  <a:gd name="connsiteX10" fmla="*/ 408329 w 1688648"/>
                  <a:gd name="connsiteY10" fmla="*/ 238705 h 1246364"/>
                  <a:gd name="connsiteX11" fmla="*/ 451192 w 1688648"/>
                  <a:gd name="connsiteY11" fmla="*/ 264899 h 1246364"/>
                  <a:gd name="connsiteX12" fmla="*/ 349592 w 1688648"/>
                  <a:gd name="connsiteY12" fmla="*/ 435555 h 1246364"/>
                  <a:gd name="connsiteX13" fmla="*/ 455160 w 1688648"/>
                  <a:gd name="connsiteY13" fmla="*/ 264899 h 1246364"/>
                  <a:gd name="connsiteX14" fmla="*/ 153536 w 1688648"/>
                  <a:gd name="connsiteY14" fmla="*/ 170442 h 1246364"/>
                  <a:gd name="connsiteX15" fmla="*/ 70192 w 1688648"/>
                  <a:gd name="connsiteY15" fmla="*/ 289505 h 1246364"/>
                  <a:gd name="connsiteX16" fmla="*/ 300380 w 1688648"/>
                  <a:gd name="connsiteY16" fmla="*/ 428411 h 1246364"/>
                  <a:gd name="connsiteX17" fmla="*/ 60667 w 1688648"/>
                  <a:gd name="connsiteY17" fmla="*/ 399042 h 1246364"/>
                  <a:gd name="connsiteX18" fmla="*/ 46380 w 1688648"/>
                  <a:gd name="connsiteY18" fmla="*/ 524455 h 1246364"/>
                  <a:gd name="connsiteX19" fmla="*/ 292442 w 1688648"/>
                  <a:gd name="connsiteY19" fmla="*/ 635580 h 1246364"/>
                  <a:gd name="connsiteX20" fmla="*/ 380548 w 1688648"/>
                  <a:gd name="connsiteY20" fmla="*/ 699080 h 1246364"/>
                  <a:gd name="connsiteX21" fmla="*/ 693286 w 1688648"/>
                  <a:gd name="connsiteY21" fmla="*/ 799093 h 1246364"/>
                  <a:gd name="connsiteX22" fmla="*/ 844892 w 1688648"/>
                  <a:gd name="connsiteY22" fmla="*/ 473655 h 1246364"/>
                  <a:gd name="connsiteX23" fmla="*/ 677411 w 1688648"/>
                  <a:gd name="connsiteY23" fmla="*/ 798298 h 1246364"/>
                  <a:gd name="connsiteX24" fmla="*/ 1167949 w 1688648"/>
                  <a:gd name="connsiteY24" fmla="*/ 1243593 h 1246364"/>
                  <a:gd name="connsiteX25" fmla="*/ 1260817 w 1688648"/>
                  <a:gd name="connsiteY25" fmla="*/ 1216605 h 1246364"/>
                  <a:gd name="connsiteX26" fmla="*/ 1116356 w 1688648"/>
                  <a:gd name="connsiteY26" fmla="*/ 1098337 h 1246364"/>
                  <a:gd name="connsiteX27" fmla="*/ 1139374 w 1688648"/>
                  <a:gd name="connsiteY27" fmla="*/ 1169772 h 1246364"/>
                  <a:gd name="connsiteX28" fmla="*/ 1156042 w 1688648"/>
                  <a:gd name="connsiteY28" fmla="*/ 1048330 h 1246364"/>
                  <a:gd name="connsiteX29" fmla="*/ 1322730 w 1688648"/>
                  <a:gd name="connsiteY29" fmla="*/ 1101512 h 1246364"/>
                  <a:gd name="connsiteX30" fmla="*/ 1264786 w 1688648"/>
                  <a:gd name="connsiteY30" fmla="*/ 912598 h 1246364"/>
                  <a:gd name="connsiteX31" fmla="*/ 1454492 w 1688648"/>
                  <a:gd name="connsiteY31" fmla="*/ 943555 h 1246364"/>
                  <a:gd name="connsiteX32" fmla="*/ 1556092 w 1688648"/>
                  <a:gd name="connsiteY32" fmla="*/ 949906 h 1246364"/>
                  <a:gd name="connsiteX33" fmla="*/ 1445761 w 1688648"/>
                  <a:gd name="connsiteY33" fmla="*/ 756230 h 1246364"/>
                  <a:gd name="connsiteX34" fmla="*/ 1630704 w 1688648"/>
                  <a:gd name="connsiteY34" fmla="*/ 714162 h 1246364"/>
                  <a:gd name="connsiteX35" fmla="*/ 1688648 w 1688648"/>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4174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3906 w 1687662"/>
                  <a:gd name="connsiteY22" fmla="*/ 473655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8669 w 1687662"/>
                  <a:gd name="connsiteY22" fmla="*/ 48318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2300 w 1687662"/>
                  <a:gd name="connsiteY21" fmla="*/ 799093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99443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6364"/>
                  <a:gd name="connsiteX1" fmla="*/ 959794 w 1687662"/>
                  <a:gd name="connsiteY1" fmla="*/ 401424 h 1246364"/>
                  <a:gd name="connsiteX2" fmla="*/ 855019 w 1687662"/>
                  <a:gd name="connsiteY2" fmla="*/ 194256 h 1246364"/>
                  <a:gd name="connsiteX3" fmla="*/ 842319 w 1687662"/>
                  <a:gd name="connsiteY3" fmla="*/ 24393 h 1246364"/>
                  <a:gd name="connsiteX4" fmla="*/ 681981 w 1687662"/>
                  <a:gd name="connsiteY4" fmla="*/ 48205 h 1246364"/>
                  <a:gd name="connsiteX5" fmla="*/ 689918 w 1687662"/>
                  <a:gd name="connsiteY5" fmla="*/ 213305 h 1246364"/>
                  <a:gd name="connsiteX6" fmla="*/ 632768 w 1687662"/>
                  <a:gd name="connsiteY6" fmla="*/ 364118 h 1246364"/>
                  <a:gd name="connsiteX7" fmla="*/ 678011 w 1687662"/>
                  <a:gd name="connsiteY7" fmla="*/ 214892 h 1246364"/>
                  <a:gd name="connsiteX8" fmla="*/ 323206 w 1687662"/>
                  <a:gd name="connsiteY8" fmla="*/ 25980 h 1246364"/>
                  <a:gd name="connsiteX9" fmla="*/ 256531 w 1687662"/>
                  <a:gd name="connsiteY9" fmla="*/ 120436 h 1246364"/>
                  <a:gd name="connsiteX10" fmla="*/ 407343 w 1687662"/>
                  <a:gd name="connsiteY10" fmla="*/ 238705 h 1246364"/>
                  <a:gd name="connsiteX11" fmla="*/ 450206 w 1687662"/>
                  <a:gd name="connsiteY11" fmla="*/ 264899 h 1246364"/>
                  <a:gd name="connsiteX12" fmla="*/ 348606 w 1687662"/>
                  <a:gd name="connsiteY12" fmla="*/ 435555 h 1246364"/>
                  <a:gd name="connsiteX13" fmla="*/ 456555 w 1687662"/>
                  <a:gd name="connsiteY13" fmla="*/ 264899 h 1246364"/>
                  <a:gd name="connsiteX14" fmla="*/ 152550 w 1687662"/>
                  <a:gd name="connsiteY14" fmla="*/ 170442 h 1246364"/>
                  <a:gd name="connsiteX15" fmla="*/ 69206 w 1687662"/>
                  <a:gd name="connsiteY15" fmla="*/ 289505 h 1246364"/>
                  <a:gd name="connsiteX16" fmla="*/ 299394 w 1687662"/>
                  <a:gd name="connsiteY16" fmla="*/ 428411 h 1246364"/>
                  <a:gd name="connsiteX17" fmla="*/ 59681 w 1687662"/>
                  <a:gd name="connsiteY17" fmla="*/ 399042 h 1246364"/>
                  <a:gd name="connsiteX18" fmla="*/ 45394 w 1687662"/>
                  <a:gd name="connsiteY18" fmla="*/ 524455 h 1246364"/>
                  <a:gd name="connsiteX19" fmla="*/ 291456 w 1687662"/>
                  <a:gd name="connsiteY19" fmla="*/ 635580 h 1246364"/>
                  <a:gd name="connsiteX20" fmla="*/ 379562 w 1687662"/>
                  <a:gd name="connsiteY20" fmla="*/ 699080 h 1246364"/>
                  <a:gd name="connsiteX21" fmla="*/ 689918 w 1687662"/>
                  <a:gd name="connsiteY21" fmla="*/ 796712 h 1246364"/>
                  <a:gd name="connsiteX22" fmla="*/ 841525 w 1687662"/>
                  <a:gd name="connsiteY22" fmla="*/ 502230 h 1246364"/>
                  <a:gd name="connsiteX23" fmla="*/ 676425 w 1687662"/>
                  <a:gd name="connsiteY23" fmla="*/ 798298 h 1246364"/>
                  <a:gd name="connsiteX24" fmla="*/ 1166963 w 1687662"/>
                  <a:gd name="connsiteY24" fmla="*/ 1243593 h 1246364"/>
                  <a:gd name="connsiteX25" fmla="*/ 1259831 w 1687662"/>
                  <a:gd name="connsiteY25" fmla="*/ 1216605 h 1246364"/>
                  <a:gd name="connsiteX26" fmla="*/ 1115370 w 1687662"/>
                  <a:gd name="connsiteY26" fmla="*/ 1098337 h 1246364"/>
                  <a:gd name="connsiteX27" fmla="*/ 1138388 w 1687662"/>
                  <a:gd name="connsiteY27" fmla="*/ 1169772 h 1246364"/>
                  <a:gd name="connsiteX28" fmla="*/ 1155056 w 1687662"/>
                  <a:gd name="connsiteY28" fmla="*/ 1048330 h 1246364"/>
                  <a:gd name="connsiteX29" fmla="*/ 1321744 w 1687662"/>
                  <a:gd name="connsiteY29" fmla="*/ 1101512 h 1246364"/>
                  <a:gd name="connsiteX30" fmla="*/ 1263800 w 1687662"/>
                  <a:gd name="connsiteY30" fmla="*/ 912598 h 1246364"/>
                  <a:gd name="connsiteX31" fmla="*/ 1453506 w 1687662"/>
                  <a:gd name="connsiteY31" fmla="*/ 943555 h 1246364"/>
                  <a:gd name="connsiteX32" fmla="*/ 1555106 w 1687662"/>
                  <a:gd name="connsiteY32" fmla="*/ 949906 h 1246364"/>
                  <a:gd name="connsiteX33" fmla="*/ 1444775 w 1687662"/>
                  <a:gd name="connsiteY33" fmla="*/ 756230 h 1246364"/>
                  <a:gd name="connsiteX34" fmla="*/ 1629718 w 1687662"/>
                  <a:gd name="connsiteY34" fmla="*/ 714162 h 1246364"/>
                  <a:gd name="connsiteX35" fmla="*/ 1687662 w 1687662"/>
                  <a:gd name="connsiteY35" fmla="*/ 691936 h 1246364"/>
                  <a:gd name="connsiteX0" fmla="*/ 1687662 w 1687662"/>
                  <a:gd name="connsiteY0" fmla="*/ 691936 h 1244159"/>
                  <a:gd name="connsiteX1" fmla="*/ 959794 w 1687662"/>
                  <a:gd name="connsiteY1" fmla="*/ 401424 h 1244159"/>
                  <a:gd name="connsiteX2" fmla="*/ 855019 w 1687662"/>
                  <a:gd name="connsiteY2" fmla="*/ 194256 h 1244159"/>
                  <a:gd name="connsiteX3" fmla="*/ 842319 w 1687662"/>
                  <a:gd name="connsiteY3" fmla="*/ 24393 h 1244159"/>
                  <a:gd name="connsiteX4" fmla="*/ 681981 w 1687662"/>
                  <a:gd name="connsiteY4" fmla="*/ 48205 h 1244159"/>
                  <a:gd name="connsiteX5" fmla="*/ 689918 w 1687662"/>
                  <a:gd name="connsiteY5" fmla="*/ 213305 h 1244159"/>
                  <a:gd name="connsiteX6" fmla="*/ 632768 w 1687662"/>
                  <a:gd name="connsiteY6" fmla="*/ 364118 h 1244159"/>
                  <a:gd name="connsiteX7" fmla="*/ 678011 w 1687662"/>
                  <a:gd name="connsiteY7" fmla="*/ 214892 h 1244159"/>
                  <a:gd name="connsiteX8" fmla="*/ 323206 w 1687662"/>
                  <a:gd name="connsiteY8" fmla="*/ 25980 h 1244159"/>
                  <a:gd name="connsiteX9" fmla="*/ 256531 w 1687662"/>
                  <a:gd name="connsiteY9" fmla="*/ 120436 h 1244159"/>
                  <a:gd name="connsiteX10" fmla="*/ 407343 w 1687662"/>
                  <a:gd name="connsiteY10" fmla="*/ 238705 h 1244159"/>
                  <a:gd name="connsiteX11" fmla="*/ 450206 w 1687662"/>
                  <a:gd name="connsiteY11" fmla="*/ 264899 h 1244159"/>
                  <a:gd name="connsiteX12" fmla="*/ 348606 w 1687662"/>
                  <a:gd name="connsiteY12" fmla="*/ 435555 h 1244159"/>
                  <a:gd name="connsiteX13" fmla="*/ 456555 w 1687662"/>
                  <a:gd name="connsiteY13" fmla="*/ 264899 h 1244159"/>
                  <a:gd name="connsiteX14" fmla="*/ 152550 w 1687662"/>
                  <a:gd name="connsiteY14" fmla="*/ 170442 h 1244159"/>
                  <a:gd name="connsiteX15" fmla="*/ 69206 w 1687662"/>
                  <a:gd name="connsiteY15" fmla="*/ 289505 h 1244159"/>
                  <a:gd name="connsiteX16" fmla="*/ 299394 w 1687662"/>
                  <a:gd name="connsiteY16" fmla="*/ 428411 h 1244159"/>
                  <a:gd name="connsiteX17" fmla="*/ 59681 w 1687662"/>
                  <a:gd name="connsiteY17" fmla="*/ 399042 h 1244159"/>
                  <a:gd name="connsiteX18" fmla="*/ 45394 w 1687662"/>
                  <a:gd name="connsiteY18" fmla="*/ 524455 h 1244159"/>
                  <a:gd name="connsiteX19" fmla="*/ 291456 w 1687662"/>
                  <a:gd name="connsiteY19" fmla="*/ 635580 h 1244159"/>
                  <a:gd name="connsiteX20" fmla="*/ 379562 w 1687662"/>
                  <a:gd name="connsiteY20" fmla="*/ 699080 h 1244159"/>
                  <a:gd name="connsiteX21" fmla="*/ 689918 w 1687662"/>
                  <a:gd name="connsiteY21" fmla="*/ 796712 h 1244159"/>
                  <a:gd name="connsiteX22" fmla="*/ 841525 w 1687662"/>
                  <a:gd name="connsiteY22" fmla="*/ 502230 h 1244159"/>
                  <a:gd name="connsiteX23" fmla="*/ 676425 w 1687662"/>
                  <a:gd name="connsiteY23" fmla="*/ 798298 h 1244159"/>
                  <a:gd name="connsiteX24" fmla="*/ 1166963 w 1687662"/>
                  <a:gd name="connsiteY24" fmla="*/ 1243593 h 1244159"/>
                  <a:gd name="connsiteX25" fmla="*/ 1259831 w 1687662"/>
                  <a:gd name="connsiteY25" fmla="*/ 1216605 h 1244159"/>
                  <a:gd name="connsiteX26" fmla="*/ 1115370 w 1687662"/>
                  <a:gd name="connsiteY26" fmla="*/ 1098337 h 1244159"/>
                  <a:gd name="connsiteX27" fmla="*/ 1138388 w 1687662"/>
                  <a:gd name="connsiteY27" fmla="*/ 1169772 h 1244159"/>
                  <a:gd name="connsiteX28" fmla="*/ 1155056 w 1687662"/>
                  <a:gd name="connsiteY28" fmla="*/ 1048330 h 1244159"/>
                  <a:gd name="connsiteX29" fmla="*/ 1321744 w 1687662"/>
                  <a:gd name="connsiteY29" fmla="*/ 1101512 h 1244159"/>
                  <a:gd name="connsiteX30" fmla="*/ 1263800 w 1687662"/>
                  <a:gd name="connsiteY30" fmla="*/ 912598 h 1244159"/>
                  <a:gd name="connsiteX31" fmla="*/ 1453506 w 1687662"/>
                  <a:gd name="connsiteY31" fmla="*/ 943555 h 1244159"/>
                  <a:gd name="connsiteX32" fmla="*/ 1555106 w 1687662"/>
                  <a:gd name="connsiteY32" fmla="*/ 949906 h 1244159"/>
                  <a:gd name="connsiteX33" fmla="*/ 1444775 w 1687662"/>
                  <a:gd name="connsiteY33" fmla="*/ 756230 h 1244159"/>
                  <a:gd name="connsiteX34" fmla="*/ 1629718 w 1687662"/>
                  <a:gd name="connsiteY34" fmla="*/ 714162 h 1244159"/>
                  <a:gd name="connsiteX35" fmla="*/ 1687662 w 1687662"/>
                  <a:gd name="connsiteY35" fmla="*/ 691936 h 1244159"/>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8337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4775 w 1687662"/>
                  <a:gd name="connsiteY33" fmla="*/ 756230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14162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37632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01512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55056 w 1687662"/>
                  <a:gd name="connsiteY28" fmla="*/ 1048330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8388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033613 w 1687662"/>
                  <a:gd name="connsiteY27" fmla="*/ 1003085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09813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21719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15370 w 1687662"/>
                  <a:gd name="connsiteY26" fmla="*/ 1095955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1244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6482 w 1687662"/>
                  <a:gd name="connsiteY27" fmla="*/ 1186441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4101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50295 w 1687662"/>
                  <a:gd name="connsiteY27" fmla="*/ 1172154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8388 w 1687662"/>
                  <a:gd name="connsiteY27" fmla="*/ 1176916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33626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 name="connsiteX0" fmla="*/ 1687662 w 1687662"/>
                  <a:gd name="connsiteY0" fmla="*/ 691936 h 1243775"/>
                  <a:gd name="connsiteX1" fmla="*/ 959794 w 1687662"/>
                  <a:gd name="connsiteY1" fmla="*/ 401424 h 1243775"/>
                  <a:gd name="connsiteX2" fmla="*/ 855019 w 1687662"/>
                  <a:gd name="connsiteY2" fmla="*/ 194256 h 1243775"/>
                  <a:gd name="connsiteX3" fmla="*/ 842319 w 1687662"/>
                  <a:gd name="connsiteY3" fmla="*/ 24393 h 1243775"/>
                  <a:gd name="connsiteX4" fmla="*/ 681981 w 1687662"/>
                  <a:gd name="connsiteY4" fmla="*/ 48205 h 1243775"/>
                  <a:gd name="connsiteX5" fmla="*/ 689918 w 1687662"/>
                  <a:gd name="connsiteY5" fmla="*/ 213305 h 1243775"/>
                  <a:gd name="connsiteX6" fmla="*/ 632768 w 1687662"/>
                  <a:gd name="connsiteY6" fmla="*/ 364118 h 1243775"/>
                  <a:gd name="connsiteX7" fmla="*/ 678011 w 1687662"/>
                  <a:gd name="connsiteY7" fmla="*/ 214892 h 1243775"/>
                  <a:gd name="connsiteX8" fmla="*/ 323206 w 1687662"/>
                  <a:gd name="connsiteY8" fmla="*/ 25980 h 1243775"/>
                  <a:gd name="connsiteX9" fmla="*/ 256531 w 1687662"/>
                  <a:gd name="connsiteY9" fmla="*/ 120436 h 1243775"/>
                  <a:gd name="connsiteX10" fmla="*/ 407343 w 1687662"/>
                  <a:gd name="connsiteY10" fmla="*/ 238705 h 1243775"/>
                  <a:gd name="connsiteX11" fmla="*/ 450206 w 1687662"/>
                  <a:gd name="connsiteY11" fmla="*/ 264899 h 1243775"/>
                  <a:gd name="connsiteX12" fmla="*/ 348606 w 1687662"/>
                  <a:gd name="connsiteY12" fmla="*/ 435555 h 1243775"/>
                  <a:gd name="connsiteX13" fmla="*/ 456555 w 1687662"/>
                  <a:gd name="connsiteY13" fmla="*/ 264899 h 1243775"/>
                  <a:gd name="connsiteX14" fmla="*/ 152550 w 1687662"/>
                  <a:gd name="connsiteY14" fmla="*/ 170442 h 1243775"/>
                  <a:gd name="connsiteX15" fmla="*/ 69206 w 1687662"/>
                  <a:gd name="connsiteY15" fmla="*/ 289505 h 1243775"/>
                  <a:gd name="connsiteX16" fmla="*/ 299394 w 1687662"/>
                  <a:gd name="connsiteY16" fmla="*/ 428411 h 1243775"/>
                  <a:gd name="connsiteX17" fmla="*/ 59681 w 1687662"/>
                  <a:gd name="connsiteY17" fmla="*/ 399042 h 1243775"/>
                  <a:gd name="connsiteX18" fmla="*/ 45394 w 1687662"/>
                  <a:gd name="connsiteY18" fmla="*/ 524455 h 1243775"/>
                  <a:gd name="connsiteX19" fmla="*/ 291456 w 1687662"/>
                  <a:gd name="connsiteY19" fmla="*/ 635580 h 1243775"/>
                  <a:gd name="connsiteX20" fmla="*/ 379562 w 1687662"/>
                  <a:gd name="connsiteY20" fmla="*/ 699080 h 1243775"/>
                  <a:gd name="connsiteX21" fmla="*/ 689918 w 1687662"/>
                  <a:gd name="connsiteY21" fmla="*/ 796712 h 1243775"/>
                  <a:gd name="connsiteX22" fmla="*/ 841525 w 1687662"/>
                  <a:gd name="connsiteY22" fmla="*/ 502230 h 1243775"/>
                  <a:gd name="connsiteX23" fmla="*/ 676425 w 1687662"/>
                  <a:gd name="connsiteY23" fmla="*/ 798298 h 1243775"/>
                  <a:gd name="connsiteX24" fmla="*/ 1166963 w 1687662"/>
                  <a:gd name="connsiteY24" fmla="*/ 1243593 h 1243775"/>
                  <a:gd name="connsiteX25" fmla="*/ 1259831 w 1687662"/>
                  <a:gd name="connsiteY25" fmla="*/ 1216605 h 1243775"/>
                  <a:gd name="connsiteX26" fmla="*/ 1108226 w 1687662"/>
                  <a:gd name="connsiteY26" fmla="*/ 1088812 h 1243775"/>
                  <a:gd name="connsiteX27" fmla="*/ 1121720 w 1687662"/>
                  <a:gd name="connsiteY27" fmla="*/ 1169772 h 1243775"/>
                  <a:gd name="connsiteX28" fmla="*/ 1147912 w 1687662"/>
                  <a:gd name="connsiteY28" fmla="*/ 1043568 h 1243775"/>
                  <a:gd name="connsiteX29" fmla="*/ 1321744 w 1687662"/>
                  <a:gd name="connsiteY29" fmla="*/ 1118181 h 1243775"/>
                  <a:gd name="connsiteX30" fmla="*/ 1263800 w 1687662"/>
                  <a:gd name="connsiteY30" fmla="*/ 912598 h 1243775"/>
                  <a:gd name="connsiteX31" fmla="*/ 1453506 w 1687662"/>
                  <a:gd name="connsiteY31" fmla="*/ 943555 h 1243775"/>
                  <a:gd name="connsiteX32" fmla="*/ 1555106 w 1687662"/>
                  <a:gd name="connsiteY32" fmla="*/ 949906 h 1243775"/>
                  <a:gd name="connsiteX33" fmla="*/ 1447157 w 1687662"/>
                  <a:gd name="connsiteY33" fmla="*/ 749087 h 1243775"/>
                  <a:gd name="connsiteX34" fmla="*/ 1629718 w 1687662"/>
                  <a:gd name="connsiteY34" fmla="*/ 707018 h 1243775"/>
                  <a:gd name="connsiteX35" fmla="*/ 1687662 w 1687662"/>
                  <a:gd name="connsiteY35" fmla="*/ 691936 h 124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87662" h="1243775">
                    <a:moveTo>
                      <a:pt x="1687662" y="691936"/>
                    </a:moveTo>
                    <a:cubicBezTo>
                      <a:pt x="1442658" y="562555"/>
                      <a:pt x="1211942" y="492706"/>
                      <a:pt x="959794" y="401424"/>
                    </a:cubicBezTo>
                    <a:cubicBezTo>
                      <a:pt x="955825" y="290299"/>
                      <a:pt x="908994" y="245850"/>
                      <a:pt x="855019" y="194256"/>
                    </a:cubicBezTo>
                    <a:cubicBezTo>
                      <a:pt x="841260" y="152717"/>
                      <a:pt x="875922" y="53498"/>
                      <a:pt x="842319" y="24393"/>
                    </a:cubicBezTo>
                    <a:cubicBezTo>
                      <a:pt x="808716" y="-4712"/>
                      <a:pt x="711614" y="-19264"/>
                      <a:pt x="681981" y="48205"/>
                    </a:cubicBezTo>
                    <a:cubicBezTo>
                      <a:pt x="636208" y="118319"/>
                      <a:pt x="698650" y="163035"/>
                      <a:pt x="689918" y="213305"/>
                    </a:cubicBezTo>
                    <a:cubicBezTo>
                      <a:pt x="704998" y="277863"/>
                      <a:pt x="655787" y="316229"/>
                      <a:pt x="632768" y="364118"/>
                    </a:cubicBezTo>
                    <a:cubicBezTo>
                      <a:pt x="650230" y="313582"/>
                      <a:pt x="712936" y="277334"/>
                      <a:pt x="678011" y="214892"/>
                    </a:cubicBezTo>
                    <a:cubicBezTo>
                      <a:pt x="577999" y="149540"/>
                      <a:pt x="432744" y="3225"/>
                      <a:pt x="323206" y="25980"/>
                    </a:cubicBezTo>
                    <a:cubicBezTo>
                      <a:pt x="247006" y="40003"/>
                      <a:pt x="247007" y="82600"/>
                      <a:pt x="256531" y="120436"/>
                    </a:cubicBezTo>
                    <a:cubicBezTo>
                      <a:pt x="292514" y="190021"/>
                      <a:pt x="354692" y="195314"/>
                      <a:pt x="407343" y="238705"/>
                    </a:cubicBezTo>
                    <a:lnTo>
                      <a:pt x="450206" y="264899"/>
                    </a:lnTo>
                    <a:cubicBezTo>
                      <a:pt x="416339" y="321784"/>
                      <a:pt x="365805" y="373908"/>
                      <a:pt x="348606" y="435555"/>
                    </a:cubicBezTo>
                    <a:cubicBezTo>
                      <a:pt x="381414" y="378670"/>
                      <a:pt x="421366" y="321784"/>
                      <a:pt x="456555" y="264899"/>
                    </a:cubicBezTo>
                    <a:cubicBezTo>
                      <a:pt x="362363" y="214364"/>
                      <a:pt x="234836" y="170972"/>
                      <a:pt x="152550" y="170442"/>
                    </a:cubicBezTo>
                    <a:cubicBezTo>
                      <a:pt x="67619" y="181555"/>
                      <a:pt x="42217" y="235529"/>
                      <a:pt x="69206" y="289505"/>
                    </a:cubicBezTo>
                    <a:cubicBezTo>
                      <a:pt x="147523" y="377082"/>
                      <a:pt x="204408" y="388459"/>
                      <a:pt x="299394" y="428411"/>
                    </a:cubicBezTo>
                    <a:cubicBezTo>
                      <a:pt x="208377" y="414653"/>
                      <a:pt x="169748" y="369938"/>
                      <a:pt x="59681" y="399042"/>
                    </a:cubicBezTo>
                    <a:cubicBezTo>
                      <a:pt x="-6994" y="413064"/>
                      <a:pt x="-26043" y="484238"/>
                      <a:pt x="45394" y="524455"/>
                    </a:cubicBezTo>
                    <a:cubicBezTo>
                      <a:pt x="134559" y="585310"/>
                      <a:pt x="209435" y="605682"/>
                      <a:pt x="291456" y="635580"/>
                    </a:cubicBezTo>
                    <a:cubicBezTo>
                      <a:pt x="320825" y="656747"/>
                      <a:pt x="340668" y="685057"/>
                      <a:pt x="379562" y="699080"/>
                    </a:cubicBezTo>
                    <a:cubicBezTo>
                      <a:pt x="493333" y="759405"/>
                      <a:pt x="588053" y="764962"/>
                      <a:pt x="689918" y="796712"/>
                    </a:cubicBezTo>
                    <a:cubicBezTo>
                      <a:pt x="676158" y="752526"/>
                      <a:pt x="764795" y="603565"/>
                      <a:pt x="841525" y="502230"/>
                    </a:cubicBezTo>
                    <a:cubicBezTo>
                      <a:pt x="740453" y="600919"/>
                      <a:pt x="708439" y="685322"/>
                      <a:pt x="676425" y="798298"/>
                    </a:cubicBezTo>
                    <a:cubicBezTo>
                      <a:pt x="726299" y="926621"/>
                      <a:pt x="1117751" y="1252588"/>
                      <a:pt x="1166963" y="1243593"/>
                    </a:cubicBezTo>
                    <a:cubicBezTo>
                      <a:pt x="1216175" y="1234598"/>
                      <a:pt x="1224906" y="1230363"/>
                      <a:pt x="1259831" y="1216605"/>
                    </a:cubicBezTo>
                    <a:lnTo>
                      <a:pt x="1108226" y="1088812"/>
                    </a:lnTo>
                    <a:cubicBezTo>
                      <a:pt x="1092879" y="1141199"/>
                      <a:pt x="1129925" y="1150724"/>
                      <a:pt x="1121720" y="1169772"/>
                    </a:cubicBezTo>
                    <a:cubicBezTo>
                      <a:pt x="1112195" y="1141197"/>
                      <a:pt x="1052661" y="1095955"/>
                      <a:pt x="1147912" y="1043568"/>
                    </a:cubicBezTo>
                    <a:cubicBezTo>
                      <a:pt x="1198714" y="1025577"/>
                      <a:pt x="1247132" y="1043305"/>
                      <a:pt x="1321744" y="1118181"/>
                    </a:cubicBezTo>
                    <a:cubicBezTo>
                      <a:pt x="1334972" y="1032191"/>
                      <a:pt x="1310103" y="977157"/>
                      <a:pt x="1263800" y="912598"/>
                    </a:cubicBezTo>
                    <a:cubicBezTo>
                      <a:pt x="1264327" y="837985"/>
                      <a:pt x="1324389" y="868149"/>
                      <a:pt x="1453506" y="943555"/>
                    </a:cubicBezTo>
                    <a:cubicBezTo>
                      <a:pt x="1494516" y="954403"/>
                      <a:pt x="1520445" y="960886"/>
                      <a:pt x="1555106" y="949906"/>
                    </a:cubicBezTo>
                    <a:cubicBezTo>
                      <a:pt x="1518330" y="917495"/>
                      <a:pt x="1414482" y="818540"/>
                      <a:pt x="1447157" y="749087"/>
                    </a:cubicBezTo>
                    <a:cubicBezTo>
                      <a:pt x="1534206" y="624734"/>
                      <a:pt x="1573626" y="721835"/>
                      <a:pt x="1629718" y="707018"/>
                    </a:cubicBezTo>
                    <a:lnTo>
                      <a:pt x="1687662" y="691936"/>
                    </a:lnTo>
                    <a:close/>
                  </a:path>
                </a:pathLst>
              </a:custGeom>
              <a:solidFill>
                <a:srgbClr val="FFD1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Freeform: Shape 18">
              <a:extLst>
                <a:ext uri="{FF2B5EF4-FFF2-40B4-BE49-F238E27FC236}">
                  <a16:creationId xmlns:a16="http://schemas.microsoft.com/office/drawing/2014/main" id="{655F654B-7F10-4972-11FE-A3321DCD641D}"/>
                </a:ext>
              </a:extLst>
            </p:cNvPr>
            <p:cNvSpPr/>
            <p:nvPr/>
          </p:nvSpPr>
          <p:spPr>
            <a:xfrm>
              <a:off x="2824329" y="3416470"/>
              <a:ext cx="1339738" cy="2105568"/>
            </a:xfrm>
            <a:custGeom>
              <a:avLst/>
              <a:gdLst>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47160"/>
                <a:gd name="connsiteX1" fmla="*/ 2331720 w 2583180"/>
                <a:gd name="connsiteY1" fmla="*/ 3939540 h 3947160"/>
                <a:gd name="connsiteX2" fmla="*/ 2316480 w 2583180"/>
                <a:gd name="connsiteY2" fmla="*/ 3284220 h 3947160"/>
                <a:gd name="connsiteX3" fmla="*/ 2286000 w 2583180"/>
                <a:gd name="connsiteY3" fmla="*/ 3185160 h 3947160"/>
                <a:gd name="connsiteX4" fmla="*/ 2255520 w 2583180"/>
                <a:gd name="connsiteY4" fmla="*/ 3291840 h 3947160"/>
                <a:gd name="connsiteX5" fmla="*/ 2308860 w 2583180"/>
                <a:gd name="connsiteY5" fmla="*/ 2964180 h 3947160"/>
                <a:gd name="connsiteX6" fmla="*/ 2286000 w 2583180"/>
                <a:gd name="connsiteY6" fmla="*/ 2788920 h 3947160"/>
                <a:gd name="connsiteX7" fmla="*/ 2118360 w 2583180"/>
                <a:gd name="connsiteY7" fmla="*/ 3406140 h 3947160"/>
                <a:gd name="connsiteX8" fmla="*/ 2331720 w 2583180"/>
                <a:gd name="connsiteY8" fmla="*/ 2529840 h 3947160"/>
                <a:gd name="connsiteX9" fmla="*/ 2331720 w 2583180"/>
                <a:gd name="connsiteY9" fmla="*/ 2316480 h 3947160"/>
                <a:gd name="connsiteX10" fmla="*/ 2415540 w 2583180"/>
                <a:gd name="connsiteY10" fmla="*/ 1478280 h 3947160"/>
                <a:gd name="connsiteX11" fmla="*/ 2583180 w 2583180"/>
                <a:gd name="connsiteY11" fmla="*/ 990600 h 3947160"/>
                <a:gd name="connsiteX12" fmla="*/ 2415540 w 2583180"/>
                <a:gd name="connsiteY12" fmla="*/ 0 h 3947160"/>
                <a:gd name="connsiteX13" fmla="*/ 662940 w 2583180"/>
                <a:gd name="connsiteY13" fmla="*/ 106680 h 3947160"/>
                <a:gd name="connsiteX14" fmla="*/ 297180 w 2583180"/>
                <a:gd name="connsiteY14" fmla="*/ 822960 h 3947160"/>
                <a:gd name="connsiteX15" fmla="*/ 396240 w 2583180"/>
                <a:gd name="connsiteY15" fmla="*/ 1584960 h 3947160"/>
                <a:gd name="connsiteX16" fmla="*/ 381000 w 2583180"/>
                <a:gd name="connsiteY16" fmla="*/ 2042160 h 3947160"/>
                <a:gd name="connsiteX17" fmla="*/ 220980 w 2583180"/>
                <a:gd name="connsiteY17" fmla="*/ 2545080 h 3947160"/>
                <a:gd name="connsiteX18" fmla="*/ 175260 w 2583180"/>
                <a:gd name="connsiteY18" fmla="*/ 3093720 h 3947160"/>
                <a:gd name="connsiteX19" fmla="*/ 114300 w 2583180"/>
                <a:gd name="connsiteY19" fmla="*/ 3246120 h 3947160"/>
                <a:gd name="connsiteX20" fmla="*/ 114300 w 2583180"/>
                <a:gd name="connsiteY20" fmla="*/ 3390900 h 3947160"/>
                <a:gd name="connsiteX21" fmla="*/ 0 w 2583180"/>
                <a:gd name="connsiteY21" fmla="*/ 3695700 h 3947160"/>
                <a:gd name="connsiteX22" fmla="*/ 967740 w 2583180"/>
                <a:gd name="connsiteY22" fmla="*/ 3931920 h 3947160"/>
                <a:gd name="connsiteX23" fmla="*/ 1066800 w 2583180"/>
                <a:gd name="connsiteY23" fmla="*/ 3421380 h 3947160"/>
                <a:gd name="connsiteX24" fmla="*/ 899160 w 2583180"/>
                <a:gd name="connsiteY24" fmla="*/ 3611880 h 3947160"/>
                <a:gd name="connsiteX25" fmla="*/ 1219200 w 2583180"/>
                <a:gd name="connsiteY25" fmla="*/ 3078480 h 3947160"/>
                <a:gd name="connsiteX26" fmla="*/ 914400 w 2583180"/>
                <a:gd name="connsiteY26" fmla="*/ 2948940 h 3947160"/>
                <a:gd name="connsiteX27" fmla="*/ 1356360 w 2583180"/>
                <a:gd name="connsiteY27" fmla="*/ 3093720 h 3947160"/>
                <a:gd name="connsiteX28" fmla="*/ 1196340 w 2583180"/>
                <a:gd name="connsiteY28" fmla="*/ 3086100 h 3947160"/>
                <a:gd name="connsiteX29" fmla="*/ 1264920 w 2583180"/>
                <a:gd name="connsiteY29" fmla="*/ 3947160 h 3947160"/>
                <a:gd name="connsiteX30" fmla="*/ 1219200 w 2583180"/>
                <a:gd name="connsiteY30" fmla="*/ 3931920 h 3947160"/>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14300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66800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19200 w 2583180"/>
                <a:gd name="connsiteY25" fmla="*/ 3078480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64920 w 2583180"/>
                <a:gd name="connsiteY29" fmla="*/ 394716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417320 w 2583180"/>
                <a:gd name="connsiteY29" fmla="*/ 3813810 h 3951189"/>
                <a:gd name="connsiteX30" fmla="*/ 1219200 w 2583180"/>
                <a:gd name="connsiteY30" fmla="*/ 3931920 h 3951189"/>
                <a:gd name="connsiteX0" fmla="*/ 1219200 w 2583180"/>
                <a:gd name="connsiteY0" fmla="*/ 3931920 h 3951189"/>
                <a:gd name="connsiteX1" fmla="*/ 2331720 w 2583180"/>
                <a:gd name="connsiteY1" fmla="*/ 3939540 h 3951189"/>
                <a:gd name="connsiteX2" fmla="*/ 2316480 w 2583180"/>
                <a:gd name="connsiteY2" fmla="*/ 3284220 h 3951189"/>
                <a:gd name="connsiteX3" fmla="*/ 2286000 w 2583180"/>
                <a:gd name="connsiteY3" fmla="*/ 3185160 h 3951189"/>
                <a:gd name="connsiteX4" fmla="*/ 2255520 w 2583180"/>
                <a:gd name="connsiteY4" fmla="*/ 3291840 h 3951189"/>
                <a:gd name="connsiteX5" fmla="*/ 2308860 w 2583180"/>
                <a:gd name="connsiteY5" fmla="*/ 2964180 h 3951189"/>
                <a:gd name="connsiteX6" fmla="*/ 2286000 w 2583180"/>
                <a:gd name="connsiteY6" fmla="*/ 2788920 h 3951189"/>
                <a:gd name="connsiteX7" fmla="*/ 2118360 w 2583180"/>
                <a:gd name="connsiteY7" fmla="*/ 3406140 h 3951189"/>
                <a:gd name="connsiteX8" fmla="*/ 2331720 w 2583180"/>
                <a:gd name="connsiteY8" fmla="*/ 2529840 h 3951189"/>
                <a:gd name="connsiteX9" fmla="*/ 2331720 w 2583180"/>
                <a:gd name="connsiteY9" fmla="*/ 2316480 h 3951189"/>
                <a:gd name="connsiteX10" fmla="*/ 2415540 w 2583180"/>
                <a:gd name="connsiteY10" fmla="*/ 1478280 h 3951189"/>
                <a:gd name="connsiteX11" fmla="*/ 2583180 w 2583180"/>
                <a:gd name="connsiteY11" fmla="*/ 990600 h 3951189"/>
                <a:gd name="connsiteX12" fmla="*/ 2415540 w 2583180"/>
                <a:gd name="connsiteY12" fmla="*/ 0 h 3951189"/>
                <a:gd name="connsiteX13" fmla="*/ 662940 w 2583180"/>
                <a:gd name="connsiteY13" fmla="*/ 106680 h 3951189"/>
                <a:gd name="connsiteX14" fmla="*/ 297180 w 2583180"/>
                <a:gd name="connsiteY14" fmla="*/ 822960 h 3951189"/>
                <a:gd name="connsiteX15" fmla="*/ 396240 w 2583180"/>
                <a:gd name="connsiteY15" fmla="*/ 1584960 h 3951189"/>
                <a:gd name="connsiteX16" fmla="*/ 381000 w 2583180"/>
                <a:gd name="connsiteY16" fmla="*/ 2042160 h 3951189"/>
                <a:gd name="connsiteX17" fmla="*/ 220980 w 2583180"/>
                <a:gd name="connsiteY17" fmla="*/ 2545080 h 3951189"/>
                <a:gd name="connsiteX18" fmla="*/ 175260 w 2583180"/>
                <a:gd name="connsiteY18" fmla="*/ 3093720 h 3951189"/>
                <a:gd name="connsiteX19" fmla="*/ 100013 w 2583180"/>
                <a:gd name="connsiteY19" fmla="*/ 3246120 h 3951189"/>
                <a:gd name="connsiteX20" fmla="*/ 114300 w 2583180"/>
                <a:gd name="connsiteY20" fmla="*/ 3390900 h 3951189"/>
                <a:gd name="connsiteX21" fmla="*/ 0 w 2583180"/>
                <a:gd name="connsiteY21" fmla="*/ 3695700 h 3951189"/>
                <a:gd name="connsiteX22" fmla="*/ 967740 w 2583180"/>
                <a:gd name="connsiteY22" fmla="*/ 3931920 h 3951189"/>
                <a:gd name="connsiteX23" fmla="*/ 1052512 w 2583180"/>
                <a:gd name="connsiteY23" fmla="*/ 3421380 h 3951189"/>
                <a:gd name="connsiteX24" fmla="*/ 899160 w 2583180"/>
                <a:gd name="connsiteY24" fmla="*/ 3611880 h 3951189"/>
                <a:gd name="connsiteX25" fmla="*/ 1209675 w 2583180"/>
                <a:gd name="connsiteY25" fmla="*/ 3111818 h 3951189"/>
                <a:gd name="connsiteX26" fmla="*/ 914400 w 2583180"/>
                <a:gd name="connsiteY26" fmla="*/ 2948940 h 3951189"/>
                <a:gd name="connsiteX27" fmla="*/ 1356360 w 2583180"/>
                <a:gd name="connsiteY27" fmla="*/ 3093720 h 3951189"/>
                <a:gd name="connsiteX28" fmla="*/ 1196340 w 2583180"/>
                <a:gd name="connsiteY28" fmla="*/ 3086100 h 3951189"/>
                <a:gd name="connsiteX29" fmla="*/ 1219200 w 2583180"/>
                <a:gd name="connsiteY29" fmla="*/ 3931920 h 3951189"/>
                <a:gd name="connsiteX0" fmla="*/ 1219200 w 2583180"/>
                <a:gd name="connsiteY0" fmla="*/ 3931920 h 4040313"/>
                <a:gd name="connsiteX1" fmla="*/ 2331720 w 2583180"/>
                <a:gd name="connsiteY1" fmla="*/ 3939540 h 4040313"/>
                <a:gd name="connsiteX2" fmla="*/ 2316480 w 2583180"/>
                <a:gd name="connsiteY2" fmla="*/ 3284220 h 4040313"/>
                <a:gd name="connsiteX3" fmla="*/ 2286000 w 2583180"/>
                <a:gd name="connsiteY3" fmla="*/ 3185160 h 4040313"/>
                <a:gd name="connsiteX4" fmla="*/ 2255520 w 2583180"/>
                <a:gd name="connsiteY4" fmla="*/ 3291840 h 4040313"/>
                <a:gd name="connsiteX5" fmla="*/ 2308860 w 2583180"/>
                <a:gd name="connsiteY5" fmla="*/ 2964180 h 4040313"/>
                <a:gd name="connsiteX6" fmla="*/ 2286000 w 2583180"/>
                <a:gd name="connsiteY6" fmla="*/ 2788920 h 4040313"/>
                <a:gd name="connsiteX7" fmla="*/ 2118360 w 2583180"/>
                <a:gd name="connsiteY7" fmla="*/ 3406140 h 4040313"/>
                <a:gd name="connsiteX8" fmla="*/ 2331720 w 2583180"/>
                <a:gd name="connsiteY8" fmla="*/ 2529840 h 4040313"/>
                <a:gd name="connsiteX9" fmla="*/ 2331720 w 2583180"/>
                <a:gd name="connsiteY9" fmla="*/ 2316480 h 4040313"/>
                <a:gd name="connsiteX10" fmla="*/ 2415540 w 2583180"/>
                <a:gd name="connsiteY10" fmla="*/ 1478280 h 4040313"/>
                <a:gd name="connsiteX11" fmla="*/ 2583180 w 2583180"/>
                <a:gd name="connsiteY11" fmla="*/ 990600 h 4040313"/>
                <a:gd name="connsiteX12" fmla="*/ 2415540 w 2583180"/>
                <a:gd name="connsiteY12" fmla="*/ 0 h 4040313"/>
                <a:gd name="connsiteX13" fmla="*/ 662940 w 2583180"/>
                <a:gd name="connsiteY13" fmla="*/ 106680 h 4040313"/>
                <a:gd name="connsiteX14" fmla="*/ 297180 w 2583180"/>
                <a:gd name="connsiteY14" fmla="*/ 822960 h 4040313"/>
                <a:gd name="connsiteX15" fmla="*/ 396240 w 2583180"/>
                <a:gd name="connsiteY15" fmla="*/ 1584960 h 4040313"/>
                <a:gd name="connsiteX16" fmla="*/ 381000 w 2583180"/>
                <a:gd name="connsiteY16" fmla="*/ 2042160 h 4040313"/>
                <a:gd name="connsiteX17" fmla="*/ 220980 w 2583180"/>
                <a:gd name="connsiteY17" fmla="*/ 2545080 h 4040313"/>
                <a:gd name="connsiteX18" fmla="*/ 175260 w 2583180"/>
                <a:gd name="connsiteY18" fmla="*/ 3093720 h 4040313"/>
                <a:gd name="connsiteX19" fmla="*/ 100013 w 2583180"/>
                <a:gd name="connsiteY19" fmla="*/ 3246120 h 4040313"/>
                <a:gd name="connsiteX20" fmla="*/ 114300 w 2583180"/>
                <a:gd name="connsiteY20" fmla="*/ 3390900 h 4040313"/>
                <a:gd name="connsiteX21" fmla="*/ 0 w 2583180"/>
                <a:gd name="connsiteY21" fmla="*/ 3695700 h 4040313"/>
                <a:gd name="connsiteX22" fmla="*/ 967740 w 2583180"/>
                <a:gd name="connsiteY22" fmla="*/ 3931920 h 4040313"/>
                <a:gd name="connsiteX23" fmla="*/ 1052512 w 2583180"/>
                <a:gd name="connsiteY23" fmla="*/ 3421380 h 4040313"/>
                <a:gd name="connsiteX24" fmla="*/ 899160 w 2583180"/>
                <a:gd name="connsiteY24" fmla="*/ 3611880 h 4040313"/>
                <a:gd name="connsiteX25" fmla="*/ 1209675 w 2583180"/>
                <a:gd name="connsiteY25" fmla="*/ 3111818 h 4040313"/>
                <a:gd name="connsiteX26" fmla="*/ 914400 w 2583180"/>
                <a:gd name="connsiteY26" fmla="*/ 2948940 h 4040313"/>
                <a:gd name="connsiteX27" fmla="*/ 1356360 w 2583180"/>
                <a:gd name="connsiteY27" fmla="*/ 3093720 h 4040313"/>
                <a:gd name="connsiteX28" fmla="*/ 1196340 w 2583180"/>
                <a:gd name="connsiteY28" fmla="*/ 3086100 h 4040313"/>
                <a:gd name="connsiteX29" fmla="*/ 1219200 w 2583180"/>
                <a:gd name="connsiteY29" fmla="*/ 3931920 h 404031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9675 w 2583180"/>
                <a:gd name="connsiteY25" fmla="*/ 3111818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6340 w 2583180"/>
                <a:gd name="connsiteY28" fmla="*/ 30861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260633 w 2583180"/>
                <a:gd name="connsiteY28" fmla="*/ 3124200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56360 w 2583180"/>
                <a:gd name="connsiteY27" fmla="*/ 3093720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131094 w 2583180"/>
                <a:gd name="connsiteY25" fmla="*/ 3102293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98006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92768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2512 w 2583180"/>
                <a:gd name="connsiteY23" fmla="*/ 342138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198721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849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447040 w 2583180"/>
                <a:gd name="connsiteY15" fmla="*/ 157861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16480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1242 w 2583180"/>
                <a:gd name="connsiteY2" fmla="*/ 328422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28386 w 2583180"/>
                <a:gd name="connsiteY2" fmla="*/ 3265170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6000 w 2583180"/>
                <a:gd name="connsiteY3" fmla="*/ 3185160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90762 w 2583180"/>
                <a:gd name="connsiteY3" fmla="*/ 3156585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31720 w 2583180"/>
                <a:gd name="connsiteY9" fmla="*/ 2316480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1720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07907 w 2583180"/>
                <a:gd name="connsiteY8" fmla="*/ 2529840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36984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 name="connsiteX0" fmla="*/ 1219200 w 2583180"/>
                <a:gd name="connsiteY0" fmla="*/ 3931920 h 4059793"/>
                <a:gd name="connsiteX1" fmla="*/ 2331720 w 2583180"/>
                <a:gd name="connsiteY1" fmla="*/ 3939540 h 4059793"/>
                <a:gd name="connsiteX2" fmla="*/ 2333149 w 2583180"/>
                <a:gd name="connsiteY2" fmla="*/ 3267551 h 4059793"/>
                <a:gd name="connsiteX3" fmla="*/ 2283619 w 2583180"/>
                <a:gd name="connsiteY3" fmla="*/ 3161348 h 4059793"/>
                <a:gd name="connsiteX4" fmla="*/ 2255520 w 2583180"/>
                <a:gd name="connsiteY4" fmla="*/ 3291840 h 4059793"/>
                <a:gd name="connsiteX5" fmla="*/ 2308860 w 2583180"/>
                <a:gd name="connsiteY5" fmla="*/ 2964180 h 4059793"/>
                <a:gd name="connsiteX6" fmla="*/ 2286000 w 2583180"/>
                <a:gd name="connsiteY6" fmla="*/ 2788920 h 4059793"/>
                <a:gd name="connsiteX7" fmla="*/ 2118360 w 2583180"/>
                <a:gd name="connsiteY7" fmla="*/ 3406140 h 4059793"/>
                <a:gd name="connsiteX8" fmla="*/ 2334100 w 2583180"/>
                <a:gd name="connsiteY8" fmla="*/ 2525078 h 4059793"/>
                <a:gd name="connsiteX9" fmla="*/ 2300764 w 2583180"/>
                <a:gd name="connsiteY9" fmla="*/ 2314098 h 4059793"/>
                <a:gd name="connsiteX10" fmla="*/ 2415540 w 2583180"/>
                <a:gd name="connsiteY10" fmla="*/ 1478280 h 4059793"/>
                <a:gd name="connsiteX11" fmla="*/ 2583180 w 2583180"/>
                <a:gd name="connsiteY11" fmla="*/ 990600 h 4059793"/>
                <a:gd name="connsiteX12" fmla="*/ 2415540 w 2583180"/>
                <a:gd name="connsiteY12" fmla="*/ 0 h 4059793"/>
                <a:gd name="connsiteX13" fmla="*/ 662940 w 2583180"/>
                <a:gd name="connsiteY13" fmla="*/ 106680 h 4059793"/>
                <a:gd name="connsiteX14" fmla="*/ 297180 w 2583180"/>
                <a:gd name="connsiteY14" fmla="*/ 822960 h 4059793"/>
                <a:gd name="connsiteX15" fmla="*/ 396240 w 2583180"/>
                <a:gd name="connsiteY15" fmla="*/ 1597660 h 4059793"/>
                <a:gd name="connsiteX16" fmla="*/ 381000 w 2583180"/>
                <a:gd name="connsiteY16" fmla="*/ 2042160 h 4059793"/>
                <a:gd name="connsiteX17" fmla="*/ 220980 w 2583180"/>
                <a:gd name="connsiteY17" fmla="*/ 2545080 h 4059793"/>
                <a:gd name="connsiteX18" fmla="*/ 175260 w 2583180"/>
                <a:gd name="connsiteY18" fmla="*/ 3093720 h 4059793"/>
                <a:gd name="connsiteX19" fmla="*/ 100013 w 2583180"/>
                <a:gd name="connsiteY19" fmla="*/ 3246120 h 4059793"/>
                <a:gd name="connsiteX20" fmla="*/ 114300 w 2583180"/>
                <a:gd name="connsiteY20" fmla="*/ 3390900 h 4059793"/>
                <a:gd name="connsiteX21" fmla="*/ 0 w 2583180"/>
                <a:gd name="connsiteY21" fmla="*/ 3695700 h 4059793"/>
                <a:gd name="connsiteX22" fmla="*/ 967740 w 2583180"/>
                <a:gd name="connsiteY22" fmla="*/ 3931920 h 4059793"/>
                <a:gd name="connsiteX23" fmla="*/ 1050131 w 2583180"/>
                <a:gd name="connsiteY23" fmla="*/ 3402330 h 4059793"/>
                <a:gd name="connsiteX24" fmla="*/ 899160 w 2583180"/>
                <a:gd name="connsiteY24" fmla="*/ 3611880 h 4059793"/>
                <a:gd name="connsiteX25" fmla="*/ 1202532 w 2583180"/>
                <a:gd name="connsiteY25" fmla="*/ 3078481 h 4059793"/>
                <a:gd name="connsiteX26" fmla="*/ 914400 w 2583180"/>
                <a:gd name="connsiteY26" fmla="*/ 2948940 h 4059793"/>
                <a:gd name="connsiteX27" fmla="*/ 1377791 w 2583180"/>
                <a:gd name="connsiteY27" fmla="*/ 3115151 h 4059793"/>
                <a:gd name="connsiteX28" fmla="*/ 1210627 w 2583180"/>
                <a:gd name="connsiteY28" fmla="*/ 3083719 h 4059793"/>
                <a:gd name="connsiteX29" fmla="*/ 1219200 w 2583180"/>
                <a:gd name="connsiteY29" fmla="*/ 3931920 h 405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3180" h="4059793">
                  <a:moveTo>
                    <a:pt x="1219200" y="3931920"/>
                  </a:moveTo>
                  <a:cubicBezTo>
                    <a:pt x="1618615" y="4172585"/>
                    <a:pt x="2041842" y="4013200"/>
                    <a:pt x="2331720" y="3939540"/>
                  </a:cubicBezTo>
                  <a:cubicBezTo>
                    <a:pt x="2274253" y="3716337"/>
                    <a:pt x="2281079" y="3490753"/>
                    <a:pt x="2333149" y="3267551"/>
                  </a:cubicBezTo>
                  <a:cubicBezTo>
                    <a:pt x="2321401" y="3226593"/>
                    <a:pt x="2297748" y="3188018"/>
                    <a:pt x="2283619" y="3161348"/>
                  </a:cubicBezTo>
                  <a:lnTo>
                    <a:pt x="2255520" y="3291840"/>
                  </a:lnTo>
                  <a:cubicBezTo>
                    <a:pt x="2273300" y="3182620"/>
                    <a:pt x="2312511" y="3082925"/>
                    <a:pt x="2308860" y="2964180"/>
                  </a:cubicBezTo>
                  <a:lnTo>
                    <a:pt x="2286000" y="2788920"/>
                  </a:lnTo>
                  <a:lnTo>
                    <a:pt x="2118360" y="3406140"/>
                  </a:lnTo>
                  <a:cubicBezTo>
                    <a:pt x="2189480" y="3114040"/>
                    <a:pt x="2284411" y="2824322"/>
                    <a:pt x="2334100" y="2525078"/>
                  </a:cubicBezTo>
                  <a:lnTo>
                    <a:pt x="2300764" y="2314098"/>
                  </a:lnTo>
                  <a:cubicBezTo>
                    <a:pt x="2328704" y="2034698"/>
                    <a:pt x="2362200" y="1764030"/>
                    <a:pt x="2415540" y="1478280"/>
                  </a:cubicBezTo>
                  <a:cubicBezTo>
                    <a:pt x="2553970" y="1334770"/>
                    <a:pt x="2527300" y="1153160"/>
                    <a:pt x="2583180" y="990600"/>
                  </a:cubicBezTo>
                  <a:cubicBezTo>
                    <a:pt x="2540000" y="647700"/>
                    <a:pt x="2471420" y="330200"/>
                    <a:pt x="2415540" y="0"/>
                  </a:cubicBezTo>
                  <a:lnTo>
                    <a:pt x="662940" y="106680"/>
                  </a:lnTo>
                  <a:cubicBezTo>
                    <a:pt x="541020" y="345440"/>
                    <a:pt x="361950" y="609600"/>
                    <a:pt x="297180" y="822960"/>
                  </a:cubicBezTo>
                  <a:cubicBezTo>
                    <a:pt x="361950" y="1043093"/>
                    <a:pt x="433070" y="1225127"/>
                    <a:pt x="396240" y="1597660"/>
                  </a:cubicBezTo>
                  <a:lnTo>
                    <a:pt x="381000" y="2042160"/>
                  </a:lnTo>
                  <a:cubicBezTo>
                    <a:pt x="327660" y="2209800"/>
                    <a:pt x="255270" y="2367915"/>
                    <a:pt x="220980" y="2545080"/>
                  </a:cubicBezTo>
                  <a:cubicBezTo>
                    <a:pt x="167640" y="2727960"/>
                    <a:pt x="223838" y="2910840"/>
                    <a:pt x="175260" y="3093720"/>
                  </a:cubicBezTo>
                  <a:cubicBezTo>
                    <a:pt x="150178" y="3144520"/>
                    <a:pt x="110807" y="3176270"/>
                    <a:pt x="100013" y="3246120"/>
                  </a:cubicBezTo>
                  <a:cubicBezTo>
                    <a:pt x="95250" y="3303905"/>
                    <a:pt x="109538" y="3342640"/>
                    <a:pt x="114300" y="3390900"/>
                  </a:cubicBezTo>
                  <a:cubicBezTo>
                    <a:pt x="76200" y="3492500"/>
                    <a:pt x="4762" y="3579813"/>
                    <a:pt x="0" y="3695700"/>
                  </a:cubicBezTo>
                  <a:cubicBezTo>
                    <a:pt x="170180" y="3855402"/>
                    <a:pt x="407035" y="4005580"/>
                    <a:pt x="967740" y="3931920"/>
                  </a:cubicBezTo>
                  <a:lnTo>
                    <a:pt x="1050131" y="3402330"/>
                  </a:lnTo>
                  <a:lnTo>
                    <a:pt x="899160" y="3611880"/>
                  </a:lnTo>
                  <a:cubicBezTo>
                    <a:pt x="1029653" y="3429318"/>
                    <a:pt x="1145859" y="3261044"/>
                    <a:pt x="1202532" y="3078481"/>
                  </a:cubicBezTo>
                  <a:lnTo>
                    <a:pt x="914400" y="2948940"/>
                  </a:lnTo>
                  <a:cubicBezTo>
                    <a:pt x="1061720" y="3030538"/>
                    <a:pt x="1216184" y="3088322"/>
                    <a:pt x="1377791" y="3115151"/>
                  </a:cubicBezTo>
                  <a:lnTo>
                    <a:pt x="1210627" y="3083719"/>
                  </a:lnTo>
                  <a:cubicBezTo>
                    <a:pt x="1218247" y="3365659"/>
                    <a:pt x="1249679" y="3635692"/>
                    <a:pt x="1219200" y="3931920"/>
                  </a:cubicBezTo>
                  <a:close/>
                </a:path>
              </a:pathLst>
            </a:custGeom>
            <a:gradFill flip="none" rotWithShape="1">
              <a:gsLst>
                <a:gs pos="64000">
                  <a:srgbClr val="058004"/>
                </a:gs>
                <a:gs pos="100000">
                  <a:srgbClr val="183907"/>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9F2E2A3-C5B2-80BD-3BC9-F251EC86C3BF}"/>
                </a:ext>
              </a:extLst>
            </p:cNvPr>
            <p:cNvSpPr/>
            <p:nvPr/>
          </p:nvSpPr>
          <p:spPr>
            <a:xfrm>
              <a:off x="4011402" y="3886074"/>
              <a:ext cx="171666" cy="359387"/>
            </a:xfrm>
            <a:custGeom>
              <a:avLst/>
              <a:gdLst>
                <a:gd name="connsiteX0" fmla="*/ 0 w 321468"/>
                <a:gd name="connsiteY0" fmla="*/ 697706 h 697706"/>
                <a:gd name="connsiteX1" fmla="*/ 321468 w 321468"/>
                <a:gd name="connsiteY1" fmla="*/ 0 h 697706"/>
                <a:gd name="connsiteX2" fmla="*/ 0 w 321468"/>
                <a:gd name="connsiteY2" fmla="*/ 697706 h 697706"/>
                <a:gd name="connsiteX0" fmla="*/ 0 w 330993"/>
                <a:gd name="connsiteY0" fmla="*/ 692943 h 692943"/>
                <a:gd name="connsiteX1" fmla="*/ 330993 w 330993"/>
                <a:gd name="connsiteY1" fmla="*/ 0 h 692943"/>
                <a:gd name="connsiteX2" fmla="*/ 0 w 330993"/>
                <a:gd name="connsiteY2" fmla="*/ 692943 h 692943"/>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48215 w 379208"/>
                <a:gd name="connsiteY0" fmla="*/ 692943 h 722002"/>
                <a:gd name="connsiteX1" fmla="*/ 379208 w 379208"/>
                <a:gd name="connsiteY1" fmla="*/ 0 h 722002"/>
                <a:gd name="connsiteX2" fmla="*/ 48215 w 379208"/>
                <a:gd name="connsiteY2" fmla="*/ 692943 h 722002"/>
                <a:gd name="connsiteX0" fmla="*/ 65945 w 396938"/>
                <a:gd name="connsiteY0" fmla="*/ 692943 h 720685"/>
                <a:gd name="connsiteX1" fmla="*/ 396938 w 396938"/>
                <a:gd name="connsiteY1" fmla="*/ 0 h 720685"/>
                <a:gd name="connsiteX2" fmla="*/ 65945 w 396938"/>
                <a:gd name="connsiteY2" fmla="*/ 692943 h 720685"/>
                <a:gd name="connsiteX0" fmla="*/ 65945 w 396938"/>
                <a:gd name="connsiteY0" fmla="*/ 692943 h 720685"/>
                <a:gd name="connsiteX1" fmla="*/ 396938 w 396938"/>
                <a:gd name="connsiteY1" fmla="*/ 0 h 720685"/>
                <a:gd name="connsiteX2" fmla="*/ 65945 w 396938"/>
                <a:gd name="connsiteY2" fmla="*/ 692943 h 720685"/>
                <a:gd name="connsiteX0" fmla="*/ 43620 w 374613"/>
                <a:gd name="connsiteY0" fmla="*/ 692943 h 730225"/>
                <a:gd name="connsiteX1" fmla="*/ 374613 w 374613"/>
                <a:gd name="connsiteY1" fmla="*/ 0 h 730225"/>
                <a:gd name="connsiteX2" fmla="*/ 43620 w 374613"/>
                <a:gd name="connsiteY2" fmla="*/ 692943 h 730225"/>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 name="connsiteX0" fmla="*/ 0 w 330993"/>
                <a:gd name="connsiteY0" fmla="*/ 692943 h 692943"/>
                <a:gd name="connsiteX1" fmla="*/ 330993 w 330993"/>
                <a:gd name="connsiteY1" fmla="*/ 0 h 692943"/>
                <a:gd name="connsiteX2" fmla="*/ 0 w 330993"/>
                <a:gd name="connsiteY2" fmla="*/ 692943 h 692943"/>
              </a:gdLst>
              <a:ahLst/>
              <a:cxnLst>
                <a:cxn ang="0">
                  <a:pos x="connsiteX0" y="connsiteY0"/>
                </a:cxn>
                <a:cxn ang="0">
                  <a:pos x="connsiteX1" y="connsiteY1"/>
                </a:cxn>
                <a:cxn ang="0">
                  <a:pos x="connsiteX2" y="connsiteY2"/>
                </a:cxn>
              </a:cxnLst>
              <a:rect l="l" t="t" r="r" b="b"/>
              <a:pathLst>
                <a:path w="330993" h="692943">
                  <a:moveTo>
                    <a:pt x="0" y="692943"/>
                  </a:moveTo>
                  <a:cubicBezTo>
                    <a:pt x="87313" y="526255"/>
                    <a:pt x="211137" y="400050"/>
                    <a:pt x="330993" y="0"/>
                  </a:cubicBezTo>
                  <a:cubicBezTo>
                    <a:pt x="301625" y="254793"/>
                    <a:pt x="162719" y="504825"/>
                    <a:pt x="0" y="6929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042DCB84-4983-192B-CC7F-E97CC505D453}"/>
                </a:ext>
              </a:extLst>
            </p:cNvPr>
            <p:cNvGrpSpPr/>
            <p:nvPr/>
          </p:nvGrpSpPr>
          <p:grpSpPr>
            <a:xfrm>
              <a:off x="2895053" y="4746730"/>
              <a:ext cx="173085" cy="556529"/>
              <a:chOff x="606929" y="8546302"/>
              <a:chExt cx="333729" cy="1073057"/>
            </a:xfrm>
          </p:grpSpPr>
          <p:sp>
            <p:nvSpPr>
              <p:cNvPr id="46" name="Freeform: Shape 45">
                <a:extLst>
                  <a:ext uri="{FF2B5EF4-FFF2-40B4-BE49-F238E27FC236}">
                    <a16:creationId xmlns:a16="http://schemas.microsoft.com/office/drawing/2014/main" id="{05C85A84-110E-3A23-7A6D-6B9670FD5708}"/>
                  </a:ext>
                </a:extLst>
              </p:cNvPr>
              <p:cNvSpPr/>
              <p:nvPr/>
            </p:nvSpPr>
            <p:spPr>
              <a:xfrm>
                <a:off x="606929" y="8546302"/>
                <a:ext cx="116587" cy="1073057"/>
              </a:xfrm>
              <a:custGeom>
                <a:avLst/>
                <a:gdLst>
                  <a:gd name="connsiteX0" fmla="*/ 76200 w 100013"/>
                  <a:gd name="connsiteY0" fmla="*/ 0 h 1097756"/>
                  <a:gd name="connsiteX1" fmla="*/ 100013 w 100013"/>
                  <a:gd name="connsiteY1" fmla="*/ 1073944 h 1097756"/>
                  <a:gd name="connsiteX2" fmla="*/ 0 w 100013"/>
                  <a:gd name="connsiteY2" fmla="*/ 1097756 h 1097756"/>
                  <a:gd name="connsiteX3" fmla="*/ 80963 w 100013"/>
                  <a:gd name="connsiteY3" fmla="*/ 1090613 h 1097756"/>
                  <a:gd name="connsiteX4" fmla="*/ 76200 w 100013"/>
                  <a:gd name="connsiteY4" fmla="*/ 0 h 1097756"/>
                  <a:gd name="connsiteX0" fmla="*/ 85725 w 109538"/>
                  <a:gd name="connsiteY0" fmla="*/ 0 h 1090613"/>
                  <a:gd name="connsiteX1" fmla="*/ 109538 w 109538"/>
                  <a:gd name="connsiteY1" fmla="*/ 1073944 h 1090613"/>
                  <a:gd name="connsiteX2" fmla="*/ 0 w 109538"/>
                  <a:gd name="connsiteY2" fmla="*/ 1038225 h 1090613"/>
                  <a:gd name="connsiteX3" fmla="*/ 90488 w 109538"/>
                  <a:gd name="connsiteY3" fmla="*/ 1090613 h 1090613"/>
                  <a:gd name="connsiteX4" fmla="*/ 85725 w 109538"/>
                  <a:gd name="connsiteY4" fmla="*/ 0 h 1090613"/>
                  <a:gd name="connsiteX0" fmla="*/ 85725 w 109538"/>
                  <a:gd name="connsiteY0" fmla="*/ 0 h 1073944"/>
                  <a:gd name="connsiteX1" fmla="*/ 109538 w 109538"/>
                  <a:gd name="connsiteY1" fmla="*/ 1073944 h 1073944"/>
                  <a:gd name="connsiteX2" fmla="*/ 0 w 109538"/>
                  <a:gd name="connsiteY2" fmla="*/ 1038225 h 1073944"/>
                  <a:gd name="connsiteX3" fmla="*/ 73819 w 109538"/>
                  <a:gd name="connsiteY3" fmla="*/ 1012032 h 1073944"/>
                  <a:gd name="connsiteX4" fmla="*/ 85725 w 109538"/>
                  <a:gd name="connsiteY4" fmla="*/ 0 h 1073944"/>
                  <a:gd name="connsiteX0" fmla="*/ 85725 w 85842"/>
                  <a:gd name="connsiteY0" fmla="*/ 0 h 1038225"/>
                  <a:gd name="connsiteX1" fmla="*/ 85726 w 85842"/>
                  <a:gd name="connsiteY1" fmla="*/ 973932 h 1038225"/>
                  <a:gd name="connsiteX2" fmla="*/ 0 w 85842"/>
                  <a:gd name="connsiteY2" fmla="*/ 1038225 h 1038225"/>
                  <a:gd name="connsiteX3" fmla="*/ 73819 w 85842"/>
                  <a:gd name="connsiteY3" fmla="*/ 1012032 h 1038225"/>
                  <a:gd name="connsiteX4" fmla="*/ 85725 w 85842"/>
                  <a:gd name="connsiteY4" fmla="*/ 0 h 1038225"/>
                  <a:gd name="connsiteX0" fmla="*/ 85725 w 100014"/>
                  <a:gd name="connsiteY0" fmla="*/ 0 h 1045370"/>
                  <a:gd name="connsiteX1" fmla="*/ 100014 w 100014"/>
                  <a:gd name="connsiteY1" fmla="*/ 1045370 h 1045370"/>
                  <a:gd name="connsiteX2" fmla="*/ 0 w 100014"/>
                  <a:gd name="connsiteY2" fmla="*/ 1038225 h 1045370"/>
                  <a:gd name="connsiteX3" fmla="*/ 73819 w 100014"/>
                  <a:gd name="connsiteY3" fmla="*/ 1012032 h 1045370"/>
                  <a:gd name="connsiteX4" fmla="*/ 85725 w 100014"/>
                  <a:gd name="connsiteY4" fmla="*/ 0 h 1045370"/>
                  <a:gd name="connsiteX0" fmla="*/ 85725 w 100014"/>
                  <a:gd name="connsiteY0" fmla="*/ 0 h 1054785"/>
                  <a:gd name="connsiteX1" fmla="*/ 100014 w 100014"/>
                  <a:gd name="connsiteY1" fmla="*/ 1045370 h 1054785"/>
                  <a:gd name="connsiteX2" fmla="*/ 0 w 100014"/>
                  <a:gd name="connsiteY2" fmla="*/ 1038225 h 1054785"/>
                  <a:gd name="connsiteX3" fmla="*/ 73819 w 100014"/>
                  <a:gd name="connsiteY3" fmla="*/ 1012032 h 1054785"/>
                  <a:gd name="connsiteX4" fmla="*/ 85725 w 100014"/>
                  <a:gd name="connsiteY4" fmla="*/ 0 h 1054785"/>
                  <a:gd name="connsiteX0" fmla="*/ 95250 w 109539"/>
                  <a:gd name="connsiteY0" fmla="*/ 0 h 1055867"/>
                  <a:gd name="connsiteX1" fmla="*/ 109539 w 109539"/>
                  <a:gd name="connsiteY1" fmla="*/ 1045370 h 1055867"/>
                  <a:gd name="connsiteX2" fmla="*/ 0 w 109539"/>
                  <a:gd name="connsiteY2" fmla="*/ 1042988 h 1055867"/>
                  <a:gd name="connsiteX3" fmla="*/ 83344 w 109539"/>
                  <a:gd name="connsiteY3" fmla="*/ 1012032 h 1055867"/>
                  <a:gd name="connsiteX4" fmla="*/ 95250 w 109539"/>
                  <a:gd name="connsiteY4" fmla="*/ 0 h 1055867"/>
                  <a:gd name="connsiteX0" fmla="*/ 95250 w 109539"/>
                  <a:gd name="connsiteY0" fmla="*/ 0 h 1062082"/>
                  <a:gd name="connsiteX1" fmla="*/ 109539 w 109539"/>
                  <a:gd name="connsiteY1" fmla="*/ 1045370 h 1062082"/>
                  <a:gd name="connsiteX2" fmla="*/ 0 w 109539"/>
                  <a:gd name="connsiteY2" fmla="*/ 1042988 h 1062082"/>
                  <a:gd name="connsiteX3" fmla="*/ 83344 w 109539"/>
                  <a:gd name="connsiteY3" fmla="*/ 1012032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09539"/>
                  <a:gd name="connsiteY0" fmla="*/ 0 h 1062082"/>
                  <a:gd name="connsiteX1" fmla="*/ 109539 w 109539"/>
                  <a:gd name="connsiteY1" fmla="*/ 1045370 h 1062082"/>
                  <a:gd name="connsiteX2" fmla="*/ 0 w 109539"/>
                  <a:gd name="connsiteY2" fmla="*/ 1042988 h 1062082"/>
                  <a:gd name="connsiteX3" fmla="*/ 95250 w 109539"/>
                  <a:gd name="connsiteY3" fmla="*/ 1028700 h 1062082"/>
                  <a:gd name="connsiteX4" fmla="*/ 95250 w 109539"/>
                  <a:gd name="connsiteY4" fmla="*/ 0 h 1062082"/>
                  <a:gd name="connsiteX0" fmla="*/ 95250 w 111920"/>
                  <a:gd name="connsiteY0" fmla="*/ 0 h 1059701"/>
                  <a:gd name="connsiteX1" fmla="*/ 111920 w 111920"/>
                  <a:gd name="connsiteY1" fmla="*/ 1040607 h 1059701"/>
                  <a:gd name="connsiteX2" fmla="*/ 0 w 111920"/>
                  <a:gd name="connsiteY2" fmla="*/ 1042988 h 1059701"/>
                  <a:gd name="connsiteX3" fmla="*/ 95250 w 111920"/>
                  <a:gd name="connsiteY3" fmla="*/ 1028700 h 1059701"/>
                  <a:gd name="connsiteX4" fmla="*/ 95250 w 111920"/>
                  <a:gd name="connsiteY4" fmla="*/ 0 h 1059701"/>
                  <a:gd name="connsiteX0" fmla="*/ 95250 w 114005"/>
                  <a:gd name="connsiteY0" fmla="*/ 0 h 1059701"/>
                  <a:gd name="connsiteX1" fmla="*/ 111920 w 114005"/>
                  <a:gd name="connsiteY1" fmla="*/ 1040607 h 1059701"/>
                  <a:gd name="connsiteX2" fmla="*/ 0 w 114005"/>
                  <a:gd name="connsiteY2" fmla="*/ 1042988 h 1059701"/>
                  <a:gd name="connsiteX3" fmla="*/ 95250 w 114005"/>
                  <a:gd name="connsiteY3" fmla="*/ 1028700 h 1059701"/>
                  <a:gd name="connsiteX4" fmla="*/ 95250 w 114005"/>
                  <a:gd name="connsiteY4" fmla="*/ 0 h 1059701"/>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1639"/>
                  <a:gd name="connsiteX1" fmla="*/ 111920 w 114005"/>
                  <a:gd name="connsiteY1" fmla="*/ 1040607 h 1071639"/>
                  <a:gd name="connsiteX2" fmla="*/ 0 w 114005"/>
                  <a:gd name="connsiteY2" fmla="*/ 1042988 h 1071639"/>
                  <a:gd name="connsiteX3" fmla="*/ 95250 w 114005"/>
                  <a:gd name="connsiteY3" fmla="*/ 1028700 h 1071639"/>
                  <a:gd name="connsiteX4" fmla="*/ 95250 w 114005"/>
                  <a:gd name="connsiteY4" fmla="*/ 0 h 1071639"/>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95250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4005"/>
                  <a:gd name="connsiteY0" fmla="*/ 0 h 1073792"/>
                  <a:gd name="connsiteX1" fmla="*/ 111920 w 114005"/>
                  <a:gd name="connsiteY1" fmla="*/ 1040607 h 1073792"/>
                  <a:gd name="connsiteX2" fmla="*/ 0 w 114005"/>
                  <a:gd name="connsiteY2" fmla="*/ 1042988 h 1073792"/>
                  <a:gd name="connsiteX3" fmla="*/ 109537 w 114005"/>
                  <a:gd name="connsiteY3" fmla="*/ 1028700 h 1073792"/>
                  <a:gd name="connsiteX4" fmla="*/ 95250 w 114005"/>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9537 w 116587"/>
                  <a:gd name="connsiteY3" fmla="*/ 1028700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100012 w 116587"/>
                  <a:gd name="connsiteY3" fmla="*/ 1033462 h 1073792"/>
                  <a:gd name="connsiteX4" fmla="*/ 95250 w 116587"/>
                  <a:gd name="connsiteY4" fmla="*/ 0 h 1073792"/>
                  <a:gd name="connsiteX0" fmla="*/ 95250 w 116587"/>
                  <a:gd name="connsiteY0" fmla="*/ 0 h 1073792"/>
                  <a:gd name="connsiteX1" fmla="*/ 111920 w 116587"/>
                  <a:gd name="connsiteY1" fmla="*/ 1040607 h 1073792"/>
                  <a:gd name="connsiteX2" fmla="*/ 0 w 116587"/>
                  <a:gd name="connsiteY2" fmla="*/ 1042988 h 1073792"/>
                  <a:gd name="connsiteX3" fmla="*/ 97631 w 116587"/>
                  <a:gd name="connsiteY3" fmla="*/ 1031081 h 1073792"/>
                  <a:gd name="connsiteX4" fmla="*/ 95250 w 116587"/>
                  <a:gd name="connsiteY4" fmla="*/ 0 h 1073792"/>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97631 w 116587"/>
                  <a:gd name="connsiteY3" fmla="*/ 1031081 h 1073057"/>
                  <a:gd name="connsiteX4" fmla="*/ 95250 w 116587"/>
                  <a:gd name="connsiteY4" fmla="*/ 0 h 1073057"/>
                  <a:gd name="connsiteX0" fmla="*/ 95250 w 116587"/>
                  <a:gd name="connsiteY0" fmla="*/ 0 h 1073057"/>
                  <a:gd name="connsiteX1" fmla="*/ 111920 w 116587"/>
                  <a:gd name="connsiteY1" fmla="*/ 1040607 h 1073057"/>
                  <a:gd name="connsiteX2" fmla="*/ 0 w 116587"/>
                  <a:gd name="connsiteY2" fmla="*/ 1042988 h 1073057"/>
                  <a:gd name="connsiteX3" fmla="*/ 100012 w 116587"/>
                  <a:gd name="connsiteY3" fmla="*/ 1031081 h 1073057"/>
                  <a:gd name="connsiteX4" fmla="*/ 95250 w 116587"/>
                  <a:gd name="connsiteY4" fmla="*/ 0 h 1073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7" h="1073057">
                    <a:moveTo>
                      <a:pt x="95250" y="0"/>
                    </a:moveTo>
                    <a:cubicBezTo>
                      <a:pt x="95250" y="324644"/>
                      <a:pt x="128589" y="715963"/>
                      <a:pt x="111920" y="1040607"/>
                    </a:cubicBezTo>
                    <a:cubicBezTo>
                      <a:pt x="97631" y="1069181"/>
                      <a:pt x="42864" y="1095376"/>
                      <a:pt x="0" y="1042988"/>
                    </a:cubicBezTo>
                    <a:cubicBezTo>
                      <a:pt x="50800" y="1064419"/>
                      <a:pt x="77787" y="1045369"/>
                      <a:pt x="100012" y="1031081"/>
                    </a:cubicBezTo>
                    <a:cubicBezTo>
                      <a:pt x="93661" y="669924"/>
                      <a:pt x="96838" y="363538"/>
                      <a:pt x="9525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D673940D-3829-B8BC-DC68-4789993C5FB8}"/>
                  </a:ext>
                </a:extLst>
              </p:cNvPr>
              <p:cNvSpPr/>
              <p:nvPr/>
            </p:nvSpPr>
            <p:spPr>
              <a:xfrm>
                <a:off x="833501" y="8593927"/>
                <a:ext cx="107157" cy="661987"/>
              </a:xfrm>
              <a:custGeom>
                <a:avLst/>
                <a:gdLst>
                  <a:gd name="connsiteX0" fmla="*/ 0 w 100012"/>
                  <a:gd name="connsiteY0" fmla="*/ 0 h 650081"/>
                  <a:gd name="connsiteX1" fmla="*/ 100012 w 100012"/>
                  <a:gd name="connsiteY1" fmla="*/ 650081 h 650081"/>
                  <a:gd name="connsiteX2" fmla="*/ 0 w 100012"/>
                  <a:gd name="connsiteY2" fmla="*/ 0 h 650081"/>
                  <a:gd name="connsiteX0" fmla="*/ 0 w 100238"/>
                  <a:gd name="connsiteY0" fmla="*/ 0 h 693694"/>
                  <a:gd name="connsiteX1" fmla="*/ 100012 w 100238"/>
                  <a:gd name="connsiteY1" fmla="*/ 650081 h 693694"/>
                  <a:gd name="connsiteX2" fmla="*/ 0 w 100238"/>
                  <a:gd name="connsiteY2" fmla="*/ 0 h 693694"/>
                  <a:gd name="connsiteX0" fmla="*/ 0 w 103330"/>
                  <a:gd name="connsiteY0" fmla="*/ 0 h 693694"/>
                  <a:gd name="connsiteX1" fmla="*/ 100012 w 103330"/>
                  <a:gd name="connsiteY1" fmla="*/ 650081 h 693694"/>
                  <a:gd name="connsiteX2" fmla="*/ 0 w 103330"/>
                  <a:gd name="connsiteY2" fmla="*/ 0 h 693694"/>
                  <a:gd name="connsiteX0" fmla="*/ 10654 w 114476"/>
                  <a:gd name="connsiteY0" fmla="*/ 45096 h 739030"/>
                  <a:gd name="connsiteX1" fmla="*/ 110666 w 114476"/>
                  <a:gd name="connsiteY1" fmla="*/ 695177 h 739030"/>
                  <a:gd name="connsiteX2" fmla="*/ 10654 w 114476"/>
                  <a:gd name="connsiteY2" fmla="*/ 45096 h 739030"/>
                  <a:gd name="connsiteX0" fmla="*/ 6719 w 122701"/>
                  <a:gd name="connsiteY0" fmla="*/ 37374 h 689653"/>
                  <a:gd name="connsiteX1" fmla="*/ 106731 w 122701"/>
                  <a:gd name="connsiteY1" fmla="*/ 687455 h 689653"/>
                  <a:gd name="connsiteX2" fmla="*/ 6719 w 122701"/>
                  <a:gd name="connsiteY2" fmla="*/ 37374 h 689653"/>
                  <a:gd name="connsiteX0" fmla="*/ 12740 w 112752"/>
                  <a:gd name="connsiteY0" fmla="*/ 51374 h 703653"/>
                  <a:gd name="connsiteX1" fmla="*/ 112752 w 112752"/>
                  <a:gd name="connsiteY1" fmla="*/ 701455 h 703653"/>
                  <a:gd name="connsiteX2" fmla="*/ 12740 w 112752"/>
                  <a:gd name="connsiteY2" fmla="*/ 51374 h 703653"/>
                  <a:gd name="connsiteX0" fmla="*/ 12740 w 112752"/>
                  <a:gd name="connsiteY0" fmla="*/ 51374 h 703653"/>
                  <a:gd name="connsiteX1" fmla="*/ 112752 w 112752"/>
                  <a:gd name="connsiteY1" fmla="*/ 701455 h 703653"/>
                  <a:gd name="connsiteX2" fmla="*/ 12740 w 112752"/>
                  <a:gd name="connsiteY2" fmla="*/ 51374 h 703653"/>
                  <a:gd name="connsiteX0" fmla="*/ 25799 w 125811"/>
                  <a:gd name="connsiteY0" fmla="*/ 0 h 652279"/>
                  <a:gd name="connsiteX1" fmla="*/ 125811 w 125811"/>
                  <a:gd name="connsiteY1" fmla="*/ 650081 h 652279"/>
                  <a:gd name="connsiteX2" fmla="*/ 25799 w 125811"/>
                  <a:gd name="connsiteY2" fmla="*/ 0 h 652279"/>
                  <a:gd name="connsiteX0" fmla="*/ 0 w 151512"/>
                  <a:gd name="connsiteY0" fmla="*/ 0 h 652279"/>
                  <a:gd name="connsiteX1" fmla="*/ 100012 w 151512"/>
                  <a:gd name="connsiteY1" fmla="*/ 650081 h 652279"/>
                  <a:gd name="connsiteX2" fmla="*/ 0 w 151512"/>
                  <a:gd name="connsiteY2" fmla="*/ 0 h 652279"/>
                  <a:gd name="connsiteX0" fmla="*/ 19264 w 170776"/>
                  <a:gd name="connsiteY0" fmla="*/ 0 h 652300"/>
                  <a:gd name="connsiteX1" fmla="*/ 119276 w 170776"/>
                  <a:gd name="connsiteY1" fmla="*/ 650081 h 652300"/>
                  <a:gd name="connsiteX2" fmla="*/ 19264 w 170776"/>
                  <a:gd name="connsiteY2" fmla="*/ 0 h 652300"/>
                  <a:gd name="connsiteX0" fmla="*/ 19264 w 220183"/>
                  <a:gd name="connsiteY0" fmla="*/ 0 h 652300"/>
                  <a:gd name="connsiteX1" fmla="*/ 119276 w 220183"/>
                  <a:gd name="connsiteY1" fmla="*/ 650081 h 652300"/>
                  <a:gd name="connsiteX2" fmla="*/ 19264 w 220183"/>
                  <a:gd name="connsiteY2" fmla="*/ 0 h 652300"/>
                  <a:gd name="connsiteX0" fmla="*/ 24763 w 225682"/>
                  <a:gd name="connsiteY0" fmla="*/ 0 h 650081"/>
                  <a:gd name="connsiteX1" fmla="*/ 124775 w 225682"/>
                  <a:gd name="connsiteY1" fmla="*/ 650081 h 650081"/>
                  <a:gd name="connsiteX2" fmla="*/ 24763 w 225682"/>
                  <a:gd name="connsiteY2" fmla="*/ 0 h 650081"/>
                  <a:gd name="connsiteX0" fmla="*/ 24763 w 180325"/>
                  <a:gd name="connsiteY0" fmla="*/ 0 h 650081"/>
                  <a:gd name="connsiteX1" fmla="*/ 124775 w 180325"/>
                  <a:gd name="connsiteY1" fmla="*/ 650081 h 650081"/>
                  <a:gd name="connsiteX2" fmla="*/ 24763 w 180325"/>
                  <a:gd name="connsiteY2" fmla="*/ 0 h 650081"/>
                  <a:gd name="connsiteX0" fmla="*/ 24763 w 189603"/>
                  <a:gd name="connsiteY0" fmla="*/ 0 h 650081"/>
                  <a:gd name="connsiteX1" fmla="*/ 124775 w 189603"/>
                  <a:gd name="connsiteY1" fmla="*/ 650081 h 650081"/>
                  <a:gd name="connsiteX2" fmla="*/ 24763 w 189603"/>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24763 w 124775"/>
                  <a:gd name="connsiteY0" fmla="*/ 0 h 650081"/>
                  <a:gd name="connsiteX1" fmla="*/ 124775 w 124775"/>
                  <a:gd name="connsiteY1" fmla="*/ 650081 h 650081"/>
                  <a:gd name="connsiteX2" fmla="*/ 24763 w 124775"/>
                  <a:gd name="connsiteY2" fmla="*/ 0 h 650081"/>
                  <a:gd name="connsiteX0" fmla="*/ 4144 w 104156"/>
                  <a:gd name="connsiteY0" fmla="*/ 0 h 650081"/>
                  <a:gd name="connsiteX1" fmla="*/ 104156 w 104156"/>
                  <a:gd name="connsiteY1" fmla="*/ 650081 h 650081"/>
                  <a:gd name="connsiteX2" fmla="*/ 4144 w 104156"/>
                  <a:gd name="connsiteY2" fmla="*/ 0 h 650081"/>
                  <a:gd name="connsiteX0" fmla="*/ 3258 w 110414"/>
                  <a:gd name="connsiteY0" fmla="*/ 0 h 661987"/>
                  <a:gd name="connsiteX1" fmla="*/ 110414 w 110414"/>
                  <a:gd name="connsiteY1" fmla="*/ 661987 h 661987"/>
                  <a:gd name="connsiteX2" fmla="*/ 3258 w 110414"/>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30 w 107186"/>
                  <a:gd name="connsiteY0" fmla="*/ 0 h 661987"/>
                  <a:gd name="connsiteX1" fmla="*/ 107186 w 107186"/>
                  <a:gd name="connsiteY1" fmla="*/ 661987 h 661987"/>
                  <a:gd name="connsiteX2" fmla="*/ 30 w 107186"/>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 name="connsiteX0" fmla="*/ 1 w 107157"/>
                  <a:gd name="connsiteY0" fmla="*/ 0 h 661987"/>
                  <a:gd name="connsiteX1" fmla="*/ 107157 w 107157"/>
                  <a:gd name="connsiteY1" fmla="*/ 661987 h 661987"/>
                  <a:gd name="connsiteX2" fmla="*/ 1 w 107157"/>
                  <a:gd name="connsiteY2" fmla="*/ 0 h 661987"/>
                </a:gdLst>
                <a:ahLst/>
                <a:cxnLst>
                  <a:cxn ang="0">
                    <a:pos x="connsiteX0" y="connsiteY0"/>
                  </a:cxn>
                  <a:cxn ang="0">
                    <a:pos x="connsiteX1" y="connsiteY1"/>
                  </a:cxn>
                  <a:cxn ang="0">
                    <a:pos x="connsiteX2" y="connsiteY2"/>
                  </a:cxn>
                </a:cxnLst>
                <a:rect l="l" t="t" r="r" b="b"/>
                <a:pathLst>
                  <a:path w="107157" h="661987">
                    <a:moveTo>
                      <a:pt x="1" y="0"/>
                    </a:moveTo>
                    <a:cubicBezTo>
                      <a:pt x="23816" y="169069"/>
                      <a:pt x="102395" y="553639"/>
                      <a:pt x="107157" y="661987"/>
                    </a:cubicBezTo>
                    <a:cubicBezTo>
                      <a:pt x="59529" y="481012"/>
                      <a:pt x="0" y="111919"/>
                      <a:pt x="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3CCE3D8-DFB9-3FE6-F501-2573FCAF29C5}"/>
                </a:ext>
              </a:extLst>
            </p:cNvPr>
            <p:cNvGrpSpPr/>
            <p:nvPr/>
          </p:nvGrpSpPr>
          <p:grpSpPr>
            <a:xfrm flipH="1">
              <a:off x="3594407" y="5648634"/>
              <a:ext cx="848452" cy="1047648"/>
              <a:chOff x="4467581" y="8456186"/>
              <a:chExt cx="1635919" cy="2019994"/>
            </a:xfrm>
          </p:grpSpPr>
          <p:sp>
            <p:nvSpPr>
              <p:cNvPr id="44" name="Freeform: Shape 43">
                <a:extLst>
                  <a:ext uri="{FF2B5EF4-FFF2-40B4-BE49-F238E27FC236}">
                    <a16:creationId xmlns:a16="http://schemas.microsoft.com/office/drawing/2014/main" id="{CE8D4088-6BEB-D209-7EE3-C1C1B9AABDE9}"/>
                  </a:ext>
                </a:extLst>
              </p:cNvPr>
              <p:cNvSpPr/>
              <p:nvPr/>
            </p:nvSpPr>
            <p:spPr>
              <a:xfrm>
                <a:off x="4467581" y="8456186"/>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D7ECC51-5B24-F892-0CBC-75D5595E2642}"/>
                  </a:ext>
                </a:extLst>
              </p:cNvPr>
              <p:cNvSpPr/>
              <p:nvPr/>
            </p:nvSpPr>
            <p:spPr>
              <a:xfrm>
                <a:off x="5183496" y="8456186"/>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EAFB0893-403A-1163-104A-1F420C3E78C3}"/>
                </a:ext>
              </a:extLst>
            </p:cNvPr>
            <p:cNvGrpSpPr/>
            <p:nvPr/>
          </p:nvGrpSpPr>
          <p:grpSpPr>
            <a:xfrm>
              <a:off x="2358114" y="5621810"/>
              <a:ext cx="850619" cy="1047648"/>
              <a:chOff x="1203671" y="7379860"/>
              <a:chExt cx="1640099" cy="2019994"/>
            </a:xfrm>
          </p:grpSpPr>
          <p:sp>
            <p:nvSpPr>
              <p:cNvPr id="42" name="Freeform: Shape 41">
                <a:extLst>
                  <a:ext uri="{FF2B5EF4-FFF2-40B4-BE49-F238E27FC236}">
                    <a16:creationId xmlns:a16="http://schemas.microsoft.com/office/drawing/2014/main" id="{44E84C42-AFC1-6133-E3E2-0A7F065E771F}"/>
                  </a:ext>
                </a:extLst>
              </p:cNvPr>
              <p:cNvSpPr/>
              <p:nvPr/>
            </p:nvSpPr>
            <p:spPr>
              <a:xfrm>
                <a:off x="1203671" y="7379860"/>
                <a:ext cx="1635919" cy="2019994"/>
              </a:xfrm>
              <a:custGeom>
                <a:avLst/>
                <a:gdLst>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2028825"/>
                  <a:gd name="connsiteX1" fmla="*/ 109538 w 1619250"/>
                  <a:gd name="connsiteY1" fmla="*/ 2028825 h 2028825"/>
                  <a:gd name="connsiteX2" fmla="*/ 900113 w 1619250"/>
                  <a:gd name="connsiteY2" fmla="*/ 1881188 h 2028825"/>
                  <a:gd name="connsiteX3" fmla="*/ 1023938 w 1619250"/>
                  <a:gd name="connsiteY3" fmla="*/ 1714500 h 2028825"/>
                  <a:gd name="connsiteX4" fmla="*/ 1404938 w 1619250"/>
                  <a:gd name="connsiteY4" fmla="*/ 1571625 h 2028825"/>
                  <a:gd name="connsiteX5" fmla="*/ 1352550 w 1619250"/>
                  <a:gd name="connsiteY5" fmla="*/ 1200150 h 2028825"/>
                  <a:gd name="connsiteX6" fmla="*/ 1619250 w 1619250"/>
                  <a:gd name="connsiteY6" fmla="*/ 147638 h 2028825"/>
                  <a:gd name="connsiteX7" fmla="*/ 1581150 w 1619250"/>
                  <a:gd name="connsiteY7" fmla="*/ 123825 h 2028825"/>
                  <a:gd name="connsiteX8" fmla="*/ 1552575 w 1619250"/>
                  <a:gd name="connsiteY8" fmla="*/ 242888 h 2028825"/>
                  <a:gd name="connsiteX9" fmla="*/ 1514475 w 1619250"/>
                  <a:gd name="connsiteY9" fmla="*/ 100013 h 2028825"/>
                  <a:gd name="connsiteX10" fmla="*/ 1266825 w 1619250"/>
                  <a:gd name="connsiteY10" fmla="*/ 328613 h 2028825"/>
                  <a:gd name="connsiteX11" fmla="*/ 1204913 w 1619250"/>
                  <a:gd name="connsiteY11" fmla="*/ 0 h 2028825"/>
                  <a:gd name="connsiteX12" fmla="*/ 942975 w 1619250"/>
                  <a:gd name="connsiteY12" fmla="*/ 185738 h 2028825"/>
                  <a:gd name="connsiteX13" fmla="*/ 819150 w 1619250"/>
                  <a:gd name="connsiteY13" fmla="*/ 238125 h 2028825"/>
                  <a:gd name="connsiteX14" fmla="*/ 909638 w 1619250"/>
                  <a:gd name="connsiteY14" fmla="*/ 157163 h 2028825"/>
                  <a:gd name="connsiteX15" fmla="*/ 890588 w 1619250"/>
                  <a:gd name="connsiteY15" fmla="*/ 119063 h 2028825"/>
                  <a:gd name="connsiteX16" fmla="*/ 738188 w 1619250"/>
                  <a:gd name="connsiteY16" fmla="*/ 180975 h 2028825"/>
                  <a:gd name="connsiteX17" fmla="*/ 719138 w 1619250"/>
                  <a:gd name="connsiteY17" fmla="*/ 1119188 h 2028825"/>
                  <a:gd name="connsiteX18" fmla="*/ 928688 w 1619250"/>
                  <a:gd name="connsiteY18" fmla="*/ 1119188 h 2028825"/>
                  <a:gd name="connsiteX19" fmla="*/ 714375 w 1619250"/>
                  <a:gd name="connsiteY19" fmla="*/ 1128713 h 2028825"/>
                  <a:gd name="connsiteX20" fmla="*/ 614363 w 1619250"/>
                  <a:gd name="connsiteY20" fmla="*/ 1228725 h 2028825"/>
                  <a:gd name="connsiteX21" fmla="*/ 957263 w 1619250"/>
                  <a:gd name="connsiteY21" fmla="*/ 1271588 h 2028825"/>
                  <a:gd name="connsiteX22" fmla="*/ 585788 w 1619250"/>
                  <a:gd name="connsiteY22" fmla="*/ 1233488 h 2028825"/>
                  <a:gd name="connsiteX23" fmla="*/ 0 w 1619250"/>
                  <a:gd name="connsiteY23" fmla="*/ 1785938 h 20288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0725"/>
                  <a:gd name="connsiteX1" fmla="*/ 138113 w 1619250"/>
                  <a:gd name="connsiteY1" fmla="*/ 1990725 h 1990725"/>
                  <a:gd name="connsiteX2" fmla="*/ 900113 w 1619250"/>
                  <a:gd name="connsiteY2" fmla="*/ 1881188 h 1990725"/>
                  <a:gd name="connsiteX3" fmla="*/ 1023938 w 1619250"/>
                  <a:gd name="connsiteY3" fmla="*/ 1714500 h 1990725"/>
                  <a:gd name="connsiteX4" fmla="*/ 1404938 w 1619250"/>
                  <a:gd name="connsiteY4" fmla="*/ 1571625 h 1990725"/>
                  <a:gd name="connsiteX5" fmla="*/ 1352550 w 1619250"/>
                  <a:gd name="connsiteY5" fmla="*/ 1200150 h 1990725"/>
                  <a:gd name="connsiteX6" fmla="*/ 1619250 w 1619250"/>
                  <a:gd name="connsiteY6" fmla="*/ 147638 h 1990725"/>
                  <a:gd name="connsiteX7" fmla="*/ 1581150 w 1619250"/>
                  <a:gd name="connsiteY7" fmla="*/ 123825 h 1990725"/>
                  <a:gd name="connsiteX8" fmla="*/ 1552575 w 1619250"/>
                  <a:gd name="connsiteY8" fmla="*/ 242888 h 1990725"/>
                  <a:gd name="connsiteX9" fmla="*/ 1514475 w 1619250"/>
                  <a:gd name="connsiteY9" fmla="*/ 100013 h 1990725"/>
                  <a:gd name="connsiteX10" fmla="*/ 1266825 w 1619250"/>
                  <a:gd name="connsiteY10" fmla="*/ 328613 h 1990725"/>
                  <a:gd name="connsiteX11" fmla="*/ 1204913 w 1619250"/>
                  <a:gd name="connsiteY11" fmla="*/ 0 h 1990725"/>
                  <a:gd name="connsiteX12" fmla="*/ 942975 w 1619250"/>
                  <a:gd name="connsiteY12" fmla="*/ 185738 h 1990725"/>
                  <a:gd name="connsiteX13" fmla="*/ 819150 w 1619250"/>
                  <a:gd name="connsiteY13" fmla="*/ 238125 h 1990725"/>
                  <a:gd name="connsiteX14" fmla="*/ 909638 w 1619250"/>
                  <a:gd name="connsiteY14" fmla="*/ 157163 h 1990725"/>
                  <a:gd name="connsiteX15" fmla="*/ 890588 w 1619250"/>
                  <a:gd name="connsiteY15" fmla="*/ 119063 h 1990725"/>
                  <a:gd name="connsiteX16" fmla="*/ 738188 w 1619250"/>
                  <a:gd name="connsiteY16" fmla="*/ 180975 h 1990725"/>
                  <a:gd name="connsiteX17" fmla="*/ 719138 w 1619250"/>
                  <a:gd name="connsiteY17" fmla="*/ 1119188 h 1990725"/>
                  <a:gd name="connsiteX18" fmla="*/ 928688 w 1619250"/>
                  <a:gd name="connsiteY18" fmla="*/ 1119188 h 1990725"/>
                  <a:gd name="connsiteX19" fmla="*/ 714375 w 1619250"/>
                  <a:gd name="connsiteY19" fmla="*/ 1128713 h 1990725"/>
                  <a:gd name="connsiteX20" fmla="*/ 614363 w 1619250"/>
                  <a:gd name="connsiteY20" fmla="*/ 1228725 h 1990725"/>
                  <a:gd name="connsiteX21" fmla="*/ 957263 w 1619250"/>
                  <a:gd name="connsiteY21" fmla="*/ 1271588 h 1990725"/>
                  <a:gd name="connsiteX22" fmla="*/ 585788 w 1619250"/>
                  <a:gd name="connsiteY22" fmla="*/ 1233488 h 1990725"/>
                  <a:gd name="connsiteX23" fmla="*/ 0 w 1619250"/>
                  <a:gd name="connsiteY23" fmla="*/ 1785938 h 1990725"/>
                  <a:gd name="connsiteX0" fmla="*/ 0 w 1619250"/>
                  <a:gd name="connsiteY0" fmla="*/ 1785938 h 1994860"/>
                  <a:gd name="connsiteX1" fmla="*/ 138113 w 1619250"/>
                  <a:gd name="connsiteY1" fmla="*/ 1990725 h 1994860"/>
                  <a:gd name="connsiteX2" fmla="*/ 900113 w 1619250"/>
                  <a:gd name="connsiteY2" fmla="*/ 1881188 h 1994860"/>
                  <a:gd name="connsiteX3" fmla="*/ 1023938 w 1619250"/>
                  <a:gd name="connsiteY3" fmla="*/ 1714500 h 1994860"/>
                  <a:gd name="connsiteX4" fmla="*/ 1404938 w 1619250"/>
                  <a:gd name="connsiteY4" fmla="*/ 1571625 h 1994860"/>
                  <a:gd name="connsiteX5" fmla="*/ 1352550 w 1619250"/>
                  <a:gd name="connsiteY5" fmla="*/ 1200150 h 1994860"/>
                  <a:gd name="connsiteX6" fmla="*/ 1619250 w 1619250"/>
                  <a:gd name="connsiteY6" fmla="*/ 147638 h 1994860"/>
                  <a:gd name="connsiteX7" fmla="*/ 1581150 w 1619250"/>
                  <a:gd name="connsiteY7" fmla="*/ 123825 h 1994860"/>
                  <a:gd name="connsiteX8" fmla="*/ 1552575 w 1619250"/>
                  <a:gd name="connsiteY8" fmla="*/ 242888 h 1994860"/>
                  <a:gd name="connsiteX9" fmla="*/ 1514475 w 1619250"/>
                  <a:gd name="connsiteY9" fmla="*/ 100013 h 1994860"/>
                  <a:gd name="connsiteX10" fmla="*/ 1266825 w 1619250"/>
                  <a:gd name="connsiteY10" fmla="*/ 328613 h 1994860"/>
                  <a:gd name="connsiteX11" fmla="*/ 1204913 w 1619250"/>
                  <a:gd name="connsiteY11" fmla="*/ 0 h 1994860"/>
                  <a:gd name="connsiteX12" fmla="*/ 942975 w 1619250"/>
                  <a:gd name="connsiteY12" fmla="*/ 185738 h 1994860"/>
                  <a:gd name="connsiteX13" fmla="*/ 819150 w 1619250"/>
                  <a:gd name="connsiteY13" fmla="*/ 238125 h 1994860"/>
                  <a:gd name="connsiteX14" fmla="*/ 909638 w 1619250"/>
                  <a:gd name="connsiteY14" fmla="*/ 157163 h 1994860"/>
                  <a:gd name="connsiteX15" fmla="*/ 890588 w 1619250"/>
                  <a:gd name="connsiteY15" fmla="*/ 119063 h 1994860"/>
                  <a:gd name="connsiteX16" fmla="*/ 738188 w 1619250"/>
                  <a:gd name="connsiteY16" fmla="*/ 180975 h 1994860"/>
                  <a:gd name="connsiteX17" fmla="*/ 719138 w 1619250"/>
                  <a:gd name="connsiteY17" fmla="*/ 1119188 h 1994860"/>
                  <a:gd name="connsiteX18" fmla="*/ 928688 w 1619250"/>
                  <a:gd name="connsiteY18" fmla="*/ 1119188 h 1994860"/>
                  <a:gd name="connsiteX19" fmla="*/ 714375 w 1619250"/>
                  <a:gd name="connsiteY19" fmla="*/ 1128713 h 1994860"/>
                  <a:gd name="connsiteX20" fmla="*/ 614363 w 1619250"/>
                  <a:gd name="connsiteY20" fmla="*/ 1228725 h 1994860"/>
                  <a:gd name="connsiteX21" fmla="*/ 957263 w 1619250"/>
                  <a:gd name="connsiteY21" fmla="*/ 1271588 h 1994860"/>
                  <a:gd name="connsiteX22" fmla="*/ 585788 w 1619250"/>
                  <a:gd name="connsiteY22" fmla="*/ 1233488 h 1994860"/>
                  <a:gd name="connsiteX23" fmla="*/ 0 w 1619250"/>
                  <a:gd name="connsiteY23" fmla="*/ 1785938 h 1994860"/>
                  <a:gd name="connsiteX0" fmla="*/ 0 w 1619250"/>
                  <a:gd name="connsiteY0" fmla="*/ 1785938 h 2003896"/>
                  <a:gd name="connsiteX1" fmla="*/ 138113 w 1619250"/>
                  <a:gd name="connsiteY1" fmla="*/ 1990725 h 2003896"/>
                  <a:gd name="connsiteX2" fmla="*/ 900113 w 1619250"/>
                  <a:gd name="connsiteY2" fmla="*/ 1881188 h 2003896"/>
                  <a:gd name="connsiteX3" fmla="*/ 1023938 w 1619250"/>
                  <a:gd name="connsiteY3" fmla="*/ 1714500 h 2003896"/>
                  <a:gd name="connsiteX4" fmla="*/ 1404938 w 1619250"/>
                  <a:gd name="connsiteY4" fmla="*/ 1571625 h 2003896"/>
                  <a:gd name="connsiteX5" fmla="*/ 1352550 w 1619250"/>
                  <a:gd name="connsiteY5" fmla="*/ 1200150 h 2003896"/>
                  <a:gd name="connsiteX6" fmla="*/ 1619250 w 1619250"/>
                  <a:gd name="connsiteY6" fmla="*/ 147638 h 2003896"/>
                  <a:gd name="connsiteX7" fmla="*/ 1581150 w 1619250"/>
                  <a:gd name="connsiteY7" fmla="*/ 123825 h 2003896"/>
                  <a:gd name="connsiteX8" fmla="*/ 1552575 w 1619250"/>
                  <a:gd name="connsiteY8" fmla="*/ 242888 h 2003896"/>
                  <a:gd name="connsiteX9" fmla="*/ 1514475 w 1619250"/>
                  <a:gd name="connsiteY9" fmla="*/ 100013 h 2003896"/>
                  <a:gd name="connsiteX10" fmla="*/ 1266825 w 1619250"/>
                  <a:gd name="connsiteY10" fmla="*/ 328613 h 2003896"/>
                  <a:gd name="connsiteX11" fmla="*/ 1204913 w 1619250"/>
                  <a:gd name="connsiteY11" fmla="*/ 0 h 2003896"/>
                  <a:gd name="connsiteX12" fmla="*/ 942975 w 1619250"/>
                  <a:gd name="connsiteY12" fmla="*/ 185738 h 2003896"/>
                  <a:gd name="connsiteX13" fmla="*/ 819150 w 1619250"/>
                  <a:gd name="connsiteY13" fmla="*/ 238125 h 2003896"/>
                  <a:gd name="connsiteX14" fmla="*/ 909638 w 1619250"/>
                  <a:gd name="connsiteY14" fmla="*/ 157163 h 2003896"/>
                  <a:gd name="connsiteX15" fmla="*/ 890588 w 1619250"/>
                  <a:gd name="connsiteY15" fmla="*/ 119063 h 2003896"/>
                  <a:gd name="connsiteX16" fmla="*/ 738188 w 1619250"/>
                  <a:gd name="connsiteY16" fmla="*/ 180975 h 2003896"/>
                  <a:gd name="connsiteX17" fmla="*/ 719138 w 1619250"/>
                  <a:gd name="connsiteY17" fmla="*/ 1119188 h 2003896"/>
                  <a:gd name="connsiteX18" fmla="*/ 928688 w 1619250"/>
                  <a:gd name="connsiteY18" fmla="*/ 1119188 h 2003896"/>
                  <a:gd name="connsiteX19" fmla="*/ 714375 w 1619250"/>
                  <a:gd name="connsiteY19" fmla="*/ 1128713 h 2003896"/>
                  <a:gd name="connsiteX20" fmla="*/ 614363 w 1619250"/>
                  <a:gd name="connsiteY20" fmla="*/ 1228725 h 2003896"/>
                  <a:gd name="connsiteX21" fmla="*/ 957263 w 1619250"/>
                  <a:gd name="connsiteY21" fmla="*/ 1271588 h 2003896"/>
                  <a:gd name="connsiteX22" fmla="*/ 585788 w 1619250"/>
                  <a:gd name="connsiteY22" fmla="*/ 1233488 h 2003896"/>
                  <a:gd name="connsiteX23" fmla="*/ 0 w 1619250"/>
                  <a:gd name="connsiteY23" fmla="*/ 1785938 h 2003896"/>
                  <a:gd name="connsiteX0" fmla="*/ 0 w 1619250"/>
                  <a:gd name="connsiteY0" fmla="*/ 1785938 h 1999614"/>
                  <a:gd name="connsiteX1" fmla="*/ 138113 w 1619250"/>
                  <a:gd name="connsiteY1" fmla="*/ 1990725 h 1999614"/>
                  <a:gd name="connsiteX2" fmla="*/ 895351 w 1619250"/>
                  <a:gd name="connsiteY2" fmla="*/ 1800226 h 1999614"/>
                  <a:gd name="connsiteX3" fmla="*/ 1023938 w 1619250"/>
                  <a:gd name="connsiteY3" fmla="*/ 1714500 h 1999614"/>
                  <a:gd name="connsiteX4" fmla="*/ 1404938 w 1619250"/>
                  <a:gd name="connsiteY4" fmla="*/ 1571625 h 1999614"/>
                  <a:gd name="connsiteX5" fmla="*/ 1352550 w 1619250"/>
                  <a:gd name="connsiteY5" fmla="*/ 1200150 h 1999614"/>
                  <a:gd name="connsiteX6" fmla="*/ 1619250 w 1619250"/>
                  <a:gd name="connsiteY6" fmla="*/ 147638 h 1999614"/>
                  <a:gd name="connsiteX7" fmla="*/ 1581150 w 1619250"/>
                  <a:gd name="connsiteY7" fmla="*/ 123825 h 1999614"/>
                  <a:gd name="connsiteX8" fmla="*/ 1552575 w 1619250"/>
                  <a:gd name="connsiteY8" fmla="*/ 242888 h 1999614"/>
                  <a:gd name="connsiteX9" fmla="*/ 1514475 w 1619250"/>
                  <a:gd name="connsiteY9" fmla="*/ 100013 h 1999614"/>
                  <a:gd name="connsiteX10" fmla="*/ 1266825 w 1619250"/>
                  <a:gd name="connsiteY10" fmla="*/ 328613 h 1999614"/>
                  <a:gd name="connsiteX11" fmla="*/ 1204913 w 1619250"/>
                  <a:gd name="connsiteY11" fmla="*/ 0 h 1999614"/>
                  <a:gd name="connsiteX12" fmla="*/ 942975 w 1619250"/>
                  <a:gd name="connsiteY12" fmla="*/ 185738 h 1999614"/>
                  <a:gd name="connsiteX13" fmla="*/ 819150 w 1619250"/>
                  <a:gd name="connsiteY13" fmla="*/ 238125 h 1999614"/>
                  <a:gd name="connsiteX14" fmla="*/ 909638 w 1619250"/>
                  <a:gd name="connsiteY14" fmla="*/ 157163 h 1999614"/>
                  <a:gd name="connsiteX15" fmla="*/ 890588 w 1619250"/>
                  <a:gd name="connsiteY15" fmla="*/ 119063 h 1999614"/>
                  <a:gd name="connsiteX16" fmla="*/ 738188 w 1619250"/>
                  <a:gd name="connsiteY16" fmla="*/ 180975 h 1999614"/>
                  <a:gd name="connsiteX17" fmla="*/ 719138 w 1619250"/>
                  <a:gd name="connsiteY17" fmla="*/ 1119188 h 1999614"/>
                  <a:gd name="connsiteX18" fmla="*/ 928688 w 1619250"/>
                  <a:gd name="connsiteY18" fmla="*/ 1119188 h 1999614"/>
                  <a:gd name="connsiteX19" fmla="*/ 714375 w 1619250"/>
                  <a:gd name="connsiteY19" fmla="*/ 1128713 h 1999614"/>
                  <a:gd name="connsiteX20" fmla="*/ 614363 w 1619250"/>
                  <a:gd name="connsiteY20" fmla="*/ 1228725 h 1999614"/>
                  <a:gd name="connsiteX21" fmla="*/ 957263 w 1619250"/>
                  <a:gd name="connsiteY21" fmla="*/ 1271588 h 1999614"/>
                  <a:gd name="connsiteX22" fmla="*/ 585788 w 1619250"/>
                  <a:gd name="connsiteY22" fmla="*/ 1233488 h 1999614"/>
                  <a:gd name="connsiteX23" fmla="*/ 0 w 1619250"/>
                  <a:gd name="connsiteY23" fmla="*/ 1785938 h 1999614"/>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14500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70021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971551 w 1619250"/>
                  <a:gd name="connsiteY3" fmla="*/ 1628775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023938 w 1619250"/>
                  <a:gd name="connsiteY3" fmla="*/ 1681162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04938 w 1619250"/>
                  <a:gd name="connsiteY4" fmla="*/ 1571625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85938 h 2013066"/>
                  <a:gd name="connsiteX1" fmla="*/ 138113 w 1619250"/>
                  <a:gd name="connsiteY1" fmla="*/ 1990725 h 2013066"/>
                  <a:gd name="connsiteX2" fmla="*/ 895351 w 1619250"/>
                  <a:gd name="connsiteY2" fmla="*/ 1800226 h 2013066"/>
                  <a:gd name="connsiteX3" fmla="*/ 1119188 w 1619250"/>
                  <a:gd name="connsiteY3" fmla="*/ 1652587 h 2013066"/>
                  <a:gd name="connsiteX4" fmla="*/ 1419226 w 1619250"/>
                  <a:gd name="connsiteY4" fmla="*/ 1566862 h 2013066"/>
                  <a:gd name="connsiteX5" fmla="*/ 1352550 w 1619250"/>
                  <a:gd name="connsiteY5" fmla="*/ 1200150 h 2013066"/>
                  <a:gd name="connsiteX6" fmla="*/ 1619250 w 1619250"/>
                  <a:gd name="connsiteY6" fmla="*/ 147638 h 2013066"/>
                  <a:gd name="connsiteX7" fmla="*/ 1581150 w 1619250"/>
                  <a:gd name="connsiteY7" fmla="*/ 123825 h 2013066"/>
                  <a:gd name="connsiteX8" fmla="*/ 1552575 w 1619250"/>
                  <a:gd name="connsiteY8" fmla="*/ 242888 h 2013066"/>
                  <a:gd name="connsiteX9" fmla="*/ 1514475 w 1619250"/>
                  <a:gd name="connsiteY9" fmla="*/ 100013 h 2013066"/>
                  <a:gd name="connsiteX10" fmla="*/ 1266825 w 1619250"/>
                  <a:gd name="connsiteY10" fmla="*/ 328613 h 2013066"/>
                  <a:gd name="connsiteX11" fmla="*/ 1204913 w 1619250"/>
                  <a:gd name="connsiteY11" fmla="*/ 0 h 2013066"/>
                  <a:gd name="connsiteX12" fmla="*/ 942975 w 1619250"/>
                  <a:gd name="connsiteY12" fmla="*/ 185738 h 2013066"/>
                  <a:gd name="connsiteX13" fmla="*/ 819150 w 1619250"/>
                  <a:gd name="connsiteY13" fmla="*/ 238125 h 2013066"/>
                  <a:gd name="connsiteX14" fmla="*/ 909638 w 1619250"/>
                  <a:gd name="connsiteY14" fmla="*/ 157163 h 2013066"/>
                  <a:gd name="connsiteX15" fmla="*/ 890588 w 1619250"/>
                  <a:gd name="connsiteY15" fmla="*/ 119063 h 2013066"/>
                  <a:gd name="connsiteX16" fmla="*/ 738188 w 1619250"/>
                  <a:gd name="connsiteY16" fmla="*/ 180975 h 2013066"/>
                  <a:gd name="connsiteX17" fmla="*/ 719138 w 1619250"/>
                  <a:gd name="connsiteY17" fmla="*/ 1119188 h 2013066"/>
                  <a:gd name="connsiteX18" fmla="*/ 928688 w 1619250"/>
                  <a:gd name="connsiteY18" fmla="*/ 1119188 h 2013066"/>
                  <a:gd name="connsiteX19" fmla="*/ 714375 w 1619250"/>
                  <a:gd name="connsiteY19" fmla="*/ 1128713 h 2013066"/>
                  <a:gd name="connsiteX20" fmla="*/ 614363 w 1619250"/>
                  <a:gd name="connsiteY20" fmla="*/ 1228725 h 2013066"/>
                  <a:gd name="connsiteX21" fmla="*/ 957263 w 1619250"/>
                  <a:gd name="connsiteY21" fmla="*/ 1271588 h 2013066"/>
                  <a:gd name="connsiteX22" fmla="*/ 585788 w 1619250"/>
                  <a:gd name="connsiteY22" fmla="*/ 1233488 h 2013066"/>
                  <a:gd name="connsiteX23" fmla="*/ 0 w 1619250"/>
                  <a:gd name="connsiteY23" fmla="*/ 1785938 h 2013066"/>
                  <a:gd name="connsiteX0" fmla="*/ 0 w 1619250"/>
                  <a:gd name="connsiteY0" fmla="*/ 1795463 h 2022591"/>
                  <a:gd name="connsiteX1" fmla="*/ 138113 w 1619250"/>
                  <a:gd name="connsiteY1" fmla="*/ 2000250 h 2022591"/>
                  <a:gd name="connsiteX2" fmla="*/ 895351 w 1619250"/>
                  <a:gd name="connsiteY2" fmla="*/ 1809751 h 2022591"/>
                  <a:gd name="connsiteX3" fmla="*/ 1119188 w 1619250"/>
                  <a:gd name="connsiteY3" fmla="*/ 1662112 h 2022591"/>
                  <a:gd name="connsiteX4" fmla="*/ 1419226 w 1619250"/>
                  <a:gd name="connsiteY4" fmla="*/ 1576387 h 2022591"/>
                  <a:gd name="connsiteX5" fmla="*/ 1352550 w 1619250"/>
                  <a:gd name="connsiteY5" fmla="*/ 1209675 h 2022591"/>
                  <a:gd name="connsiteX6" fmla="*/ 1619250 w 1619250"/>
                  <a:gd name="connsiteY6" fmla="*/ 157163 h 2022591"/>
                  <a:gd name="connsiteX7" fmla="*/ 1581150 w 1619250"/>
                  <a:gd name="connsiteY7" fmla="*/ 133350 h 2022591"/>
                  <a:gd name="connsiteX8" fmla="*/ 1552575 w 1619250"/>
                  <a:gd name="connsiteY8" fmla="*/ 252413 h 2022591"/>
                  <a:gd name="connsiteX9" fmla="*/ 1514475 w 1619250"/>
                  <a:gd name="connsiteY9" fmla="*/ 109538 h 2022591"/>
                  <a:gd name="connsiteX10" fmla="*/ 1266825 w 1619250"/>
                  <a:gd name="connsiteY10" fmla="*/ 338138 h 2022591"/>
                  <a:gd name="connsiteX11" fmla="*/ 1209675 w 1619250"/>
                  <a:gd name="connsiteY11" fmla="*/ 0 h 2022591"/>
                  <a:gd name="connsiteX12" fmla="*/ 942975 w 1619250"/>
                  <a:gd name="connsiteY12" fmla="*/ 195263 h 2022591"/>
                  <a:gd name="connsiteX13" fmla="*/ 819150 w 1619250"/>
                  <a:gd name="connsiteY13" fmla="*/ 247650 h 2022591"/>
                  <a:gd name="connsiteX14" fmla="*/ 909638 w 1619250"/>
                  <a:gd name="connsiteY14" fmla="*/ 166688 h 2022591"/>
                  <a:gd name="connsiteX15" fmla="*/ 890588 w 1619250"/>
                  <a:gd name="connsiteY15" fmla="*/ 128588 h 2022591"/>
                  <a:gd name="connsiteX16" fmla="*/ 738188 w 1619250"/>
                  <a:gd name="connsiteY16" fmla="*/ 190500 h 2022591"/>
                  <a:gd name="connsiteX17" fmla="*/ 719138 w 1619250"/>
                  <a:gd name="connsiteY17" fmla="*/ 1128713 h 2022591"/>
                  <a:gd name="connsiteX18" fmla="*/ 928688 w 1619250"/>
                  <a:gd name="connsiteY18" fmla="*/ 1128713 h 2022591"/>
                  <a:gd name="connsiteX19" fmla="*/ 714375 w 1619250"/>
                  <a:gd name="connsiteY19" fmla="*/ 1138238 h 2022591"/>
                  <a:gd name="connsiteX20" fmla="*/ 614363 w 1619250"/>
                  <a:gd name="connsiteY20" fmla="*/ 1238250 h 2022591"/>
                  <a:gd name="connsiteX21" fmla="*/ 957263 w 1619250"/>
                  <a:gd name="connsiteY21" fmla="*/ 1281113 h 2022591"/>
                  <a:gd name="connsiteX22" fmla="*/ 585788 w 1619250"/>
                  <a:gd name="connsiteY22" fmla="*/ 1243013 h 2022591"/>
                  <a:gd name="connsiteX23" fmla="*/ 0 w 1619250"/>
                  <a:gd name="connsiteY23" fmla="*/ 1795463 h 2022591"/>
                  <a:gd name="connsiteX0" fmla="*/ 0 w 1619250"/>
                  <a:gd name="connsiteY0" fmla="*/ 1795916 h 2023044"/>
                  <a:gd name="connsiteX1" fmla="*/ 138113 w 1619250"/>
                  <a:gd name="connsiteY1" fmla="*/ 2000703 h 2023044"/>
                  <a:gd name="connsiteX2" fmla="*/ 895351 w 1619250"/>
                  <a:gd name="connsiteY2" fmla="*/ 1810204 h 2023044"/>
                  <a:gd name="connsiteX3" fmla="*/ 1119188 w 1619250"/>
                  <a:gd name="connsiteY3" fmla="*/ 1662565 h 2023044"/>
                  <a:gd name="connsiteX4" fmla="*/ 1419226 w 1619250"/>
                  <a:gd name="connsiteY4" fmla="*/ 1576840 h 2023044"/>
                  <a:gd name="connsiteX5" fmla="*/ 1352550 w 1619250"/>
                  <a:gd name="connsiteY5" fmla="*/ 1210128 h 2023044"/>
                  <a:gd name="connsiteX6" fmla="*/ 1619250 w 1619250"/>
                  <a:gd name="connsiteY6" fmla="*/ 157616 h 2023044"/>
                  <a:gd name="connsiteX7" fmla="*/ 1581150 w 1619250"/>
                  <a:gd name="connsiteY7" fmla="*/ 133803 h 2023044"/>
                  <a:gd name="connsiteX8" fmla="*/ 1552575 w 1619250"/>
                  <a:gd name="connsiteY8" fmla="*/ 252866 h 2023044"/>
                  <a:gd name="connsiteX9" fmla="*/ 1514475 w 1619250"/>
                  <a:gd name="connsiteY9" fmla="*/ 109991 h 2023044"/>
                  <a:gd name="connsiteX10" fmla="*/ 1266825 w 1619250"/>
                  <a:gd name="connsiteY10" fmla="*/ 338591 h 2023044"/>
                  <a:gd name="connsiteX11" fmla="*/ 1209675 w 1619250"/>
                  <a:gd name="connsiteY11" fmla="*/ 453 h 2023044"/>
                  <a:gd name="connsiteX12" fmla="*/ 942975 w 1619250"/>
                  <a:gd name="connsiteY12" fmla="*/ 195716 h 2023044"/>
                  <a:gd name="connsiteX13" fmla="*/ 819150 w 1619250"/>
                  <a:gd name="connsiteY13" fmla="*/ 248103 h 2023044"/>
                  <a:gd name="connsiteX14" fmla="*/ 909638 w 1619250"/>
                  <a:gd name="connsiteY14" fmla="*/ 167141 h 2023044"/>
                  <a:gd name="connsiteX15" fmla="*/ 890588 w 1619250"/>
                  <a:gd name="connsiteY15" fmla="*/ 129041 h 2023044"/>
                  <a:gd name="connsiteX16" fmla="*/ 738188 w 1619250"/>
                  <a:gd name="connsiteY16" fmla="*/ 190953 h 2023044"/>
                  <a:gd name="connsiteX17" fmla="*/ 719138 w 1619250"/>
                  <a:gd name="connsiteY17" fmla="*/ 1129166 h 2023044"/>
                  <a:gd name="connsiteX18" fmla="*/ 928688 w 1619250"/>
                  <a:gd name="connsiteY18" fmla="*/ 1129166 h 2023044"/>
                  <a:gd name="connsiteX19" fmla="*/ 714375 w 1619250"/>
                  <a:gd name="connsiteY19" fmla="*/ 1138691 h 2023044"/>
                  <a:gd name="connsiteX20" fmla="*/ 614363 w 1619250"/>
                  <a:gd name="connsiteY20" fmla="*/ 1238703 h 2023044"/>
                  <a:gd name="connsiteX21" fmla="*/ 957263 w 1619250"/>
                  <a:gd name="connsiteY21" fmla="*/ 1281566 h 2023044"/>
                  <a:gd name="connsiteX22" fmla="*/ 585788 w 1619250"/>
                  <a:gd name="connsiteY22" fmla="*/ 1243466 h 2023044"/>
                  <a:gd name="connsiteX23" fmla="*/ 0 w 1619250"/>
                  <a:gd name="connsiteY23" fmla="*/ 1795916 h 2023044"/>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76933 h 2004061"/>
                  <a:gd name="connsiteX1" fmla="*/ 138113 w 1619250"/>
                  <a:gd name="connsiteY1" fmla="*/ 1981720 h 2004061"/>
                  <a:gd name="connsiteX2" fmla="*/ 895351 w 1619250"/>
                  <a:gd name="connsiteY2" fmla="*/ 1791221 h 2004061"/>
                  <a:gd name="connsiteX3" fmla="*/ 1119188 w 1619250"/>
                  <a:gd name="connsiteY3" fmla="*/ 1643582 h 2004061"/>
                  <a:gd name="connsiteX4" fmla="*/ 1419226 w 1619250"/>
                  <a:gd name="connsiteY4" fmla="*/ 1557857 h 2004061"/>
                  <a:gd name="connsiteX5" fmla="*/ 1352550 w 1619250"/>
                  <a:gd name="connsiteY5" fmla="*/ 1191145 h 2004061"/>
                  <a:gd name="connsiteX6" fmla="*/ 1619250 w 1619250"/>
                  <a:gd name="connsiteY6" fmla="*/ 138633 h 2004061"/>
                  <a:gd name="connsiteX7" fmla="*/ 1581150 w 1619250"/>
                  <a:gd name="connsiteY7" fmla="*/ 114820 h 2004061"/>
                  <a:gd name="connsiteX8" fmla="*/ 1552575 w 1619250"/>
                  <a:gd name="connsiteY8" fmla="*/ 233883 h 2004061"/>
                  <a:gd name="connsiteX9" fmla="*/ 1514475 w 1619250"/>
                  <a:gd name="connsiteY9" fmla="*/ 91008 h 2004061"/>
                  <a:gd name="connsiteX10" fmla="*/ 1266825 w 1619250"/>
                  <a:gd name="connsiteY10" fmla="*/ 319608 h 2004061"/>
                  <a:gd name="connsiteX11" fmla="*/ 1219200 w 1619250"/>
                  <a:gd name="connsiteY11" fmla="*/ 520 h 2004061"/>
                  <a:gd name="connsiteX12" fmla="*/ 942975 w 1619250"/>
                  <a:gd name="connsiteY12" fmla="*/ 176733 h 2004061"/>
                  <a:gd name="connsiteX13" fmla="*/ 819150 w 1619250"/>
                  <a:gd name="connsiteY13" fmla="*/ 229120 h 2004061"/>
                  <a:gd name="connsiteX14" fmla="*/ 909638 w 1619250"/>
                  <a:gd name="connsiteY14" fmla="*/ 148158 h 2004061"/>
                  <a:gd name="connsiteX15" fmla="*/ 890588 w 1619250"/>
                  <a:gd name="connsiteY15" fmla="*/ 110058 h 2004061"/>
                  <a:gd name="connsiteX16" fmla="*/ 738188 w 1619250"/>
                  <a:gd name="connsiteY16" fmla="*/ 171970 h 2004061"/>
                  <a:gd name="connsiteX17" fmla="*/ 719138 w 1619250"/>
                  <a:gd name="connsiteY17" fmla="*/ 1110183 h 2004061"/>
                  <a:gd name="connsiteX18" fmla="*/ 928688 w 1619250"/>
                  <a:gd name="connsiteY18" fmla="*/ 1110183 h 2004061"/>
                  <a:gd name="connsiteX19" fmla="*/ 714375 w 1619250"/>
                  <a:gd name="connsiteY19" fmla="*/ 1119708 h 2004061"/>
                  <a:gd name="connsiteX20" fmla="*/ 614363 w 1619250"/>
                  <a:gd name="connsiteY20" fmla="*/ 1219720 h 2004061"/>
                  <a:gd name="connsiteX21" fmla="*/ 957263 w 1619250"/>
                  <a:gd name="connsiteY21" fmla="*/ 1262583 h 2004061"/>
                  <a:gd name="connsiteX22" fmla="*/ 585788 w 1619250"/>
                  <a:gd name="connsiteY22" fmla="*/ 1224483 h 2004061"/>
                  <a:gd name="connsiteX23" fmla="*/ 0 w 1619250"/>
                  <a:gd name="connsiteY23" fmla="*/ 1776933 h 2004061"/>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2517 h 2019645"/>
                  <a:gd name="connsiteX1" fmla="*/ 138113 w 1619250"/>
                  <a:gd name="connsiteY1" fmla="*/ 1997304 h 2019645"/>
                  <a:gd name="connsiteX2" fmla="*/ 895351 w 1619250"/>
                  <a:gd name="connsiteY2" fmla="*/ 1806805 h 2019645"/>
                  <a:gd name="connsiteX3" fmla="*/ 1119188 w 1619250"/>
                  <a:gd name="connsiteY3" fmla="*/ 1659166 h 2019645"/>
                  <a:gd name="connsiteX4" fmla="*/ 1419226 w 1619250"/>
                  <a:gd name="connsiteY4" fmla="*/ 1573441 h 2019645"/>
                  <a:gd name="connsiteX5" fmla="*/ 1352550 w 1619250"/>
                  <a:gd name="connsiteY5" fmla="*/ 1206729 h 2019645"/>
                  <a:gd name="connsiteX6" fmla="*/ 1619250 w 1619250"/>
                  <a:gd name="connsiteY6" fmla="*/ 154217 h 2019645"/>
                  <a:gd name="connsiteX7" fmla="*/ 1581150 w 1619250"/>
                  <a:gd name="connsiteY7" fmla="*/ 130404 h 2019645"/>
                  <a:gd name="connsiteX8" fmla="*/ 1552575 w 1619250"/>
                  <a:gd name="connsiteY8" fmla="*/ 249467 h 2019645"/>
                  <a:gd name="connsiteX9" fmla="*/ 1514475 w 1619250"/>
                  <a:gd name="connsiteY9" fmla="*/ 106592 h 2019645"/>
                  <a:gd name="connsiteX10" fmla="*/ 1266825 w 1619250"/>
                  <a:gd name="connsiteY10" fmla="*/ 335192 h 2019645"/>
                  <a:gd name="connsiteX11" fmla="*/ 1219200 w 1619250"/>
                  <a:gd name="connsiteY11" fmla="*/ 16104 h 2019645"/>
                  <a:gd name="connsiteX12" fmla="*/ 942975 w 1619250"/>
                  <a:gd name="connsiteY12" fmla="*/ 192317 h 2019645"/>
                  <a:gd name="connsiteX13" fmla="*/ 819150 w 1619250"/>
                  <a:gd name="connsiteY13" fmla="*/ 244704 h 2019645"/>
                  <a:gd name="connsiteX14" fmla="*/ 909638 w 1619250"/>
                  <a:gd name="connsiteY14" fmla="*/ 163742 h 2019645"/>
                  <a:gd name="connsiteX15" fmla="*/ 890588 w 1619250"/>
                  <a:gd name="connsiteY15" fmla="*/ 125642 h 2019645"/>
                  <a:gd name="connsiteX16" fmla="*/ 738188 w 1619250"/>
                  <a:gd name="connsiteY16" fmla="*/ 187554 h 2019645"/>
                  <a:gd name="connsiteX17" fmla="*/ 719138 w 1619250"/>
                  <a:gd name="connsiteY17" fmla="*/ 1125767 h 2019645"/>
                  <a:gd name="connsiteX18" fmla="*/ 928688 w 1619250"/>
                  <a:gd name="connsiteY18" fmla="*/ 1125767 h 2019645"/>
                  <a:gd name="connsiteX19" fmla="*/ 714375 w 1619250"/>
                  <a:gd name="connsiteY19" fmla="*/ 1135292 h 2019645"/>
                  <a:gd name="connsiteX20" fmla="*/ 614363 w 1619250"/>
                  <a:gd name="connsiteY20" fmla="*/ 1235304 h 2019645"/>
                  <a:gd name="connsiteX21" fmla="*/ 957263 w 1619250"/>
                  <a:gd name="connsiteY21" fmla="*/ 1278167 h 2019645"/>
                  <a:gd name="connsiteX22" fmla="*/ 585788 w 1619250"/>
                  <a:gd name="connsiteY22" fmla="*/ 1240067 h 2019645"/>
                  <a:gd name="connsiteX23" fmla="*/ 0 w 1619250"/>
                  <a:gd name="connsiteY23" fmla="*/ 1792517 h 2019645"/>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93885 h 2021013"/>
                  <a:gd name="connsiteX1" fmla="*/ 138113 w 1619250"/>
                  <a:gd name="connsiteY1" fmla="*/ 1998672 h 2021013"/>
                  <a:gd name="connsiteX2" fmla="*/ 895351 w 1619250"/>
                  <a:gd name="connsiteY2" fmla="*/ 1808173 h 2021013"/>
                  <a:gd name="connsiteX3" fmla="*/ 1119188 w 1619250"/>
                  <a:gd name="connsiteY3" fmla="*/ 1660534 h 2021013"/>
                  <a:gd name="connsiteX4" fmla="*/ 1419226 w 1619250"/>
                  <a:gd name="connsiteY4" fmla="*/ 1574809 h 2021013"/>
                  <a:gd name="connsiteX5" fmla="*/ 1352550 w 1619250"/>
                  <a:gd name="connsiteY5" fmla="*/ 1208097 h 2021013"/>
                  <a:gd name="connsiteX6" fmla="*/ 1619250 w 1619250"/>
                  <a:gd name="connsiteY6" fmla="*/ 155585 h 2021013"/>
                  <a:gd name="connsiteX7" fmla="*/ 1581150 w 1619250"/>
                  <a:gd name="connsiteY7" fmla="*/ 131772 h 2021013"/>
                  <a:gd name="connsiteX8" fmla="*/ 1552575 w 1619250"/>
                  <a:gd name="connsiteY8" fmla="*/ 250835 h 2021013"/>
                  <a:gd name="connsiteX9" fmla="*/ 1514475 w 1619250"/>
                  <a:gd name="connsiteY9" fmla="*/ 107960 h 2021013"/>
                  <a:gd name="connsiteX10" fmla="*/ 1266825 w 1619250"/>
                  <a:gd name="connsiteY10" fmla="*/ 336560 h 2021013"/>
                  <a:gd name="connsiteX11" fmla="*/ 1219200 w 1619250"/>
                  <a:gd name="connsiteY11" fmla="*/ 17472 h 2021013"/>
                  <a:gd name="connsiteX12" fmla="*/ 942975 w 1619250"/>
                  <a:gd name="connsiteY12" fmla="*/ 174635 h 2021013"/>
                  <a:gd name="connsiteX13" fmla="*/ 819150 w 1619250"/>
                  <a:gd name="connsiteY13" fmla="*/ 246072 h 2021013"/>
                  <a:gd name="connsiteX14" fmla="*/ 909638 w 1619250"/>
                  <a:gd name="connsiteY14" fmla="*/ 165110 h 2021013"/>
                  <a:gd name="connsiteX15" fmla="*/ 890588 w 1619250"/>
                  <a:gd name="connsiteY15" fmla="*/ 127010 h 2021013"/>
                  <a:gd name="connsiteX16" fmla="*/ 738188 w 1619250"/>
                  <a:gd name="connsiteY16" fmla="*/ 188922 h 2021013"/>
                  <a:gd name="connsiteX17" fmla="*/ 719138 w 1619250"/>
                  <a:gd name="connsiteY17" fmla="*/ 1127135 h 2021013"/>
                  <a:gd name="connsiteX18" fmla="*/ 928688 w 1619250"/>
                  <a:gd name="connsiteY18" fmla="*/ 1127135 h 2021013"/>
                  <a:gd name="connsiteX19" fmla="*/ 714375 w 1619250"/>
                  <a:gd name="connsiteY19" fmla="*/ 1136660 h 2021013"/>
                  <a:gd name="connsiteX20" fmla="*/ 614363 w 1619250"/>
                  <a:gd name="connsiteY20" fmla="*/ 1236672 h 2021013"/>
                  <a:gd name="connsiteX21" fmla="*/ 957263 w 1619250"/>
                  <a:gd name="connsiteY21" fmla="*/ 1279535 h 2021013"/>
                  <a:gd name="connsiteX22" fmla="*/ 585788 w 1619250"/>
                  <a:gd name="connsiteY22" fmla="*/ 1241435 h 2021013"/>
                  <a:gd name="connsiteX23" fmla="*/ 0 w 1619250"/>
                  <a:gd name="connsiteY23" fmla="*/ 1793885 h 2021013"/>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957263 w 1619250"/>
                  <a:gd name="connsiteY13" fmla="*/ 357287 h 2013165"/>
                  <a:gd name="connsiteX14" fmla="*/ 819150 w 1619250"/>
                  <a:gd name="connsiteY14" fmla="*/ 238224 h 2013165"/>
                  <a:gd name="connsiteX15" fmla="*/ 909638 w 1619250"/>
                  <a:gd name="connsiteY15" fmla="*/ 157262 h 2013165"/>
                  <a:gd name="connsiteX16" fmla="*/ 890588 w 1619250"/>
                  <a:gd name="connsiteY16" fmla="*/ 119162 h 2013165"/>
                  <a:gd name="connsiteX17" fmla="*/ 738188 w 1619250"/>
                  <a:gd name="connsiteY17" fmla="*/ 181074 h 2013165"/>
                  <a:gd name="connsiteX18" fmla="*/ 719138 w 1619250"/>
                  <a:gd name="connsiteY18" fmla="*/ 1119287 h 2013165"/>
                  <a:gd name="connsiteX19" fmla="*/ 928688 w 1619250"/>
                  <a:gd name="connsiteY19" fmla="*/ 1119287 h 2013165"/>
                  <a:gd name="connsiteX20" fmla="*/ 714375 w 1619250"/>
                  <a:gd name="connsiteY20" fmla="*/ 1128812 h 2013165"/>
                  <a:gd name="connsiteX21" fmla="*/ 614363 w 1619250"/>
                  <a:gd name="connsiteY21" fmla="*/ 1228824 h 2013165"/>
                  <a:gd name="connsiteX22" fmla="*/ 957263 w 1619250"/>
                  <a:gd name="connsiteY22" fmla="*/ 1271687 h 2013165"/>
                  <a:gd name="connsiteX23" fmla="*/ 585788 w 1619250"/>
                  <a:gd name="connsiteY23" fmla="*/ 1233587 h 2013165"/>
                  <a:gd name="connsiteX24" fmla="*/ 0 w 1619250"/>
                  <a:gd name="connsiteY24" fmla="*/ 1786037 h 2013165"/>
                  <a:gd name="connsiteX0" fmla="*/ 0 w 1619250"/>
                  <a:gd name="connsiteY0" fmla="*/ 1786037 h 2013165"/>
                  <a:gd name="connsiteX1" fmla="*/ 138113 w 1619250"/>
                  <a:gd name="connsiteY1" fmla="*/ 1990824 h 2013165"/>
                  <a:gd name="connsiteX2" fmla="*/ 895351 w 1619250"/>
                  <a:gd name="connsiteY2" fmla="*/ 1800325 h 2013165"/>
                  <a:gd name="connsiteX3" fmla="*/ 1119188 w 1619250"/>
                  <a:gd name="connsiteY3" fmla="*/ 1652686 h 2013165"/>
                  <a:gd name="connsiteX4" fmla="*/ 1419226 w 1619250"/>
                  <a:gd name="connsiteY4" fmla="*/ 1566961 h 2013165"/>
                  <a:gd name="connsiteX5" fmla="*/ 1352550 w 1619250"/>
                  <a:gd name="connsiteY5" fmla="*/ 1200249 h 2013165"/>
                  <a:gd name="connsiteX6" fmla="*/ 1619250 w 1619250"/>
                  <a:gd name="connsiteY6" fmla="*/ 147737 h 2013165"/>
                  <a:gd name="connsiteX7" fmla="*/ 1581150 w 1619250"/>
                  <a:gd name="connsiteY7" fmla="*/ 123924 h 2013165"/>
                  <a:gd name="connsiteX8" fmla="*/ 1552575 w 1619250"/>
                  <a:gd name="connsiteY8" fmla="*/ 242987 h 2013165"/>
                  <a:gd name="connsiteX9" fmla="*/ 1514475 w 1619250"/>
                  <a:gd name="connsiteY9" fmla="*/ 100112 h 2013165"/>
                  <a:gd name="connsiteX10" fmla="*/ 1266825 w 1619250"/>
                  <a:gd name="connsiteY10" fmla="*/ 328712 h 2013165"/>
                  <a:gd name="connsiteX11" fmla="*/ 1219200 w 1619250"/>
                  <a:gd name="connsiteY11" fmla="*/ 9624 h 2013165"/>
                  <a:gd name="connsiteX12" fmla="*/ 942975 w 1619250"/>
                  <a:gd name="connsiteY12" fmla="*/ 347762 h 2013165"/>
                  <a:gd name="connsiteX13" fmla="*/ 819150 w 1619250"/>
                  <a:gd name="connsiteY13" fmla="*/ 238224 h 2013165"/>
                  <a:gd name="connsiteX14" fmla="*/ 909638 w 1619250"/>
                  <a:gd name="connsiteY14" fmla="*/ 157262 h 2013165"/>
                  <a:gd name="connsiteX15" fmla="*/ 890588 w 1619250"/>
                  <a:gd name="connsiteY15" fmla="*/ 119162 h 2013165"/>
                  <a:gd name="connsiteX16" fmla="*/ 738188 w 1619250"/>
                  <a:gd name="connsiteY16" fmla="*/ 181074 h 2013165"/>
                  <a:gd name="connsiteX17" fmla="*/ 719138 w 1619250"/>
                  <a:gd name="connsiteY17" fmla="*/ 1119287 h 2013165"/>
                  <a:gd name="connsiteX18" fmla="*/ 928688 w 1619250"/>
                  <a:gd name="connsiteY18" fmla="*/ 1119287 h 2013165"/>
                  <a:gd name="connsiteX19" fmla="*/ 714375 w 1619250"/>
                  <a:gd name="connsiteY19" fmla="*/ 1128812 h 2013165"/>
                  <a:gd name="connsiteX20" fmla="*/ 614363 w 1619250"/>
                  <a:gd name="connsiteY20" fmla="*/ 1228824 h 2013165"/>
                  <a:gd name="connsiteX21" fmla="*/ 957263 w 1619250"/>
                  <a:gd name="connsiteY21" fmla="*/ 1271687 h 2013165"/>
                  <a:gd name="connsiteX22" fmla="*/ 585788 w 1619250"/>
                  <a:gd name="connsiteY22" fmla="*/ 1233587 h 2013165"/>
                  <a:gd name="connsiteX23" fmla="*/ 0 w 1619250"/>
                  <a:gd name="connsiteY23" fmla="*/ 1786037 h 2013165"/>
                  <a:gd name="connsiteX0" fmla="*/ 0 w 1619250"/>
                  <a:gd name="connsiteY0" fmla="*/ 1777157 h 2004285"/>
                  <a:gd name="connsiteX1" fmla="*/ 138113 w 1619250"/>
                  <a:gd name="connsiteY1" fmla="*/ 1981944 h 2004285"/>
                  <a:gd name="connsiteX2" fmla="*/ 895351 w 1619250"/>
                  <a:gd name="connsiteY2" fmla="*/ 1791445 h 2004285"/>
                  <a:gd name="connsiteX3" fmla="*/ 1119188 w 1619250"/>
                  <a:gd name="connsiteY3" fmla="*/ 1643806 h 2004285"/>
                  <a:gd name="connsiteX4" fmla="*/ 1419226 w 1619250"/>
                  <a:gd name="connsiteY4" fmla="*/ 1558081 h 2004285"/>
                  <a:gd name="connsiteX5" fmla="*/ 1352550 w 1619250"/>
                  <a:gd name="connsiteY5" fmla="*/ 1191369 h 2004285"/>
                  <a:gd name="connsiteX6" fmla="*/ 1619250 w 1619250"/>
                  <a:gd name="connsiteY6" fmla="*/ 138857 h 2004285"/>
                  <a:gd name="connsiteX7" fmla="*/ 1581150 w 1619250"/>
                  <a:gd name="connsiteY7" fmla="*/ 115044 h 2004285"/>
                  <a:gd name="connsiteX8" fmla="*/ 1552575 w 1619250"/>
                  <a:gd name="connsiteY8" fmla="*/ 234107 h 2004285"/>
                  <a:gd name="connsiteX9" fmla="*/ 1514475 w 1619250"/>
                  <a:gd name="connsiteY9" fmla="*/ 91232 h 2004285"/>
                  <a:gd name="connsiteX10" fmla="*/ 1266825 w 1619250"/>
                  <a:gd name="connsiteY10" fmla="*/ 319832 h 2004285"/>
                  <a:gd name="connsiteX11" fmla="*/ 1219200 w 1619250"/>
                  <a:gd name="connsiteY11" fmla="*/ 744 h 2004285"/>
                  <a:gd name="connsiteX12" fmla="*/ 819150 w 1619250"/>
                  <a:gd name="connsiteY12" fmla="*/ 229344 h 2004285"/>
                  <a:gd name="connsiteX13" fmla="*/ 909638 w 1619250"/>
                  <a:gd name="connsiteY13" fmla="*/ 148382 h 2004285"/>
                  <a:gd name="connsiteX14" fmla="*/ 890588 w 1619250"/>
                  <a:gd name="connsiteY14" fmla="*/ 110282 h 2004285"/>
                  <a:gd name="connsiteX15" fmla="*/ 738188 w 1619250"/>
                  <a:gd name="connsiteY15" fmla="*/ 172194 h 2004285"/>
                  <a:gd name="connsiteX16" fmla="*/ 719138 w 1619250"/>
                  <a:gd name="connsiteY16" fmla="*/ 1110407 h 2004285"/>
                  <a:gd name="connsiteX17" fmla="*/ 928688 w 1619250"/>
                  <a:gd name="connsiteY17" fmla="*/ 1110407 h 2004285"/>
                  <a:gd name="connsiteX18" fmla="*/ 714375 w 1619250"/>
                  <a:gd name="connsiteY18" fmla="*/ 1119932 h 2004285"/>
                  <a:gd name="connsiteX19" fmla="*/ 614363 w 1619250"/>
                  <a:gd name="connsiteY19" fmla="*/ 1219944 h 2004285"/>
                  <a:gd name="connsiteX20" fmla="*/ 957263 w 1619250"/>
                  <a:gd name="connsiteY20" fmla="*/ 1262807 h 2004285"/>
                  <a:gd name="connsiteX21" fmla="*/ 585788 w 1619250"/>
                  <a:gd name="connsiteY21" fmla="*/ 1224707 h 2004285"/>
                  <a:gd name="connsiteX22" fmla="*/ 0 w 1619250"/>
                  <a:gd name="connsiteY22" fmla="*/ 1777157 h 2004285"/>
                  <a:gd name="connsiteX0" fmla="*/ 0 w 1619250"/>
                  <a:gd name="connsiteY0" fmla="*/ 1795311 h 2022439"/>
                  <a:gd name="connsiteX1" fmla="*/ 138113 w 1619250"/>
                  <a:gd name="connsiteY1" fmla="*/ 2000098 h 2022439"/>
                  <a:gd name="connsiteX2" fmla="*/ 895351 w 1619250"/>
                  <a:gd name="connsiteY2" fmla="*/ 1809599 h 2022439"/>
                  <a:gd name="connsiteX3" fmla="*/ 1119188 w 1619250"/>
                  <a:gd name="connsiteY3" fmla="*/ 1661960 h 2022439"/>
                  <a:gd name="connsiteX4" fmla="*/ 1419226 w 1619250"/>
                  <a:gd name="connsiteY4" fmla="*/ 1576235 h 2022439"/>
                  <a:gd name="connsiteX5" fmla="*/ 1352550 w 1619250"/>
                  <a:gd name="connsiteY5" fmla="*/ 1209523 h 2022439"/>
                  <a:gd name="connsiteX6" fmla="*/ 1619250 w 1619250"/>
                  <a:gd name="connsiteY6" fmla="*/ 157011 h 2022439"/>
                  <a:gd name="connsiteX7" fmla="*/ 1581150 w 1619250"/>
                  <a:gd name="connsiteY7" fmla="*/ 133198 h 2022439"/>
                  <a:gd name="connsiteX8" fmla="*/ 1552575 w 1619250"/>
                  <a:gd name="connsiteY8" fmla="*/ 252261 h 2022439"/>
                  <a:gd name="connsiteX9" fmla="*/ 1514475 w 1619250"/>
                  <a:gd name="connsiteY9" fmla="*/ 109386 h 2022439"/>
                  <a:gd name="connsiteX10" fmla="*/ 1266825 w 1619250"/>
                  <a:gd name="connsiteY10" fmla="*/ 337986 h 2022439"/>
                  <a:gd name="connsiteX11" fmla="*/ 1219200 w 1619250"/>
                  <a:gd name="connsiteY11" fmla="*/ 18898 h 2022439"/>
                  <a:gd name="connsiteX12" fmla="*/ 819150 w 1619250"/>
                  <a:gd name="connsiteY12" fmla="*/ 247498 h 2022439"/>
                  <a:gd name="connsiteX13" fmla="*/ 909638 w 1619250"/>
                  <a:gd name="connsiteY13" fmla="*/ 166536 h 2022439"/>
                  <a:gd name="connsiteX14" fmla="*/ 890588 w 1619250"/>
                  <a:gd name="connsiteY14" fmla="*/ 128436 h 2022439"/>
                  <a:gd name="connsiteX15" fmla="*/ 738188 w 1619250"/>
                  <a:gd name="connsiteY15" fmla="*/ 190348 h 2022439"/>
                  <a:gd name="connsiteX16" fmla="*/ 719138 w 1619250"/>
                  <a:gd name="connsiteY16" fmla="*/ 1128561 h 2022439"/>
                  <a:gd name="connsiteX17" fmla="*/ 928688 w 1619250"/>
                  <a:gd name="connsiteY17" fmla="*/ 1128561 h 2022439"/>
                  <a:gd name="connsiteX18" fmla="*/ 714375 w 1619250"/>
                  <a:gd name="connsiteY18" fmla="*/ 1138086 h 2022439"/>
                  <a:gd name="connsiteX19" fmla="*/ 614363 w 1619250"/>
                  <a:gd name="connsiteY19" fmla="*/ 1238098 h 2022439"/>
                  <a:gd name="connsiteX20" fmla="*/ 957263 w 1619250"/>
                  <a:gd name="connsiteY20" fmla="*/ 1280961 h 2022439"/>
                  <a:gd name="connsiteX21" fmla="*/ 585788 w 1619250"/>
                  <a:gd name="connsiteY21" fmla="*/ 1242861 h 2022439"/>
                  <a:gd name="connsiteX22" fmla="*/ 0 w 1619250"/>
                  <a:gd name="connsiteY22" fmla="*/ 1795311 h 2022439"/>
                  <a:gd name="connsiteX0" fmla="*/ 0 w 1619250"/>
                  <a:gd name="connsiteY0" fmla="*/ 1792181 h 2019309"/>
                  <a:gd name="connsiteX1" fmla="*/ 138113 w 1619250"/>
                  <a:gd name="connsiteY1" fmla="*/ 1996968 h 2019309"/>
                  <a:gd name="connsiteX2" fmla="*/ 895351 w 1619250"/>
                  <a:gd name="connsiteY2" fmla="*/ 1806469 h 2019309"/>
                  <a:gd name="connsiteX3" fmla="*/ 1119188 w 1619250"/>
                  <a:gd name="connsiteY3" fmla="*/ 1658830 h 2019309"/>
                  <a:gd name="connsiteX4" fmla="*/ 1419226 w 1619250"/>
                  <a:gd name="connsiteY4" fmla="*/ 1573105 h 2019309"/>
                  <a:gd name="connsiteX5" fmla="*/ 1352550 w 1619250"/>
                  <a:gd name="connsiteY5" fmla="*/ 1206393 h 2019309"/>
                  <a:gd name="connsiteX6" fmla="*/ 1619250 w 1619250"/>
                  <a:gd name="connsiteY6" fmla="*/ 153881 h 2019309"/>
                  <a:gd name="connsiteX7" fmla="*/ 1581150 w 1619250"/>
                  <a:gd name="connsiteY7" fmla="*/ 130068 h 2019309"/>
                  <a:gd name="connsiteX8" fmla="*/ 1552575 w 1619250"/>
                  <a:gd name="connsiteY8" fmla="*/ 249131 h 2019309"/>
                  <a:gd name="connsiteX9" fmla="*/ 1514475 w 1619250"/>
                  <a:gd name="connsiteY9" fmla="*/ 106256 h 2019309"/>
                  <a:gd name="connsiteX10" fmla="*/ 1266825 w 1619250"/>
                  <a:gd name="connsiteY10" fmla="*/ 334856 h 2019309"/>
                  <a:gd name="connsiteX11" fmla="*/ 1219200 w 1619250"/>
                  <a:gd name="connsiteY11" fmla="*/ 15768 h 2019309"/>
                  <a:gd name="connsiteX12" fmla="*/ 819150 w 1619250"/>
                  <a:gd name="connsiteY12" fmla="*/ 244368 h 2019309"/>
                  <a:gd name="connsiteX13" fmla="*/ 909638 w 1619250"/>
                  <a:gd name="connsiteY13" fmla="*/ 163406 h 2019309"/>
                  <a:gd name="connsiteX14" fmla="*/ 890588 w 1619250"/>
                  <a:gd name="connsiteY14" fmla="*/ 125306 h 2019309"/>
                  <a:gd name="connsiteX15" fmla="*/ 738188 w 1619250"/>
                  <a:gd name="connsiteY15" fmla="*/ 187218 h 2019309"/>
                  <a:gd name="connsiteX16" fmla="*/ 719138 w 1619250"/>
                  <a:gd name="connsiteY16" fmla="*/ 1125431 h 2019309"/>
                  <a:gd name="connsiteX17" fmla="*/ 928688 w 1619250"/>
                  <a:gd name="connsiteY17" fmla="*/ 1125431 h 2019309"/>
                  <a:gd name="connsiteX18" fmla="*/ 714375 w 1619250"/>
                  <a:gd name="connsiteY18" fmla="*/ 1134956 h 2019309"/>
                  <a:gd name="connsiteX19" fmla="*/ 614363 w 1619250"/>
                  <a:gd name="connsiteY19" fmla="*/ 1234968 h 2019309"/>
                  <a:gd name="connsiteX20" fmla="*/ 957263 w 1619250"/>
                  <a:gd name="connsiteY20" fmla="*/ 1277831 h 2019309"/>
                  <a:gd name="connsiteX21" fmla="*/ 585788 w 1619250"/>
                  <a:gd name="connsiteY21" fmla="*/ 1239731 h 2019309"/>
                  <a:gd name="connsiteX22" fmla="*/ 0 w 1619250"/>
                  <a:gd name="connsiteY22" fmla="*/ 1792181 h 2019309"/>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66825 w 1619250"/>
                  <a:gd name="connsiteY10" fmla="*/ 33554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76350 w 1619250"/>
                  <a:gd name="connsiteY10" fmla="*/ 321253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4475 w 1619250"/>
                  <a:gd name="connsiteY9" fmla="*/ 106941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28763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30753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19250"/>
                  <a:gd name="connsiteY0" fmla="*/ 1792866 h 2019994"/>
                  <a:gd name="connsiteX1" fmla="*/ 138113 w 1619250"/>
                  <a:gd name="connsiteY1" fmla="*/ 1997653 h 2019994"/>
                  <a:gd name="connsiteX2" fmla="*/ 895351 w 1619250"/>
                  <a:gd name="connsiteY2" fmla="*/ 1807154 h 2019994"/>
                  <a:gd name="connsiteX3" fmla="*/ 1119188 w 1619250"/>
                  <a:gd name="connsiteY3" fmla="*/ 1659515 h 2019994"/>
                  <a:gd name="connsiteX4" fmla="*/ 1419226 w 1619250"/>
                  <a:gd name="connsiteY4" fmla="*/ 1573790 h 2019994"/>
                  <a:gd name="connsiteX5" fmla="*/ 1352550 w 1619250"/>
                  <a:gd name="connsiteY5" fmla="*/ 1207078 h 2019994"/>
                  <a:gd name="connsiteX6" fmla="*/ 1619250 w 1619250"/>
                  <a:gd name="connsiteY6" fmla="*/ 154566 h 2019994"/>
                  <a:gd name="connsiteX7" fmla="*/ 1581150 w 1619250"/>
                  <a:gd name="connsiteY7" fmla="*/ 114084 h 2019994"/>
                  <a:gd name="connsiteX8" fmla="*/ 1552575 w 1619250"/>
                  <a:gd name="connsiteY8" fmla="*/ 249816 h 2019994"/>
                  <a:gd name="connsiteX9" fmla="*/ 1519238 w 1619250"/>
                  <a:gd name="connsiteY9" fmla="*/ 104560 h 2019994"/>
                  <a:gd name="connsiteX10" fmla="*/ 1293019 w 1619250"/>
                  <a:gd name="connsiteY10" fmla="*/ 316491 h 2019994"/>
                  <a:gd name="connsiteX11" fmla="*/ 1219200 w 1619250"/>
                  <a:gd name="connsiteY11" fmla="*/ 16453 h 2019994"/>
                  <a:gd name="connsiteX12" fmla="*/ 819150 w 1619250"/>
                  <a:gd name="connsiteY12" fmla="*/ 245053 h 2019994"/>
                  <a:gd name="connsiteX13" fmla="*/ 909638 w 1619250"/>
                  <a:gd name="connsiteY13" fmla="*/ 164091 h 2019994"/>
                  <a:gd name="connsiteX14" fmla="*/ 890588 w 1619250"/>
                  <a:gd name="connsiteY14" fmla="*/ 125991 h 2019994"/>
                  <a:gd name="connsiteX15" fmla="*/ 738188 w 1619250"/>
                  <a:gd name="connsiteY15" fmla="*/ 187903 h 2019994"/>
                  <a:gd name="connsiteX16" fmla="*/ 719138 w 1619250"/>
                  <a:gd name="connsiteY16" fmla="*/ 1126116 h 2019994"/>
                  <a:gd name="connsiteX17" fmla="*/ 928688 w 1619250"/>
                  <a:gd name="connsiteY17" fmla="*/ 1126116 h 2019994"/>
                  <a:gd name="connsiteX18" fmla="*/ 714375 w 1619250"/>
                  <a:gd name="connsiteY18" fmla="*/ 1135641 h 2019994"/>
                  <a:gd name="connsiteX19" fmla="*/ 614363 w 1619250"/>
                  <a:gd name="connsiteY19" fmla="*/ 1235653 h 2019994"/>
                  <a:gd name="connsiteX20" fmla="*/ 957263 w 1619250"/>
                  <a:gd name="connsiteY20" fmla="*/ 1278516 h 2019994"/>
                  <a:gd name="connsiteX21" fmla="*/ 585788 w 1619250"/>
                  <a:gd name="connsiteY21" fmla="*/ 1240416 h 2019994"/>
                  <a:gd name="connsiteX22" fmla="*/ 0 w 1619250"/>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3019 w 1635919"/>
                  <a:gd name="connsiteY10" fmla="*/ 316491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9638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90588 w 1635919"/>
                  <a:gd name="connsiteY14" fmla="*/ 125991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902494 w 1635919"/>
                  <a:gd name="connsiteY13" fmla="*/ 164091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64394 w 1635919"/>
                  <a:gd name="connsiteY13" fmla="*/ 140279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5523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38188 w 1635919"/>
                  <a:gd name="connsiteY15" fmla="*/ 187903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28688 w 1635919"/>
                  <a:gd name="connsiteY17" fmla="*/ 112611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 name="connsiteX0" fmla="*/ 0 w 1635919"/>
                  <a:gd name="connsiteY0" fmla="*/ 1792866 h 2019994"/>
                  <a:gd name="connsiteX1" fmla="*/ 138113 w 1635919"/>
                  <a:gd name="connsiteY1" fmla="*/ 1997653 h 2019994"/>
                  <a:gd name="connsiteX2" fmla="*/ 895351 w 1635919"/>
                  <a:gd name="connsiteY2" fmla="*/ 1807154 h 2019994"/>
                  <a:gd name="connsiteX3" fmla="*/ 1119188 w 1635919"/>
                  <a:gd name="connsiteY3" fmla="*/ 1659515 h 2019994"/>
                  <a:gd name="connsiteX4" fmla="*/ 1419226 w 1635919"/>
                  <a:gd name="connsiteY4" fmla="*/ 1573790 h 2019994"/>
                  <a:gd name="connsiteX5" fmla="*/ 1352550 w 1635919"/>
                  <a:gd name="connsiteY5" fmla="*/ 1207078 h 2019994"/>
                  <a:gd name="connsiteX6" fmla="*/ 1635919 w 1635919"/>
                  <a:gd name="connsiteY6" fmla="*/ 154566 h 2019994"/>
                  <a:gd name="connsiteX7" fmla="*/ 1581150 w 1635919"/>
                  <a:gd name="connsiteY7" fmla="*/ 114084 h 2019994"/>
                  <a:gd name="connsiteX8" fmla="*/ 1552575 w 1635919"/>
                  <a:gd name="connsiteY8" fmla="*/ 249816 h 2019994"/>
                  <a:gd name="connsiteX9" fmla="*/ 1519238 w 1635919"/>
                  <a:gd name="connsiteY9" fmla="*/ 104560 h 2019994"/>
                  <a:gd name="connsiteX10" fmla="*/ 1290638 w 1635919"/>
                  <a:gd name="connsiteY10" fmla="*/ 314110 h 2019994"/>
                  <a:gd name="connsiteX11" fmla="*/ 1219200 w 1635919"/>
                  <a:gd name="connsiteY11" fmla="*/ 16453 h 2019994"/>
                  <a:gd name="connsiteX12" fmla="*/ 819150 w 1635919"/>
                  <a:gd name="connsiteY12" fmla="*/ 245053 h 2019994"/>
                  <a:gd name="connsiteX13" fmla="*/ 883444 w 1635919"/>
                  <a:gd name="connsiteY13" fmla="*/ 183142 h 2019994"/>
                  <a:gd name="connsiteX14" fmla="*/ 885825 w 1635919"/>
                  <a:gd name="connsiteY14" fmla="*/ 104559 h 2019994"/>
                  <a:gd name="connsiteX15" fmla="*/ 742950 w 1635919"/>
                  <a:gd name="connsiteY15" fmla="*/ 195046 h 2019994"/>
                  <a:gd name="connsiteX16" fmla="*/ 719138 w 1635919"/>
                  <a:gd name="connsiteY16" fmla="*/ 1126116 h 2019994"/>
                  <a:gd name="connsiteX17" fmla="*/ 933451 w 1635919"/>
                  <a:gd name="connsiteY17" fmla="*/ 1145166 h 2019994"/>
                  <a:gd name="connsiteX18" fmla="*/ 714375 w 1635919"/>
                  <a:gd name="connsiteY18" fmla="*/ 1135641 h 2019994"/>
                  <a:gd name="connsiteX19" fmla="*/ 614363 w 1635919"/>
                  <a:gd name="connsiteY19" fmla="*/ 1235653 h 2019994"/>
                  <a:gd name="connsiteX20" fmla="*/ 957263 w 1635919"/>
                  <a:gd name="connsiteY20" fmla="*/ 1278516 h 2019994"/>
                  <a:gd name="connsiteX21" fmla="*/ 585788 w 1635919"/>
                  <a:gd name="connsiteY21" fmla="*/ 1240416 h 2019994"/>
                  <a:gd name="connsiteX22" fmla="*/ 0 w 1635919"/>
                  <a:gd name="connsiteY22" fmla="*/ 1792866 h 20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5919" h="2019994">
                    <a:moveTo>
                      <a:pt x="0" y="1792866"/>
                    </a:moveTo>
                    <a:cubicBezTo>
                      <a:pt x="3175" y="1892878"/>
                      <a:pt x="53975" y="1978603"/>
                      <a:pt x="138113" y="1997653"/>
                    </a:cubicBezTo>
                    <a:cubicBezTo>
                      <a:pt x="401638" y="2051629"/>
                      <a:pt x="703264" y="2015116"/>
                      <a:pt x="895351" y="1807154"/>
                    </a:cubicBezTo>
                    <a:cubicBezTo>
                      <a:pt x="928688" y="1778579"/>
                      <a:pt x="1004888" y="1683327"/>
                      <a:pt x="1119188" y="1659515"/>
                    </a:cubicBezTo>
                    <a:cubicBezTo>
                      <a:pt x="1247775" y="1656341"/>
                      <a:pt x="1309689" y="1629352"/>
                      <a:pt x="1419226" y="1573790"/>
                    </a:cubicBezTo>
                    <a:cubicBezTo>
                      <a:pt x="1473201" y="1403928"/>
                      <a:pt x="1436688" y="1319790"/>
                      <a:pt x="1352550" y="1207078"/>
                    </a:cubicBezTo>
                    <a:lnTo>
                      <a:pt x="1635919" y="154566"/>
                    </a:lnTo>
                    <a:cubicBezTo>
                      <a:pt x="1627188" y="119641"/>
                      <a:pt x="1599406" y="127578"/>
                      <a:pt x="1581150" y="114084"/>
                    </a:cubicBezTo>
                    <a:cubicBezTo>
                      <a:pt x="1571625" y="159328"/>
                      <a:pt x="1569244" y="206953"/>
                      <a:pt x="1552575" y="249816"/>
                    </a:cubicBezTo>
                    <a:cubicBezTo>
                      <a:pt x="1500981" y="203778"/>
                      <a:pt x="1542256" y="152979"/>
                      <a:pt x="1519238" y="104560"/>
                    </a:cubicBezTo>
                    <a:cubicBezTo>
                      <a:pt x="1466851" y="193460"/>
                      <a:pt x="1473994" y="296647"/>
                      <a:pt x="1290638" y="314110"/>
                    </a:cubicBezTo>
                    <a:cubicBezTo>
                      <a:pt x="1141414" y="304584"/>
                      <a:pt x="1087436" y="137898"/>
                      <a:pt x="1219200" y="16453"/>
                    </a:cubicBezTo>
                    <a:cubicBezTo>
                      <a:pt x="1016000" y="-79590"/>
                      <a:pt x="980281" y="277597"/>
                      <a:pt x="819150" y="245053"/>
                    </a:cubicBezTo>
                    <a:cubicBezTo>
                      <a:pt x="861220" y="229972"/>
                      <a:pt x="786606" y="195842"/>
                      <a:pt x="883444" y="183142"/>
                    </a:cubicBezTo>
                    <a:cubicBezTo>
                      <a:pt x="884238" y="156154"/>
                      <a:pt x="885031" y="131547"/>
                      <a:pt x="885825" y="104559"/>
                    </a:cubicBezTo>
                    <a:cubicBezTo>
                      <a:pt x="813594" y="91859"/>
                      <a:pt x="781843" y="129166"/>
                      <a:pt x="742950" y="195046"/>
                    </a:cubicBezTo>
                    <a:cubicBezTo>
                      <a:pt x="705644" y="319665"/>
                      <a:pt x="725488" y="813378"/>
                      <a:pt x="719138" y="1126116"/>
                    </a:cubicBezTo>
                    <a:cubicBezTo>
                      <a:pt x="788988" y="1126116"/>
                      <a:pt x="854075" y="1102303"/>
                      <a:pt x="933451" y="1145166"/>
                    </a:cubicBezTo>
                    <a:cubicBezTo>
                      <a:pt x="857251" y="1119766"/>
                      <a:pt x="785813" y="1132466"/>
                      <a:pt x="714375" y="1135641"/>
                    </a:cubicBezTo>
                    <a:cubicBezTo>
                      <a:pt x="642938" y="1154691"/>
                      <a:pt x="623888" y="1197554"/>
                      <a:pt x="614363" y="1235653"/>
                    </a:cubicBezTo>
                    <a:cubicBezTo>
                      <a:pt x="728663" y="1249941"/>
                      <a:pt x="847725" y="1240416"/>
                      <a:pt x="957263" y="1278516"/>
                    </a:cubicBezTo>
                    <a:cubicBezTo>
                      <a:pt x="833438" y="1227716"/>
                      <a:pt x="709613" y="1253116"/>
                      <a:pt x="585788" y="1240416"/>
                    </a:cubicBezTo>
                    <a:cubicBezTo>
                      <a:pt x="309563" y="1334079"/>
                      <a:pt x="128588" y="1565854"/>
                      <a:pt x="0" y="1792866"/>
                    </a:cubicBezTo>
                    <a:close/>
                  </a:path>
                </a:pathLst>
              </a:custGeom>
              <a:gradFill flip="none" rotWithShape="1">
                <a:gsLst>
                  <a:gs pos="15000">
                    <a:srgbClr val="FFD600"/>
                  </a:gs>
                  <a:gs pos="31000">
                    <a:srgbClr val="FFEE97"/>
                  </a:gs>
                  <a:gs pos="37000">
                    <a:srgbClr val="FFD600"/>
                  </a:gs>
                  <a:gs pos="100000">
                    <a:srgbClr val="FFD600"/>
                  </a:gs>
                </a:gsLst>
                <a:path path="rect">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491CD4DD-E12B-2BCF-3A3D-2DDD22B15AD4}"/>
                  </a:ext>
                </a:extLst>
              </p:cNvPr>
              <p:cNvSpPr/>
              <p:nvPr/>
            </p:nvSpPr>
            <p:spPr>
              <a:xfrm>
                <a:off x="1929110" y="7379860"/>
                <a:ext cx="914660" cy="962204"/>
              </a:xfrm>
              <a:custGeom>
                <a:avLst/>
                <a:gdLst>
                  <a:gd name="connsiteX0" fmla="*/ 429020 w 914660"/>
                  <a:gd name="connsiteY0" fmla="*/ 36 h 962204"/>
                  <a:gd name="connsiteX1" fmla="*/ 497941 w 914660"/>
                  <a:gd name="connsiteY1" fmla="*/ 16453 h 962204"/>
                  <a:gd name="connsiteX2" fmla="*/ 569379 w 914660"/>
                  <a:gd name="connsiteY2" fmla="*/ 314110 h 962204"/>
                  <a:gd name="connsiteX3" fmla="*/ 797979 w 914660"/>
                  <a:gd name="connsiteY3" fmla="*/ 104560 h 962204"/>
                  <a:gd name="connsiteX4" fmla="*/ 831316 w 914660"/>
                  <a:gd name="connsiteY4" fmla="*/ 249816 h 962204"/>
                  <a:gd name="connsiteX5" fmla="*/ 859891 w 914660"/>
                  <a:gd name="connsiteY5" fmla="*/ 114084 h 962204"/>
                  <a:gd name="connsiteX6" fmla="*/ 914660 w 914660"/>
                  <a:gd name="connsiteY6" fmla="*/ 154566 h 962204"/>
                  <a:gd name="connsiteX7" fmla="*/ 764433 w 914660"/>
                  <a:gd name="connsiteY7" fmla="*/ 712554 h 962204"/>
                  <a:gd name="connsiteX8" fmla="*/ 755095 w 914660"/>
                  <a:gd name="connsiteY8" fmla="*/ 739746 h 962204"/>
                  <a:gd name="connsiteX9" fmla="*/ 650922 w 914660"/>
                  <a:gd name="connsiteY9" fmla="*/ 592108 h 962204"/>
                  <a:gd name="connsiteX10" fmla="*/ 638025 w 914660"/>
                  <a:gd name="connsiteY10" fmla="*/ 787371 h 962204"/>
                  <a:gd name="connsiteX11" fmla="*/ 462621 w 914660"/>
                  <a:gd name="connsiteY11" fmla="*/ 958821 h 962204"/>
                  <a:gd name="connsiteX12" fmla="*/ 411033 w 914660"/>
                  <a:gd name="connsiteY12" fmla="*/ 823089 h 962204"/>
                  <a:gd name="connsiteX13" fmla="*/ 573539 w 914660"/>
                  <a:gd name="connsiteY13" fmla="*/ 658783 h 962204"/>
                  <a:gd name="connsiteX14" fmla="*/ 503893 w 914660"/>
                  <a:gd name="connsiteY14" fmla="*/ 520671 h 962204"/>
                  <a:gd name="connsiteX15" fmla="*/ 467781 w 914660"/>
                  <a:gd name="connsiteY15" fmla="*/ 644496 h 962204"/>
                  <a:gd name="connsiteX16" fmla="*/ 359443 w 914660"/>
                  <a:gd name="connsiteY16" fmla="*/ 649258 h 962204"/>
                  <a:gd name="connsiteX17" fmla="*/ 436825 w 914660"/>
                  <a:gd name="connsiteY17" fmla="*/ 389702 h 962204"/>
                  <a:gd name="connsiteX18" fmla="*/ 230470 w 914660"/>
                  <a:gd name="connsiteY18" fmla="*/ 518290 h 962204"/>
                  <a:gd name="connsiteX19" fmla="*/ 147927 w 914660"/>
                  <a:gd name="connsiteY19" fmla="*/ 892146 h 962204"/>
                  <a:gd name="connsiteX20" fmla="*/ 101496 w 914660"/>
                  <a:gd name="connsiteY20" fmla="*/ 901671 h 962204"/>
                  <a:gd name="connsiteX21" fmla="*/ 11214 w 914660"/>
                  <a:gd name="connsiteY21" fmla="*/ 656402 h 962204"/>
                  <a:gd name="connsiteX22" fmla="*/ 0 w 914660"/>
                  <a:gd name="connsiteY22" fmla="*/ 444740 h 962204"/>
                  <a:gd name="connsiteX23" fmla="*/ 3125 w 914660"/>
                  <a:gd name="connsiteY23" fmla="*/ 349121 h 962204"/>
                  <a:gd name="connsiteX24" fmla="*/ 21691 w 914660"/>
                  <a:gd name="connsiteY24" fmla="*/ 195046 h 962204"/>
                  <a:gd name="connsiteX25" fmla="*/ 164566 w 914660"/>
                  <a:gd name="connsiteY25" fmla="*/ 104559 h 962204"/>
                  <a:gd name="connsiteX26" fmla="*/ 162185 w 914660"/>
                  <a:gd name="connsiteY26" fmla="*/ 183142 h 962204"/>
                  <a:gd name="connsiteX27" fmla="*/ 97891 w 914660"/>
                  <a:gd name="connsiteY27" fmla="*/ 245053 h 962204"/>
                  <a:gd name="connsiteX28" fmla="*/ 429020 w 914660"/>
                  <a:gd name="connsiteY28" fmla="*/ 36 h 9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660" h="962204">
                    <a:moveTo>
                      <a:pt x="429020" y="36"/>
                    </a:moveTo>
                    <a:cubicBezTo>
                      <a:pt x="449758" y="-476"/>
                      <a:pt x="472541" y="4448"/>
                      <a:pt x="497941" y="16453"/>
                    </a:cubicBezTo>
                    <a:cubicBezTo>
                      <a:pt x="366177" y="137898"/>
                      <a:pt x="420155" y="304584"/>
                      <a:pt x="569379" y="314110"/>
                    </a:cubicBezTo>
                    <a:cubicBezTo>
                      <a:pt x="752735" y="296647"/>
                      <a:pt x="745592" y="193460"/>
                      <a:pt x="797979" y="104560"/>
                    </a:cubicBezTo>
                    <a:cubicBezTo>
                      <a:pt x="820997" y="152979"/>
                      <a:pt x="779722" y="203778"/>
                      <a:pt x="831316" y="249816"/>
                    </a:cubicBezTo>
                    <a:cubicBezTo>
                      <a:pt x="847985" y="206953"/>
                      <a:pt x="850366" y="159328"/>
                      <a:pt x="859891" y="114084"/>
                    </a:cubicBezTo>
                    <a:cubicBezTo>
                      <a:pt x="878147" y="127578"/>
                      <a:pt x="905929" y="119641"/>
                      <a:pt x="914660" y="154566"/>
                    </a:cubicBezTo>
                    <a:lnTo>
                      <a:pt x="764433" y="712554"/>
                    </a:lnTo>
                    <a:lnTo>
                      <a:pt x="755095" y="739746"/>
                    </a:lnTo>
                    <a:lnTo>
                      <a:pt x="650922" y="592108"/>
                    </a:lnTo>
                    <a:cubicBezTo>
                      <a:pt x="650922" y="661958"/>
                      <a:pt x="653503" y="719903"/>
                      <a:pt x="638025" y="787371"/>
                    </a:cubicBezTo>
                    <a:cubicBezTo>
                      <a:pt x="622548" y="854839"/>
                      <a:pt x="575258" y="935009"/>
                      <a:pt x="462621" y="958821"/>
                    </a:cubicBezTo>
                    <a:cubicBezTo>
                      <a:pt x="349985" y="982633"/>
                      <a:pt x="376639" y="854046"/>
                      <a:pt x="411033" y="823089"/>
                    </a:cubicBezTo>
                    <a:cubicBezTo>
                      <a:pt x="445427" y="792132"/>
                      <a:pt x="537427" y="809199"/>
                      <a:pt x="573539" y="658783"/>
                    </a:cubicBezTo>
                    <a:cubicBezTo>
                      <a:pt x="591595" y="505590"/>
                      <a:pt x="532068" y="530990"/>
                      <a:pt x="503893" y="520671"/>
                    </a:cubicBezTo>
                    <a:cubicBezTo>
                      <a:pt x="491856" y="561946"/>
                      <a:pt x="503033" y="607984"/>
                      <a:pt x="467781" y="644496"/>
                    </a:cubicBezTo>
                    <a:cubicBezTo>
                      <a:pt x="444565" y="677039"/>
                      <a:pt x="403293" y="676246"/>
                      <a:pt x="359443" y="649258"/>
                    </a:cubicBezTo>
                    <a:cubicBezTo>
                      <a:pt x="326770" y="550833"/>
                      <a:pt x="386955" y="476221"/>
                      <a:pt x="436825" y="389702"/>
                    </a:cubicBezTo>
                    <a:cubicBezTo>
                      <a:pt x="334508" y="428596"/>
                      <a:pt x="260562" y="465109"/>
                      <a:pt x="230470" y="518290"/>
                    </a:cubicBezTo>
                    <a:cubicBezTo>
                      <a:pt x="152226" y="643703"/>
                      <a:pt x="135889" y="752445"/>
                      <a:pt x="147927" y="892146"/>
                    </a:cubicBezTo>
                    <a:cubicBezTo>
                      <a:pt x="159965" y="1031847"/>
                      <a:pt x="121471" y="923103"/>
                      <a:pt x="101496" y="901671"/>
                    </a:cubicBezTo>
                    <a:cubicBezTo>
                      <a:pt x="71200" y="810389"/>
                      <a:pt x="12934" y="742921"/>
                      <a:pt x="11214" y="656402"/>
                    </a:cubicBezTo>
                    <a:lnTo>
                      <a:pt x="0" y="444740"/>
                    </a:lnTo>
                    <a:lnTo>
                      <a:pt x="3125" y="349121"/>
                    </a:lnTo>
                    <a:cubicBezTo>
                      <a:pt x="6610" y="280424"/>
                      <a:pt x="12365" y="226201"/>
                      <a:pt x="21691" y="195046"/>
                    </a:cubicBezTo>
                    <a:cubicBezTo>
                      <a:pt x="60584" y="129166"/>
                      <a:pt x="92335" y="91859"/>
                      <a:pt x="164566" y="104559"/>
                    </a:cubicBezTo>
                    <a:cubicBezTo>
                      <a:pt x="163772" y="131547"/>
                      <a:pt x="162979" y="156154"/>
                      <a:pt x="162185" y="183142"/>
                    </a:cubicBezTo>
                    <a:cubicBezTo>
                      <a:pt x="65347" y="195842"/>
                      <a:pt x="139961" y="229972"/>
                      <a:pt x="97891" y="245053"/>
                    </a:cubicBezTo>
                    <a:cubicBezTo>
                      <a:pt x="238881" y="273529"/>
                      <a:pt x="283852" y="3617"/>
                      <a:pt x="429020" y="36"/>
                    </a:cubicBezTo>
                    <a:close/>
                  </a:path>
                </a:pathLst>
              </a:custGeom>
              <a:solidFill>
                <a:srgbClr val="E33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127699F-07E5-B85C-4101-EA31C646495B}"/>
                </a:ext>
              </a:extLst>
            </p:cNvPr>
            <p:cNvGrpSpPr/>
            <p:nvPr/>
          </p:nvGrpSpPr>
          <p:grpSpPr>
            <a:xfrm>
              <a:off x="2952993" y="4345234"/>
              <a:ext cx="1116001" cy="417839"/>
              <a:chOff x="1957457" y="4114024"/>
              <a:chExt cx="2151787" cy="805645"/>
            </a:xfrm>
          </p:grpSpPr>
          <p:sp>
            <p:nvSpPr>
              <p:cNvPr id="36" name="Freeform: Shape 35">
                <a:extLst>
                  <a:ext uri="{FF2B5EF4-FFF2-40B4-BE49-F238E27FC236}">
                    <a16:creationId xmlns:a16="http://schemas.microsoft.com/office/drawing/2014/main" id="{6120BF5C-22E1-9F79-4650-3EEFE74B0C50}"/>
                  </a:ext>
                </a:extLst>
              </p:cNvPr>
              <p:cNvSpPr/>
              <p:nvPr/>
            </p:nvSpPr>
            <p:spPr>
              <a:xfrm>
                <a:off x="1957457" y="4114024"/>
                <a:ext cx="2151787" cy="746270"/>
              </a:xfrm>
              <a:custGeom>
                <a:avLst/>
                <a:gdLst>
                  <a:gd name="connsiteX0" fmla="*/ 57150 w 2082800"/>
                  <a:gd name="connsiteY0" fmla="*/ 0 h 736600"/>
                  <a:gd name="connsiteX1" fmla="*/ 2082800 w 2082800"/>
                  <a:gd name="connsiteY1" fmla="*/ 241300 h 736600"/>
                  <a:gd name="connsiteX2" fmla="*/ 2012950 w 2082800"/>
                  <a:gd name="connsiteY2" fmla="*/ 736600 h 736600"/>
                  <a:gd name="connsiteX3" fmla="*/ 0 w 2082800"/>
                  <a:gd name="connsiteY3" fmla="*/ 438150 h 736600"/>
                  <a:gd name="connsiteX4" fmla="*/ 57150 w 2082800"/>
                  <a:gd name="connsiteY4" fmla="*/ 0 h 736600"/>
                  <a:gd name="connsiteX0" fmla="*/ 57150 w 2082800"/>
                  <a:gd name="connsiteY0" fmla="*/ 0 h 677069"/>
                  <a:gd name="connsiteX1" fmla="*/ 2082800 w 2082800"/>
                  <a:gd name="connsiteY1" fmla="*/ 241300 h 677069"/>
                  <a:gd name="connsiteX2" fmla="*/ 2067718 w 2082800"/>
                  <a:gd name="connsiteY2" fmla="*/ 677069 h 677069"/>
                  <a:gd name="connsiteX3" fmla="*/ 0 w 2082800"/>
                  <a:gd name="connsiteY3" fmla="*/ 438150 h 677069"/>
                  <a:gd name="connsiteX4" fmla="*/ 57150 w 2082800"/>
                  <a:gd name="connsiteY4" fmla="*/ 0 h 677069"/>
                  <a:gd name="connsiteX0" fmla="*/ 57150 w 2082800"/>
                  <a:gd name="connsiteY0" fmla="*/ 0 h 728055"/>
                  <a:gd name="connsiteX1" fmla="*/ 2082800 w 2082800"/>
                  <a:gd name="connsiteY1" fmla="*/ 241300 h 728055"/>
                  <a:gd name="connsiteX2" fmla="*/ 2067718 w 2082800"/>
                  <a:gd name="connsiteY2" fmla="*/ 677069 h 728055"/>
                  <a:gd name="connsiteX3" fmla="*/ 0 w 2082800"/>
                  <a:gd name="connsiteY3" fmla="*/ 438150 h 728055"/>
                  <a:gd name="connsiteX4" fmla="*/ 57150 w 2082800"/>
                  <a:gd name="connsiteY4" fmla="*/ 0 h 728055"/>
                  <a:gd name="connsiteX0" fmla="*/ 78581 w 2104231"/>
                  <a:gd name="connsiteY0" fmla="*/ 0 h 719314"/>
                  <a:gd name="connsiteX1" fmla="*/ 2104231 w 2104231"/>
                  <a:gd name="connsiteY1" fmla="*/ 241300 h 719314"/>
                  <a:gd name="connsiteX2" fmla="*/ 2089149 w 2104231"/>
                  <a:gd name="connsiteY2" fmla="*/ 677069 h 719314"/>
                  <a:gd name="connsiteX3" fmla="*/ 0 w 2104231"/>
                  <a:gd name="connsiteY3" fmla="*/ 340519 h 719314"/>
                  <a:gd name="connsiteX4" fmla="*/ 78581 w 2104231"/>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144712"/>
                  <a:gd name="connsiteY0" fmla="*/ 0 h 719314"/>
                  <a:gd name="connsiteX1" fmla="*/ 2144712 w 2144712"/>
                  <a:gd name="connsiteY1" fmla="*/ 274637 h 719314"/>
                  <a:gd name="connsiteX2" fmla="*/ 2089149 w 2144712"/>
                  <a:gd name="connsiteY2" fmla="*/ 677069 h 719314"/>
                  <a:gd name="connsiteX3" fmla="*/ 0 w 2144712"/>
                  <a:gd name="connsiteY3" fmla="*/ 340519 h 719314"/>
                  <a:gd name="connsiteX4" fmla="*/ 78581 w 2144712"/>
                  <a:gd name="connsiteY4" fmla="*/ 0 h 719314"/>
                  <a:gd name="connsiteX0" fmla="*/ 78581 w 2260756"/>
                  <a:gd name="connsiteY0" fmla="*/ 234 h 719548"/>
                  <a:gd name="connsiteX1" fmla="*/ 2093119 w 2260756"/>
                  <a:gd name="connsiteY1" fmla="*/ 233598 h 719548"/>
                  <a:gd name="connsiteX2" fmla="*/ 2144712 w 2260756"/>
                  <a:gd name="connsiteY2" fmla="*/ 274871 h 719548"/>
                  <a:gd name="connsiteX3" fmla="*/ 2089149 w 2260756"/>
                  <a:gd name="connsiteY3" fmla="*/ 677303 h 719548"/>
                  <a:gd name="connsiteX4" fmla="*/ 0 w 2260756"/>
                  <a:gd name="connsiteY4" fmla="*/ 340753 h 719548"/>
                  <a:gd name="connsiteX5" fmla="*/ 78581 w 2260756"/>
                  <a:gd name="connsiteY5" fmla="*/ 234 h 719548"/>
                  <a:gd name="connsiteX0" fmla="*/ 78581 w 2260756"/>
                  <a:gd name="connsiteY0" fmla="*/ 124 h 719438"/>
                  <a:gd name="connsiteX1" fmla="*/ 2093119 w 2260756"/>
                  <a:gd name="connsiteY1" fmla="*/ 233488 h 719438"/>
                  <a:gd name="connsiteX2" fmla="*/ 2144712 w 2260756"/>
                  <a:gd name="connsiteY2" fmla="*/ 274761 h 719438"/>
                  <a:gd name="connsiteX3" fmla="*/ 2089149 w 2260756"/>
                  <a:gd name="connsiteY3" fmla="*/ 677193 h 719438"/>
                  <a:gd name="connsiteX4" fmla="*/ 0 w 2260756"/>
                  <a:gd name="connsiteY4" fmla="*/ 340643 h 719438"/>
                  <a:gd name="connsiteX5" fmla="*/ 78581 w 2260756"/>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4 h 719438"/>
                  <a:gd name="connsiteX1" fmla="*/ 2093119 w 2144712"/>
                  <a:gd name="connsiteY1" fmla="*/ 233488 h 719438"/>
                  <a:gd name="connsiteX2" fmla="*/ 2144712 w 2144712"/>
                  <a:gd name="connsiteY2" fmla="*/ 274761 h 719438"/>
                  <a:gd name="connsiteX3" fmla="*/ 2089149 w 2144712"/>
                  <a:gd name="connsiteY3" fmla="*/ 677193 h 719438"/>
                  <a:gd name="connsiteX4" fmla="*/ 0 w 2144712"/>
                  <a:gd name="connsiteY4" fmla="*/ 340643 h 719438"/>
                  <a:gd name="connsiteX5" fmla="*/ 78581 w 2144712"/>
                  <a:gd name="connsiteY5" fmla="*/ 124 h 719438"/>
                  <a:gd name="connsiteX0" fmla="*/ 78581 w 2144712"/>
                  <a:gd name="connsiteY0" fmla="*/ 126 h 719440"/>
                  <a:gd name="connsiteX1" fmla="*/ 2081213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93119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126 h 719440"/>
                  <a:gd name="connsiteX1" fmla="*/ 2083594 w 2144712"/>
                  <a:gd name="connsiteY1" fmla="*/ 226347 h 719440"/>
                  <a:gd name="connsiteX2" fmla="*/ 2144712 w 2144712"/>
                  <a:gd name="connsiteY2" fmla="*/ 274763 h 719440"/>
                  <a:gd name="connsiteX3" fmla="*/ 2089149 w 2144712"/>
                  <a:gd name="connsiteY3" fmla="*/ 677195 h 719440"/>
                  <a:gd name="connsiteX4" fmla="*/ 0 w 2144712"/>
                  <a:gd name="connsiteY4" fmla="*/ 340645 h 719440"/>
                  <a:gd name="connsiteX5" fmla="*/ 78581 w 2144712"/>
                  <a:gd name="connsiteY5" fmla="*/ 126 h 719440"/>
                  <a:gd name="connsiteX0" fmla="*/ 78581 w 2144712"/>
                  <a:gd name="connsiteY0" fmla="*/ 81 h 719395"/>
                  <a:gd name="connsiteX1" fmla="*/ 2083594 w 2144712"/>
                  <a:gd name="connsiteY1" fmla="*/ 226302 h 719395"/>
                  <a:gd name="connsiteX2" fmla="*/ 2144712 w 2144712"/>
                  <a:gd name="connsiteY2" fmla="*/ 274718 h 719395"/>
                  <a:gd name="connsiteX3" fmla="*/ 2089149 w 2144712"/>
                  <a:gd name="connsiteY3" fmla="*/ 677150 h 719395"/>
                  <a:gd name="connsiteX4" fmla="*/ 0 w 2144712"/>
                  <a:gd name="connsiteY4" fmla="*/ 340600 h 719395"/>
                  <a:gd name="connsiteX5" fmla="*/ 78581 w 2144712"/>
                  <a:gd name="connsiteY5" fmla="*/ 81 h 719395"/>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84 h 719398"/>
                  <a:gd name="connsiteX1" fmla="*/ 2083594 w 2144712"/>
                  <a:gd name="connsiteY1" fmla="*/ 226305 h 719398"/>
                  <a:gd name="connsiteX2" fmla="*/ 2144712 w 2144712"/>
                  <a:gd name="connsiteY2" fmla="*/ 274721 h 719398"/>
                  <a:gd name="connsiteX3" fmla="*/ 2089149 w 2144712"/>
                  <a:gd name="connsiteY3" fmla="*/ 677153 h 719398"/>
                  <a:gd name="connsiteX4" fmla="*/ 0 w 2144712"/>
                  <a:gd name="connsiteY4" fmla="*/ 340603 h 719398"/>
                  <a:gd name="connsiteX5" fmla="*/ 78581 w 2144712"/>
                  <a:gd name="connsiteY5" fmla="*/ 84 h 719398"/>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0 h 719314"/>
                  <a:gd name="connsiteX1" fmla="*/ 2083594 w 2144712"/>
                  <a:gd name="connsiteY1" fmla="*/ 226221 h 719314"/>
                  <a:gd name="connsiteX2" fmla="*/ 2144712 w 2144712"/>
                  <a:gd name="connsiteY2" fmla="*/ 274637 h 719314"/>
                  <a:gd name="connsiteX3" fmla="*/ 2089149 w 2144712"/>
                  <a:gd name="connsiteY3" fmla="*/ 677069 h 719314"/>
                  <a:gd name="connsiteX4" fmla="*/ 0 w 2144712"/>
                  <a:gd name="connsiteY4" fmla="*/ 340519 h 719314"/>
                  <a:gd name="connsiteX5" fmla="*/ 78581 w 2144712"/>
                  <a:gd name="connsiteY5" fmla="*/ 0 h 719314"/>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3 h 719317"/>
                  <a:gd name="connsiteX1" fmla="*/ 1254919 w 2144712"/>
                  <a:gd name="connsiteY1" fmla="*/ 316710 h 719317"/>
                  <a:gd name="connsiteX2" fmla="*/ 2083594 w 2144712"/>
                  <a:gd name="connsiteY2" fmla="*/ 226224 h 719317"/>
                  <a:gd name="connsiteX3" fmla="*/ 2144712 w 2144712"/>
                  <a:gd name="connsiteY3" fmla="*/ 274640 h 719317"/>
                  <a:gd name="connsiteX4" fmla="*/ 2089149 w 2144712"/>
                  <a:gd name="connsiteY4" fmla="*/ 677072 h 719317"/>
                  <a:gd name="connsiteX5" fmla="*/ 0 w 2144712"/>
                  <a:gd name="connsiteY5" fmla="*/ 340522 h 719317"/>
                  <a:gd name="connsiteX6" fmla="*/ 78581 w 2144712"/>
                  <a:gd name="connsiteY6" fmla="*/ 3 h 719317"/>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4 h 719318"/>
                  <a:gd name="connsiteX1" fmla="*/ 1254919 w 2144712"/>
                  <a:gd name="connsiteY1" fmla="*/ 297661 h 719318"/>
                  <a:gd name="connsiteX2" fmla="*/ 2083594 w 2144712"/>
                  <a:gd name="connsiteY2" fmla="*/ 226225 h 719318"/>
                  <a:gd name="connsiteX3" fmla="*/ 2144712 w 2144712"/>
                  <a:gd name="connsiteY3" fmla="*/ 274641 h 719318"/>
                  <a:gd name="connsiteX4" fmla="*/ 2089149 w 2144712"/>
                  <a:gd name="connsiteY4" fmla="*/ 677073 h 719318"/>
                  <a:gd name="connsiteX5" fmla="*/ 0 w 2144712"/>
                  <a:gd name="connsiteY5" fmla="*/ 340523 h 719318"/>
                  <a:gd name="connsiteX6" fmla="*/ 78581 w 2144712"/>
                  <a:gd name="connsiteY6" fmla="*/ 4 h 719318"/>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78581 w 2144712"/>
                  <a:gd name="connsiteY0" fmla="*/ 0 h 719314"/>
                  <a:gd name="connsiteX1" fmla="*/ 1254919 w 2144712"/>
                  <a:gd name="connsiteY1" fmla="*/ 297657 h 719314"/>
                  <a:gd name="connsiteX2" fmla="*/ 2083594 w 2144712"/>
                  <a:gd name="connsiteY2" fmla="*/ 226221 h 719314"/>
                  <a:gd name="connsiteX3" fmla="*/ 2144712 w 2144712"/>
                  <a:gd name="connsiteY3" fmla="*/ 274637 h 719314"/>
                  <a:gd name="connsiteX4" fmla="*/ 2089149 w 2144712"/>
                  <a:gd name="connsiteY4" fmla="*/ 677069 h 719314"/>
                  <a:gd name="connsiteX5" fmla="*/ 0 w 2144712"/>
                  <a:gd name="connsiteY5" fmla="*/ 340519 h 719314"/>
                  <a:gd name="connsiteX6" fmla="*/ 78581 w 2144712"/>
                  <a:gd name="connsiteY6" fmla="*/ 0 h 719314"/>
                  <a:gd name="connsiteX0" fmla="*/ 9127 w 2075258"/>
                  <a:gd name="connsiteY0" fmla="*/ 0 h 714865"/>
                  <a:gd name="connsiteX1" fmla="*/ 1185465 w 2075258"/>
                  <a:gd name="connsiteY1" fmla="*/ 297657 h 714865"/>
                  <a:gd name="connsiteX2" fmla="*/ 2014140 w 2075258"/>
                  <a:gd name="connsiteY2" fmla="*/ 226221 h 714865"/>
                  <a:gd name="connsiteX3" fmla="*/ 2075258 w 2075258"/>
                  <a:gd name="connsiteY3" fmla="*/ 274637 h 714865"/>
                  <a:gd name="connsiteX4" fmla="*/ 2019695 w 2075258"/>
                  <a:gd name="connsiteY4" fmla="*/ 677069 h 714865"/>
                  <a:gd name="connsiteX5" fmla="*/ 156765 w 2075258"/>
                  <a:gd name="connsiteY5" fmla="*/ 273844 h 714865"/>
                  <a:gd name="connsiteX6" fmla="*/ 9127 w 2075258"/>
                  <a:gd name="connsiteY6" fmla="*/ 0 h 714865"/>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17287"/>
                  <a:gd name="connsiteX1" fmla="*/ 1250157 w 2139950"/>
                  <a:gd name="connsiteY1" fmla="*/ 297657 h 717287"/>
                  <a:gd name="connsiteX2" fmla="*/ 2078832 w 2139950"/>
                  <a:gd name="connsiteY2" fmla="*/ 226221 h 717287"/>
                  <a:gd name="connsiteX3" fmla="*/ 2139950 w 2139950"/>
                  <a:gd name="connsiteY3" fmla="*/ 274637 h 717287"/>
                  <a:gd name="connsiteX4" fmla="*/ 2084387 w 2139950"/>
                  <a:gd name="connsiteY4" fmla="*/ 677069 h 717287"/>
                  <a:gd name="connsiteX5" fmla="*/ 0 w 2139950"/>
                  <a:gd name="connsiteY5" fmla="*/ 311944 h 717287"/>
                  <a:gd name="connsiteX6" fmla="*/ 73819 w 2139950"/>
                  <a:gd name="connsiteY6" fmla="*/ 0 h 717287"/>
                  <a:gd name="connsiteX0" fmla="*/ 73819 w 2139950"/>
                  <a:gd name="connsiteY0" fmla="*/ 0 h 746194"/>
                  <a:gd name="connsiteX1" fmla="*/ 1250157 w 2139950"/>
                  <a:gd name="connsiteY1" fmla="*/ 297657 h 746194"/>
                  <a:gd name="connsiteX2" fmla="*/ 2078832 w 2139950"/>
                  <a:gd name="connsiteY2" fmla="*/ 226221 h 746194"/>
                  <a:gd name="connsiteX3" fmla="*/ 2139950 w 2139950"/>
                  <a:gd name="connsiteY3" fmla="*/ 274637 h 746194"/>
                  <a:gd name="connsiteX4" fmla="*/ 2084387 w 2139950"/>
                  <a:gd name="connsiteY4" fmla="*/ 677069 h 746194"/>
                  <a:gd name="connsiteX5" fmla="*/ 0 w 2139950"/>
                  <a:gd name="connsiteY5" fmla="*/ 311944 h 746194"/>
                  <a:gd name="connsiteX6" fmla="*/ 73819 w 2139950"/>
                  <a:gd name="connsiteY6" fmla="*/ 0 h 746194"/>
                  <a:gd name="connsiteX0" fmla="*/ 73819 w 2139950"/>
                  <a:gd name="connsiteY0" fmla="*/ 0 h 758162"/>
                  <a:gd name="connsiteX1" fmla="*/ 1250157 w 2139950"/>
                  <a:gd name="connsiteY1" fmla="*/ 297657 h 758162"/>
                  <a:gd name="connsiteX2" fmla="*/ 2078832 w 2139950"/>
                  <a:gd name="connsiteY2" fmla="*/ 226221 h 758162"/>
                  <a:gd name="connsiteX3" fmla="*/ 2139950 w 2139950"/>
                  <a:gd name="connsiteY3" fmla="*/ 274637 h 758162"/>
                  <a:gd name="connsiteX4" fmla="*/ 2084387 w 2139950"/>
                  <a:gd name="connsiteY4" fmla="*/ 677069 h 758162"/>
                  <a:gd name="connsiteX5" fmla="*/ 0 w 2139950"/>
                  <a:gd name="connsiteY5" fmla="*/ 311944 h 758162"/>
                  <a:gd name="connsiteX6" fmla="*/ 73819 w 2139950"/>
                  <a:gd name="connsiteY6" fmla="*/ 0 h 758162"/>
                  <a:gd name="connsiteX0" fmla="*/ 73819 w 2139950"/>
                  <a:gd name="connsiteY0" fmla="*/ 0 h 762885"/>
                  <a:gd name="connsiteX1" fmla="*/ 1250157 w 2139950"/>
                  <a:gd name="connsiteY1" fmla="*/ 297657 h 762885"/>
                  <a:gd name="connsiteX2" fmla="*/ 2078832 w 2139950"/>
                  <a:gd name="connsiteY2" fmla="*/ 226221 h 762885"/>
                  <a:gd name="connsiteX3" fmla="*/ 2139950 w 2139950"/>
                  <a:gd name="connsiteY3" fmla="*/ 274637 h 762885"/>
                  <a:gd name="connsiteX4" fmla="*/ 2084387 w 2139950"/>
                  <a:gd name="connsiteY4" fmla="*/ 677069 h 762885"/>
                  <a:gd name="connsiteX5" fmla="*/ 0 w 2139950"/>
                  <a:gd name="connsiteY5" fmla="*/ 311944 h 762885"/>
                  <a:gd name="connsiteX6" fmla="*/ 73819 w 2139950"/>
                  <a:gd name="connsiteY6" fmla="*/ 0 h 762885"/>
                  <a:gd name="connsiteX0" fmla="*/ 73819 w 2139950"/>
                  <a:gd name="connsiteY0" fmla="*/ 0 h 744377"/>
                  <a:gd name="connsiteX1" fmla="*/ 1250157 w 2139950"/>
                  <a:gd name="connsiteY1" fmla="*/ 297657 h 744377"/>
                  <a:gd name="connsiteX2" fmla="*/ 2078832 w 2139950"/>
                  <a:gd name="connsiteY2" fmla="*/ 226221 h 744377"/>
                  <a:gd name="connsiteX3" fmla="*/ 2139950 w 2139950"/>
                  <a:gd name="connsiteY3" fmla="*/ 274637 h 744377"/>
                  <a:gd name="connsiteX4" fmla="*/ 2084387 w 2139950"/>
                  <a:gd name="connsiteY4" fmla="*/ 677069 h 744377"/>
                  <a:gd name="connsiteX5" fmla="*/ 0 w 2139950"/>
                  <a:gd name="connsiteY5" fmla="*/ 311944 h 744377"/>
                  <a:gd name="connsiteX6" fmla="*/ 73819 w 2139950"/>
                  <a:gd name="connsiteY6" fmla="*/ 0 h 744377"/>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42286"/>
                  <a:gd name="connsiteX1" fmla="*/ 1250157 w 2139950"/>
                  <a:gd name="connsiteY1" fmla="*/ 297657 h 742286"/>
                  <a:gd name="connsiteX2" fmla="*/ 2078832 w 2139950"/>
                  <a:gd name="connsiteY2" fmla="*/ 226221 h 742286"/>
                  <a:gd name="connsiteX3" fmla="*/ 2139950 w 2139950"/>
                  <a:gd name="connsiteY3" fmla="*/ 274637 h 742286"/>
                  <a:gd name="connsiteX4" fmla="*/ 2084387 w 2139950"/>
                  <a:gd name="connsiteY4" fmla="*/ 677069 h 742286"/>
                  <a:gd name="connsiteX5" fmla="*/ 0 w 2139950"/>
                  <a:gd name="connsiteY5" fmla="*/ 311944 h 742286"/>
                  <a:gd name="connsiteX6" fmla="*/ 73819 w 2139950"/>
                  <a:gd name="connsiteY6" fmla="*/ 0 h 742286"/>
                  <a:gd name="connsiteX0" fmla="*/ 73819 w 2139950"/>
                  <a:gd name="connsiteY0" fmla="*/ 0 h 704018"/>
                  <a:gd name="connsiteX1" fmla="*/ 1250157 w 2139950"/>
                  <a:gd name="connsiteY1" fmla="*/ 297657 h 704018"/>
                  <a:gd name="connsiteX2" fmla="*/ 2078832 w 2139950"/>
                  <a:gd name="connsiteY2" fmla="*/ 226221 h 704018"/>
                  <a:gd name="connsiteX3" fmla="*/ 2139950 w 2139950"/>
                  <a:gd name="connsiteY3" fmla="*/ 274637 h 704018"/>
                  <a:gd name="connsiteX4" fmla="*/ 2084387 w 2139950"/>
                  <a:gd name="connsiteY4" fmla="*/ 677069 h 704018"/>
                  <a:gd name="connsiteX5" fmla="*/ 0 w 2139950"/>
                  <a:gd name="connsiteY5" fmla="*/ 311944 h 704018"/>
                  <a:gd name="connsiteX6" fmla="*/ 73819 w 2139950"/>
                  <a:gd name="connsiteY6" fmla="*/ 0 h 704018"/>
                  <a:gd name="connsiteX0" fmla="*/ 73819 w 2139950"/>
                  <a:gd name="connsiteY0" fmla="*/ 0 h 728273"/>
                  <a:gd name="connsiteX1" fmla="*/ 1250157 w 2139950"/>
                  <a:gd name="connsiteY1" fmla="*/ 297657 h 728273"/>
                  <a:gd name="connsiteX2" fmla="*/ 2078832 w 2139950"/>
                  <a:gd name="connsiteY2" fmla="*/ 226221 h 728273"/>
                  <a:gd name="connsiteX3" fmla="*/ 2139950 w 2139950"/>
                  <a:gd name="connsiteY3" fmla="*/ 274637 h 728273"/>
                  <a:gd name="connsiteX4" fmla="*/ 2084387 w 2139950"/>
                  <a:gd name="connsiteY4" fmla="*/ 677069 h 728273"/>
                  <a:gd name="connsiteX5" fmla="*/ 0 w 2139950"/>
                  <a:gd name="connsiteY5" fmla="*/ 311944 h 728273"/>
                  <a:gd name="connsiteX6" fmla="*/ 73819 w 2139950"/>
                  <a:gd name="connsiteY6" fmla="*/ 0 h 728273"/>
                  <a:gd name="connsiteX0" fmla="*/ 73819 w 2139950"/>
                  <a:gd name="connsiteY0" fmla="*/ 0 h 738262"/>
                  <a:gd name="connsiteX1" fmla="*/ 1250157 w 2139950"/>
                  <a:gd name="connsiteY1" fmla="*/ 297657 h 738262"/>
                  <a:gd name="connsiteX2" fmla="*/ 2078832 w 2139950"/>
                  <a:gd name="connsiteY2" fmla="*/ 226221 h 738262"/>
                  <a:gd name="connsiteX3" fmla="*/ 2139950 w 2139950"/>
                  <a:gd name="connsiteY3" fmla="*/ 274637 h 738262"/>
                  <a:gd name="connsiteX4" fmla="*/ 2084387 w 2139950"/>
                  <a:gd name="connsiteY4" fmla="*/ 677069 h 738262"/>
                  <a:gd name="connsiteX5" fmla="*/ 0 w 2139950"/>
                  <a:gd name="connsiteY5" fmla="*/ 311944 h 738262"/>
                  <a:gd name="connsiteX6" fmla="*/ 73819 w 2139950"/>
                  <a:gd name="connsiteY6" fmla="*/ 0 h 738262"/>
                  <a:gd name="connsiteX0" fmla="*/ 73819 w 2139950"/>
                  <a:gd name="connsiteY0" fmla="*/ 0 h 743966"/>
                  <a:gd name="connsiteX1" fmla="*/ 1250157 w 2139950"/>
                  <a:gd name="connsiteY1" fmla="*/ 297657 h 743966"/>
                  <a:gd name="connsiteX2" fmla="*/ 2078832 w 2139950"/>
                  <a:gd name="connsiteY2" fmla="*/ 226221 h 743966"/>
                  <a:gd name="connsiteX3" fmla="*/ 2139950 w 2139950"/>
                  <a:gd name="connsiteY3" fmla="*/ 274637 h 743966"/>
                  <a:gd name="connsiteX4" fmla="*/ 2084387 w 2139950"/>
                  <a:gd name="connsiteY4" fmla="*/ 677069 h 743966"/>
                  <a:gd name="connsiteX5" fmla="*/ 0 w 2139950"/>
                  <a:gd name="connsiteY5" fmla="*/ 311944 h 743966"/>
                  <a:gd name="connsiteX6" fmla="*/ 73819 w 2139950"/>
                  <a:gd name="connsiteY6" fmla="*/ 0 h 743966"/>
                  <a:gd name="connsiteX0" fmla="*/ 69056 w 2135187"/>
                  <a:gd name="connsiteY0" fmla="*/ 0 h 763876"/>
                  <a:gd name="connsiteX1" fmla="*/ 1245394 w 2135187"/>
                  <a:gd name="connsiteY1" fmla="*/ 297657 h 763876"/>
                  <a:gd name="connsiteX2" fmla="*/ 2074069 w 2135187"/>
                  <a:gd name="connsiteY2" fmla="*/ 226221 h 763876"/>
                  <a:gd name="connsiteX3" fmla="*/ 2135187 w 2135187"/>
                  <a:gd name="connsiteY3" fmla="*/ 274637 h 763876"/>
                  <a:gd name="connsiteX4" fmla="*/ 2079624 w 2135187"/>
                  <a:gd name="connsiteY4" fmla="*/ 677069 h 763876"/>
                  <a:gd name="connsiteX5" fmla="*/ 0 w 2135187"/>
                  <a:gd name="connsiteY5" fmla="*/ 402432 h 763876"/>
                  <a:gd name="connsiteX6" fmla="*/ 69056 w 2135187"/>
                  <a:gd name="connsiteY6" fmla="*/ 0 h 763876"/>
                  <a:gd name="connsiteX0" fmla="*/ 69056 w 2135187"/>
                  <a:gd name="connsiteY0" fmla="*/ 0 h 746270"/>
                  <a:gd name="connsiteX1" fmla="*/ 1245394 w 2135187"/>
                  <a:gd name="connsiteY1" fmla="*/ 297657 h 746270"/>
                  <a:gd name="connsiteX2" fmla="*/ 2074069 w 2135187"/>
                  <a:gd name="connsiteY2" fmla="*/ 226221 h 746270"/>
                  <a:gd name="connsiteX3" fmla="*/ 2135187 w 2135187"/>
                  <a:gd name="connsiteY3" fmla="*/ 274637 h 746270"/>
                  <a:gd name="connsiteX4" fmla="*/ 2079624 w 2135187"/>
                  <a:gd name="connsiteY4" fmla="*/ 677069 h 746270"/>
                  <a:gd name="connsiteX5" fmla="*/ 0 w 2135187"/>
                  <a:gd name="connsiteY5" fmla="*/ 402432 h 746270"/>
                  <a:gd name="connsiteX6" fmla="*/ 69056 w 2135187"/>
                  <a:gd name="connsiteY6" fmla="*/ 0 h 746270"/>
                  <a:gd name="connsiteX0" fmla="*/ 88914 w 2155045"/>
                  <a:gd name="connsiteY0" fmla="*/ 0 h 746270"/>
                  <a:gd name="connsiteX1" fmla="*/ 1265252 w 2155045"/>
                  <a:gd name="connsiteY1" fmla="*/ 297657 h 746270"/>
                  <a:gd name="connsiteX2" fmla="*/ 2093927 w 2155045"/>
                  <a:gd name="connsiteY2" fmla="*/ 226221 h 746270"/>
                  <a:gd name="connsiteX3" fmla="*/ 2155045 w 2155045"/>
                  <a:gd name="connsiteY3" fmla="*/ 274637 h 746270"/>
                  <a:gd name="connsiteX4" fmla="*/ 2099482 w 2155045"/>
                  <a:gd name="connsiteY4" fmla="*/ 677069 h 746270"/>
                  <a:gd name="connsiteX5" fmla="*/ 19858 w 2155045"/>
                  <a:gd name="connsiteY5" fmla="*/ 402432 h 746270"/>
                  <a:gd name="connsiteX6" fmla="*/ 88914 w 2155045"/>
                  <a:gd name="connsiteY6" fmla="*/ 0 h 746270"/>
                  <a:gd name="connsiteX0" fmla="*/ 82744 w 2148875"/>
                  <a:gd name="connsiteY0" fmla="*/ 0 h 746270"/>
                  <a:gd name="connsiteX1" fmla="*/ 1259082 w 2148875"/>
                  <a:gd name="connsiteY1" fmla="*/ 297657 h 746270"/>
                  <a:gd name="connsiteX2" fmla="*/ 2087757 w 2148875"/>
                  <a:gd name="connsiteY2" fmla="*/ 226221 h 746270"/>
                  <a:gd name="connsiteX3" fmla="*/ 2148875 w 2148875"/>
                  <a:gd name="connsiteY3" fmla="*/ 274637 h 746270"/>
                  <a:gd name="connsiteX4" fmla="*/ 2093312 w 2148875"/>
                  <a:gd name="connsiteY4" fmla="*/ 677069 h 746270"/>
                  <a:gd name="connsiteX5" fmla="*/ 13688 w 2148875"/>
                  <a:gd name="connsiteY5" fmla="*/ 402432 h 746270"/>
                  <a:gd name="connsiteX6" fmla="*/ 82744 w 2148875"/>
                  <a:gd name="connsiteY6" fmla="*/ 0 h 746270"/>
                  <a:gd name="connsiteX0" fmla="*/ 83500 w 2149631"/>
                  <a:gd name="connsiteY0" fmla="*/ 0 h 746270"/>
                  <a:gd name="connsiteX1" fmla="*/ 1259838 w 2149631"/>
                  <a:gd name="connsiteY1" fmla="*/ 297657 h 746270"/>
                  <a:gd name="connsiteX2" fmla="*/ 2088513 w 2149631"/>
                  <a:gd name="connsiteY2" fmla="*/ 226221 h 746270"/>
                  <a:gd name="connsiteX3" fmla="*/ 2149631 w 2149631"/>
                  <a:gd name="connsiteY3" fmla="*/ 274637 h 746270"/>
                  <a:gd name="connsiteX4" fmla="*/ 2094068 w 2149631"/>
                  <a:gd name="connsiteY4" fmla="*/ 677069 h 746270"/>
                  <a:gd name="connsiteX5" fmla="*/ 14444 w 2149631"/>
                  <a:gd name="connsiteY5" fmla="*/ 402432 h 746270"/>
                  <a:gd name="connsiteX6" fmla="*/ 83500 w 2149631"/>
                  <a:gd name="connsiteY6" fmla="*/ 0 h 746270"/>
                  <a:gd name="connsiteX0" fmla="*/ 85656 w 2151787"/>
                  <a:gd name="connsiteY0" fmla="*/ 0 h 746270"/>
                  <a:gd name="connsiteX1" fmla="*/ 1261994 w 2151787"/>
                  <a:gd name="connsiteY1" fmla="*/ 297657 h 746270"/>
                  <a:gd name="connsiteX2" fmla="*/ 2090669 w 2151787"/>
                  <a:gd name="connsiteY2" fmla="*/ 226221 h 746270"/>
                  <a:gd name="connsiteX3" fmla="*/ 2151787 w 2151787"/>
                  <a:gd name="connsiteY3" fmla="*/ 274637 h 746270"/>
                  <a:gd name="connsiteX4" fmla="*/ 2096224 w 2151787"/>
                  <a:gd name="connsiteY4" fmla="*/ 677069 h 746270"/>
                  <a:gd name="connsiteX5" fmla="*/ 16600 w 2151787"/>
                  <a:gd name="connsiteY5" fmla="*/ 402432 h 746270"/>
                  <a:gd name="connsiteX6" fmla="*/ 85656 w 2151787"/>
                  <a:gd name="connsiteY6" fmla="*/ 0 h 74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787" h="746270">
                    <a:moveTo>
                      <a:pt x="85656" y="0"/>
                    </a:moveTo>
                    <a:cubicBezTo>
                      <a:pt x="313859" y="196453"/>
                      <a:pt x="927825" y="250429"/>
                      <a:pt x="1261994" y="297657"/>
                    </a:cubicBezTo>
                    <a:cubicBezTo>
                      <a:pt x="1669188" y="362745"/>
                      <a:pt x="2157345" y="325439"/>
                      <a:pt x="2090669" y="226221"/>
                    </a:cubicBezTo>
                    <a:cubicBezTo>
                      <a:pt x="2120699" y="233894"/>
                      <a:pt x="2151655" y="210608"/>
                      <a:pt x="2151787" y="274637"/>
                    </a:cubicBezTo>
                    <a:lnTo>
                      <a:pt x="2096224" y="677069"/>
                    </a:lnTo>
                    <a:cubicBezTo>
                      <a:pt x="1892761" y="845079"/>
                      <a:pt x="362939" y="689240"/>
                      <a:pt x="16600" y="402432"/>
                    </a:cubicBezTo>
                    <a:cubicBezTo>
                      <a:pt x="-19119" y="291307"/>
                      <a:pt x="2312" y="87311"/>
                      <a:pt x="85656" y="0"/>
                    </a:cubicBezTo>
                    <a:close/>
                  </a:path>
                </a:pathLst>
              </a:custGeom>
              <a:gradFill flip="none" rotWithShape="1">
                <a:gsLst>
                  <a:gs pos="80000">
                    <a:srgbClr val="FDD107"/>
                  </a:gs>
                  <a:gs pos="100000">
                    <a:srgbClr val="BF3E06"/>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12A71A-0DCD-EEEF-BC8F-3F96DA703A3D}"/>
                  </a:ext>
                </a:extLst>
              </p:cNvPr>
              <p:cNvSpPr/>
              <p:nvPr/>
            </p:nvSpPr>
            <p:spPr>
              <a:xfrm>
                <a:off x="3033350" y="4380706"/>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B58A24-542F-DB20-0727-B4F0FB5DF44A}"/>
                  </a:ext>
                </a:extLst>
              </p:cNvPr>
              <p:cNvSpPr/>
              <p:nvPr/>
            </p:nvSpPr>
            <p:spPr>
              <a:xfrm rot="1346645" flipH="1">
                <a:off x="2014610" y="4195489"/>
                <a:ext cx="616744" cy="479588"/>
              </a:xfrm>
              <a:custGeom>
                <a:avLst/>
                <a:gdLst>
                  <a:gd name="connsiteX0" fmla="*/ 0 w 600075"/>
                  <a:gd name="connsiteY0" fmla="*/ 464343 h 464343"/>
                  <a:gd name="connsiteX1" fmla="*/ 361950 w 600075"/>
                  <a:gd name="connsiteY1" fmla="*/ 376237 h 464343"/>
                  <a:gd name="connsiteX2" fmla="*/ 178594 w 600075"/>
                  <a:gd name="connsiteY2" fmla="*/ 311943 h 464343"/>
                  <a:gd name="connsiteX3" fmla="*/ 261938 w 600075"/>
                  <a:gd name="connsiteY3" fmla="*/ 266700 h 464343"/>
                  <a:gd name="connsiteX4" fmla="*/ 600075 w 600075"/>
                  <a:gd name="connsiteY4" fmla="*/ 209550 h 464343"/>
                  <a:gd name="connsiteX5" fmla="*/ 369094 w 600075"/>
                  <a:gd name="connsiteY5" fmla="*/ 209550 h 464343"/>
                  <a:gd name="connsiteX6" fmla="*/ 471488 w 600075"/>
                  <a:gd name="connsiteY6" fmla="*/ 142875 h 464343"/>
                  <a:gd name="connsiteX7" fmla="*/ 147638 w 600075"/>
                  <a:gd name="connsiteY7" fmla="*/ 119062 h 464343"/>
                  <a:gd name="connsiteX8" fmla="*/ 295275 w 600075"/>
                  <a:gd name="connsiteY8" fmla="*/ 83343 h 464343"/>
                  <a:gd name="connsiteX9" fmla="*/ 54769 w 600075"/>
                  <a:gd name="connsiteY9" fmla="*/ 0 h 464343"/>
                  <a:gd name="connsiteX10" fmla="*/ 0 w 600075"/>
                  <a:gd name="connsiteY10" fmla="*/ 464343 h 464343"/>
                  <a:gd name="connsiteX0" fmla="*/ 0 w 600075"/>
                  <a:gd name="connsiteY0" fmla="*/ 469689 h 469689"/>
                  <a:gd name="connsiteX1" fmla="*/ 361950 w 600075"/>
                  <a:gd name="connsiteY1" fmla="*/ 381583 h 469689"/>
                  <a:gd name="connsiteX2" fmla="*/ 178594 w 600075"/>
                  <a:gd name="connsiteY2" fmla="*/ 317289 h 469689"/>
                  <a:gd name="connsiteX3" fmla="*/ 261938 w 600075"/>
                  <a:gd name="connsiteY3" fmla="*/ 272046 h 469689"/>
                  <a:gd name="connsiteX4" fmla="*/ 600075 w 600075"/>
                  <a:gd name="connsiteY4" fmla="*/ 214896 h 469689"/>
                  <a:gd name="connsiteX5" fmla="*/ 369094 w 600075"/>
                  <a:gd name="connsiteY5" fmla="*/ 214896 h 469689"/>
                  <a:gd name="connsiteX6" fmla="*/ 471488 w 600075"/>
                  <a:gd name="connsiteY6" fmla="*/ 148221 h 469689"/>
                  <a:gd name="connsiteX7" fmla="*/ 147638 w 600075"/>
                  <a:gd name="connsiteY7" fmla="*/ 124408 h 469689"/>
                  <a:gd name="connsiteX8" fmla="*/ 295275 w 600075"/>
                  <a:gd name="connsiteY8" fmla="*/ 88689 h 469689"/>
                  <a:gd name="connsiteX9" fmla="*/ 54769 w 600075"/>
                  <a:gd name="connsiteY9" fmla="*/ 5346 h 469689"/>
                  <a:gd name="connsiteX10" fmla="*/ 0 w 600075"/>
                  <a:gd name="connsiteY10" fmla="*/ 469689 h 469689"/>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4763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16523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61938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00075"/>
                  <a:gd name="connsiteY0" fmla="*/ 471316 h 471316"/>
                  <a:gd name="connsiteX1" fmla="*/ 361950 w 600075"/>
                  <a:gd name="connsiteY1" fmla="*/ 383210 h 471316"/>
                  <a:gd name="connsiteX2" fmla="*/ 178594 w 600075"/>
                  <a:gd name="connsiteY2" fmla="*/ 318916 h 471316"/>
                  <a:gd name="connsiteX3" fmla="*/ 240507 w 600075"/>
                  <a:gd name="connsiteY3" fmla="*/ 273673 h 471316"/>
                  <a:gd name="connsiteX4" fmla="*/ 600075 w 600075"/>
                  <a:gd name="connsiteY4" fmla="*/ 209379 h 471316"/>
                  <a:gd name="connsiteX5" fmla="*/ 369094 w 600075"/>
                  <a:gd name="connsiteY5" fmla="*/ 216523 h 471316"/>
                  <a:gd name="connsiteX6" fmla="*/ 471488 w 600075"/>
                  <a:gd name="connsiteY6" fmla="*/ 149848 h 471316"/>
                  <a:gd name="connsiteX7" fmla="*/ 166688 w 600075"/>
                  <a:gd name="connsiteY7" fmla="*/ 126035 h 471316"/>
                  <a:gd name="connsiteX8" fmla="*/ 295275 w 600075"/>
                  <a:gd name="connsiteY8" fmla="*/ 90316 h 471316"/>
                  <a:gd name="connsiteX9" fmla="*/ 54769 w 600075"/>
                  <a:gd name="connsiteY9" fmla="*/ 6973 h 471316"/>
                  <a:gd name="connsiteX10" fmla="*/ 0 w 600075"/>
                  <a:gd name="connsiteY10" fmla="*/ 471316 h 471316"/>
                  <a:gd name="connsiteX0" fmla="*/ 0 w 616744"/>
                  <a:gd name="connsiteY0" fmla="*/ 471316 h 471316"/>
                  <a:gd name="connsiteX1" fmla="*/ 378619 w 616744"/>
                  <a:gd name="connsiteY1" fmla="*/ 383210 h 471316"/>
                  <a:gd name="connsiteX2" fmla="*/ 195263 w 616744"/>
                  <a:gd name="connsiteY2" fmla="*/ 318916 h 471316"/>
                  <a:gd name="connsiteX3" fmla="*/ 257176 w 616744"/>
                  <a:gd name="connsiteY3" fmla="*/ 273673 h 471316"/>
                  <a:gd name="connsiteX4" fmla="*/ 616744 w 616744"/>
                  <a:gd name="connsiteY4" fmla="*/ 209379 h 471316"/>
                  <a:gd name="connsiteX5" fmla="*/ 385763 w 616744"/>
                  <a:gd name="connsiteY5" fmla="*/ 216523 h 471316"/>
                  <a:gd name="connsiteX6" fmla="*/ 488157 w 616744"/>
                  <a:gd name="connsiteY6" fmla="*/ 149848 h 471316"/>
                  <a:gd name="connsiteX7" fmla="*/ 183357 w 616744"/>
                  <a:gd name="connsiteY7" fmla="*/ 126035 h 471316"/>
                  <a:gd name="connsiteX8" fmla="*/ 311944 w 616744"/>
                  <a:gd name="connsiteY8" fmla="*/ 90316 h 471316"/>
                  <a:gd name="connsiteX9" fmla="*/ 71438 w 616744"/>
                  <a:gd name="connsiteY9" fmla="*/ 6973 h 471316"/>
                  <a:gd name="connsiteX10" fmla="*/ 0 w 616744"/>
                  <a:gd name="connsiteY10" fmla="*/ 471316 h 471316"/>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73673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 name="connsiteX0" fmla="*/ 0 w 616744"/>
                  <a:gd name="connsiteY0" fmla="*/ 471316 h 479588"/>
                  <a:gd name="connsiteX1" fmla="*/ 378619 w 616744"/>
                  <a:gd name="connsiteY1" fmla="*/ 383210 h 479588"/>
                  <a:gd name="connsiteX2" fmla="*/ 195263 w 616744"/>
                  <a:gd name="connsiteY2" fmla="*/ 318916 h 479588"/>
                  <a:gd name="connsiteX3" fmla="*/ 257176 w 616744"/>
                  <a:gd name="connsiteY3" fmla="*/ 287961 h 479588"/>
                  <a:gd name="connsiteX4" fmla="*/ 616744 w 616744"/>
                  <a:gd name="connsiteY4" fmla="*/ 209379 h 479588"/>
                  <a:gd name="connsiteX5" fmla="*/ 385763 w 616744"/>
                  <a:gd name="connsiteY5" fmla="*/ 216523 h 479588"/>
                  <a:gd name="connsiteX6" fmla="*/ 488157 w 616744"/>
                  <a:gd name="connsiteY6" fmla="*/ 149848 h 479588"/>
                  <a:gd name="connsiteX7" fmla="*/ 183357 w 616744"/>
                  <a:gd name="connsiteY7" fmla="*/ 126035 h 479588"/>
                  <a:gd name="connsiteX8" fmla="*/ 311944 w 616744"/>
                  <a:gd name="connsiteY8" fmla="*/ 90316 h 479588"/>
                  <a:gd name="connsiteX9" fmla="*/ 71438 w 616744"/>
                  <a:gd name="connsiteY9" fmla="*/ 6973 h 479588"/>
                  <a:gd name="connsiteX10" fmla="*/ 0 w 616744"/>
                  <a:gd name="connsiteY10" fmla="*/ 471316 h 4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6744" h="479588">
                    <a:moveTo>
                      <a:pt x="0" y="471316"/>
                    </a:moveTo>
                    <a:cubicBezTo>
                      <a:pt x="146844" y="496716"/>
                      <a:pt x="298451" y="462585"/>
                      <a:pt x="378619" y="383210"/>
                    </a:cubicBezTo>
                    <a:cubicBezTo>
                      <a:pt x="317500" y="361779"/>
                      <a:pt x="196852" y="385591"/>
                      <a:pt x="195263" y="318916"/>
                    </a:cubicBezTo>
                    <a:cubicBezTo>
                      <a:pt x="206376" y="291929"/>
                      <a:pt x="210345" y="293517"/>
                      <a:pt x="257176" y="287961"/>
                    </a:cubicBezTo>
                    <a:cubicBezTo>
                      <a:pt x="503238" y="359397"/>
                      <a:pt x="577851" y="311772"/>
                      <a:pt x="616744" y="209379"/>
                    </a:cubicBezTo>
                    <a:cubicBezTo>
                      <a:pt x="527844" y="233191"/>
                      <a:pt x="486569" y="266528"/>
                      <a:pt x="385763" y="216523"/>
                    </a:cubicBezTo>
                    <a:cubicBezTo>
                      <a:pt x="367506" y="141911"/>
                      <a:pt x="454026" y="172073"/>
                      <a:pt x="488157" y="149848"/>
                    </a:cubicBezTo>
                    <a:cubicBezTo>
                      <a:pt x="361158" y="60947"/>
                      <a:pt x="312737" y="183979"/>
                      <a:pt x="183357" y="126035"/>
                    </a:cubicBezTo>
                    <a:cubicBezTo>
                      <a:pt x="196851" y="95078"/>
                      <a:pt x="212725" y="76028"/>
                      <a:pt x="311944" y="90316"/>
                    </a:cubicBezTo>
                    <a:cubicBezTo>
                      <a:pt x="260350" y="36341"/>
                      <a:pt x="256382" y="-20015"/>
                      <a:pt x="71438" y="6973"/>
                    </a:cubicBezTo>
                    <a:lnTo>
                      <a:pt x="0" y="471316"/>
                    </a:lnTo>
                    <a:close/>
                  </a:path>
                </a:pathLst>
              </a:custGeom>
              <a:solidFill>
                <a:srgbClr val="FF72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generated with high confidence">
                <a:extLst>
                  <a:ext uri="{FF2B5EF4-FFF2-40B4-BE49-F238E27FC236}">
                    <a16:creationId xmlns:a16="http://schemas.microsoft.com/office/drawing/2014/main" id="{1A16CFAA-276C-5BAB-ED55-33095C89E4B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74681">
                <a:off x="2466215" y="4219730"/>
                <a:ext cx="699939" cy="699939"/>
              </a:xfrm>
              <a:prstGeom prst="rect">
                <a:avLst/>
              </a:prstGeom>
            </p:spPr>
          </p:pic>
        </p:grpSp>
        <p:grpSp>
          <p:nvGrpSpPr>
            <p:cNvPr id="26" name="Group 25">
              <a:extLst>
                <a:ext uri="{FF2B5EF4-FFF2-40B4-BE49-F238E27FC236}">
                  <a16:creationId xmlns:a16="http://schemas.microsoft.com/office/drawing/2014/main" id="{825C0592-ED56-012B-F9A5-B8E477D0F78A}"/>
                </a:ext>
              </a:extLst>
            </p:cNvPr>
            <p:cNvGrpSpPr/>
            <p:nvPr/>
          </p:nvGrpSpPr>
          <p:grpSpPr>
            <a:xfrm rot="21337167">
              <a:off x="1447693" y="89808"/>
              <a:ext cx="4586287" cy="3967172"/>
              <a:chOff x="1447693" y="89808"/>
              <a:chExt cx="4586287" cy="3967172"/>
            </a:xfrm>
          </p:grpSpPr>
          <p:grpSp>
            <p:nvGrpSpPr>
              <p:cNvPr id="27" name="Group 26">
                <a:extLst>
                  <a:ext uri="{FF2B5EF4-FFF2-40B4-BE49-F238E27FC236}">
                    <a16:creationId xmlns:a16="http://schemas.microsoft.com/office/drawing/2014/main" id="{8378F272-77B4-3C22-D30B-574684F4E581}"/>
                  </a:ext>
                </a:extLst>
              </p:cNvPr>
              <p:cNvGrpSpPr/>
              <p:nvPr/>
            </p:nvGrpSpPr>
            <p:grpSpPr>
              <a:xfrm>
                <a:off x="1447693" y="89808"/>
                <a:ext cx="4586287" cy="3809999"/>
                <a:chOff x="1879450" y="299358"/>
                <a:chExt cx="4586287" cy="3809999"/>
              </a:xfrm>
            </p:grpSpPr>
            <p:sp>
              <p:nvSpPr>
                <p:cNvPr id="29" name="Oval 28">
                  <a:extLst>
                    <a:ext uri="{FF2B5EF4-FFF2-40B4-BE49-F238E27FC236}">
                      <a16:creationId xmlns:a16="http://schemas.microsoft.com/office/drawing/2014/main" id="{4A5AD403-DFA6-BB7C-9576-9DB62F368792}"/>
                    </a:ext>
                  </a:extLst>
                </p:cNvPr>
                <p:cNvSpPr/>
                <p:nvPr/>
              </p:nvSpPr>
              <p:spPr>
                <a:xfrm>
                  <a:off x="2643799" y="1115390"/>
                  <a:ext cx="2975951" cy="2761286"/>
                </a:xfrm>
                <a:prstGeom prst="ellipse">
                  <a:avLst/>
                </a:prstGeom>
                <a:gradFill flip="none" rotWithShape="1">
                  <a:gsLst>
                    <a:gs pos="0">
                      <a:srgbClr val="FBF8F0">
                        <a:lumMod val="0"/>
                        <a:lumOff val="100000"/>
                      </a:srgbClr>
                    </a:gs>
                    <a:gs pos="92000">
                      <a:srgbClr val="F5C209"/>
                    </a:gs>
                    <a:gs pos="100000">
                      <a:srgbClr val="F69D00"/>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FEB0B09-B291-A3C8-3BAD-3C98F5EEB9CF}"/>
                    </a:ext>
                  </a:extLst>
                </p:cNvPr>
                <p:cNvSpPr/>
                <p:nvPr/>
              </p:nvSpPr>
              <p:spPr>
                <a:xfrm>
                  <a:off x="1879450" y="299358"/>
                  <a:ext cx="4586287" cy="3809999"/>
                </a:xfrm>
                <a:custGeom>
                  <a:avLst/>
                  <a:gdLst>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38162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800100 w 4543425"/>
                    <a:gd name="connsiteY31" fmla="*/ 523875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23862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895350 h 3767137"/>
                    <a:gd name="connsiteX1" fmla="*/ 1662112 w 4543425"/>
                    <a:gd name="connsiteY1" fmla="*/ 400050 h 3767137"/>
                    <a:gd name="connsiteX2" fmla="*/ 2019300 w 4543425"/>
                    <a:gd name="connsiteY2" fmla="*/ 790575 h 3767137"/>
                    <a:gd name="connsiteX3" fmla="*/ 2624137 w 4543425"/>
                    <a:gd name="connsiteY3" fmla="*/ 0 h 3767137"/>
                    <a:gd name="connsiteX4" fmla="*/ 2900362 w 4543425"/>
                    <a:gd name="connsiteY4" fmla="*/ 895350 h 3767137"/>
                    <a:gd name="connsiteX5" fmla="*/ 3348037 w 4543425"/>
                    <a:gd name="connsiteY5" fmla="*/ 676275 h 3767137"/>
                    <a:gd name="connsiteX6" fmla="*/ 3262312 w 4543425"/>
                    <a:gd name="connsiteY6" fmla="*/ 1081087 h 3767137"/>
                    <a:gd name="connsiteX7" fmla="*/ 4248150 w 4543425"/>
                    <a:gd name="connsiteY7" fmla="*/ 738187 h 3767137"/>
                    <a:gd name="connsiteX8" fmla="*/ 3633787 w 4543425"/>
                    <a:gd name="connsiteY8" fmla="*/ 1766887 h 3767137"/>
                    <a:gd name="connsiteX9" fmla="*/ 3667125 w 4543425"/>
                    <a:gd name="connsiteY9" fmla="*/ 1962150 h 3767137"/>
                    <a:gd name="connsiteX10" fmla="*/ 4543425 w 4543425"/>
                    <a:gd name="connsiteY10" fmla="*/ 2419350 h 3767137"/>
                    <a:gd name="connsiteX11" fmla="*/ 3552825 w 4543425"/>
                    <a:gd name="connsiteY11" fmla="*/ 2757487 h 3767137"/>
                    <a:gd name="connsiteX12" fmla="*/ 4124325 w 4543425"/>
                    <a:gd name="connsiteY12" fmla="*/ 3552825 h 3767137"/>
                    <a:gd name="connsiteX13" fmla="*/ 3300412 w 4543425"/>
                    <a:gd name="connsiteY13" fmla="*/ 3305175 h 3767137"/>
                    <a:gd name="connsiteX14" fmla="*/ 3448050 w 4543425"/>
                    <a:gd name="connsiteY14" fmla="*/ 3767137 h 3767137"/>
                    <a:gd name="connsiteX15" fmla="*/ 2714625 w 4543425"/>
                    <a:gd name="connsiteY15" fmla="*/ 3390900 h 3767137"/>
                    <a:gd name="connsiteX16" fmla="*/ 3538537 w 4543425"/>
                    <a:gd name="connsiteY16" fmla="*/ 2733675 h 3767137"/>
                    <a:gd name="connsiteX17" fmla="*/ 3614737 w 4543425"/>
                    <a:gd name="connsiteY17" fmla="*/ 1771650 h 3767137"/>
                    <a:gd name="connsiteX18" fmla="*/ 3105150 w 4543425"/>
                    <a:gd name="connsiteY18" fmla="*/ 1128712 h 3767137"/>
                    <a:gd name="connsiteX19" fmla="*/ 2819400 w 4543425"/>
                    <a:gd name="connsiteY19" fmla="*/ 966787 h 3767137"/>
                    <a:gd name="connsiteX20" fmla="*/ 1795462 w 4543425"/>
                    <a:gd name="connsiteY20" fmla="*/ 900112 h 3767137"/>
                    <a:gd name="connsiteX21" fmla="*/ 1100137 w 4543425"/>
                    <a:gd name="connsiteY21" fmla="*/ 1266825 h 3767137"/>
                    <a:gd name="connsiteX22" fmla="*/ 800100 w 4543425"/>
                    <a:gd name="connsiteY22" fmla="*/ 2095500 h 3767137"/>
                    <a:gd name="connsiteX23" fmla="*/ 938212 w 4543425"/>
                    <a:gd name="connsiteY23" fmla="*/ 2695575 h 3767137"/>
                    <a:gd name="connsiteX24" fmla="*/ 1404937 w 4543425"/>
                    <a:gd name="connsiteY24" fmla="*/ 3271837 h 3767137"/>
                    <a:gd name="connsiteX25" fmla="*/ 338137 w 4543425"/>
                    <a:gd name="connsiteY25" fmla="*/ 3419475 h 3767137"/>
                    <a:gd name="connsiteX26" fmla="*/ 828675 w 4543425"/>
                    <a:gd name="connsiteY26" fmla="*/ 2857500 h 3767137"/>
                    <a:gd name="connsiteX27" fmla="*/ 390525 w 4543425"/>
                    <a:gd name="connsiteY27" fmla="*/ 2824162 h 3767137"/>
                    <a:gd name="connsiteX28" fmla="*/ 804862 w 4543425"/>
                    <a:gd name="connsiteY28" fmla="*/ 2395537 h 3767137"/>
                    <a:gd name="connsiteX29" fmla="*/ 0 w 4543425"/>
                    <a:gd name="connsiteY29" fmla="*/ 1995487 h 3767137"/>
                    <a:gd name="connsiteX30" fmla="*/ 947737 w 4543425"/>
                    <a:gd name="connsiteY30" fmla="*/ 1595437 h 3767137"/>
                    <a:gd name="connsiteX31" fmla="*/ 766762 w 4543425"/>
                    <a:gd name="connsiteY31" fmla="*/ 509588 h 3767137"/>
                    <a:gd name="connsiteX32" fmla="*/ 1562100 w 4543425"/>
                    <a:gd name="connsiteY32" fmla="*/ 895350 h 3767137"/>
                    <a:gd name="connsiteX0" fmla="*/ 1562100 w 4543425"/>
                    <a:gd name="connsiteY0" fmla="*/ 938212 h 3809999"/>
                    <a:gd name="connsiteX1" fmla="*/ 1662112 w 4543425"/>
                    <a:gd name="connsiteY1" fmla="*/ 442912 h 3809999"/>
                    <a:gd name="connsiteX2" fmla="*/ 2019300 w 4543425"/>
                    <a:gd name="connsiteY2" fmla="*/ 833437 h 3809999"/>
                    <a:gd name="connsiteX3" fmla="*/ 2643187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48037 w 4543425"/>
                    <a:gd name="connsiteY5" fmla="*/ 719137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48150 w 4543425"/>
                    <a:gd name="connsiteY7" fmla="*/ 78104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33787 w 4543425"/>
                    <a:gd name="connsiteY8" fmla="*/ 1809749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595687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38537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29012 w 4543425"/>
                    <a:gd name="connsiteY16" fmla="*/ 2776537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819400 w 4543425"/>
                    <a:gd name="connsiteY19" fmla="*/ 10096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19363 w 4543425"/>
                    <a:gd name="connsiteY19" fmla="*/ 98107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9838 w 4543425"/>
                    <a:gd name="connsiteY19" fmla="*/ 933449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500313 w 4543425"/>
                    <a:gd name="connsiteY19" fmla="*/ 962024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800100 w 4543425"/>
                    <a:gd name="connsiteY22" fmla="*/ 2138362 h 3809999"/>
                    <a:gd name="connsiteX23" fmla="*/ 938212 w 4543425"/>
                    <a:gd name="connsiteY23" fmla="*/ 2738437 h 3809999"/>
                    <a:gd name="connsiteX24" fmla="*/ 1404937 w 4543425"/>
                    <a:gd name="connsiteY24" fmla="*/ 3314699 h 3809999"/>
                    <a:gd name="connsiteX25" fmla="*/ 338137 w 4543425"/>
                    <a:gd name="connsiteY25" fmla="*/ 3462337 h 3809999"/>
                    <a:gd name="connsiteX26" fmla="*/ 828675 w 4543425"/>
                    <a:gd name="connsiteY26" fmla="*/ 2900362 h 3809999"/>
                    <a:gd name="connsiteX27" fmla="*/ 390525 w 4543425"/>
                    <a:gd name="connsiteY27" fmla="*/ 2867024 h 3809999"/>
                    <a:gd name="connsiteX28" fmla="*/ 804862 w 4543425"/>
                    <a:gd name="connsiteY28" fmla="*/ 2438399 h 3809999"/>
                    <a:gd name="connsiteX29" fmla="*/ 0 w 4543425"/>
                    <a:gd name="connsiteY29" fmla="*/ 2038349 h 3809999"/>
                    <a:gd name="connsiteX30" fmla="*/ 947737 w 4543425"/>
                    <a:gd name="connsiteY30" fmla="*/ 1638299 h 3809999"/>
                    <a:gd name="connsiteX31" fmla="*/ 766762 w 4543425"/>
                    <a:gd name="connsiteY31" fmla="*/ 552450 h 3809999"/>
                    <a:gd name="connsiteX32" fmla="*/ 1562100 w 4543425"/>
                    <a:gd name="connsiteY32"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23925 w 4543425"/>
                    <a:gd name="connsiteY22" fmla="*/ 1638299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6211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38399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562100 w 4543425"/>
                    <a:gd name="connsiteY0" fmla="*/ 938212 h 3809999"/>
                    <a:gd name="connsiteX1" fmla="*/ 1662112 w 4543425"/>
                    <a:gd name="connsiteY1" fmla="*/ 442912 h 3809999"/>
                    <a:gd name="connsiteX2" fmla="*/ 2019300 w 4543425"/>
                    <a:gd name="connsiteY2" fmla="*/ 833437 h 3809999"/>
                    <a:gd name="connsiteX3" fmla="*/ 2633662 w 4543425"/>
                    <a:gd name="connsiteY3" fmla="*/ 0 h 3809999"/>
                    <a:gd name="connsiteX4" fmla="*/ 2900362 w 4543425"/>
                    <a:gd name="connsiteY4" fmla="*/ 938212 h 3809999"/>
                    <a:gd name="connsiteX5" fmla="*/ 3371850 w 4543425"/>
                    <a:gd name="connsiteY5" fmla="*/ 676275 h 3809999"/>
                    <a:gd name="connsiteX6" fmla="*/ 3262312 w 4543425"/>
                    <a:gd name="connsiteY6" fmla="*/ 1123949 h 3809999"/>
                    <a:gd name="connsiteX7" fmla="*/ 4276725 w 4543425"/>
                    <a:gd name="connsiteY7" fmla="*/ 761999 h 3809999"/>
                    <a:gd name="connsiteX8" fmla="*/ 3657600 w 4543425"/>
                    <a:gd name="connsiteY8" fmla="*/ 1824037 h 3809999"/>
                    <a:gd name="connsiteX9" fmla="*/ 3667125 w 4543425"/>
                    <a:gd name="connsiteY9" fmla="*/ 2005012 h 3809999"/>
                    <a:gd name="connsiteX10" fmla="*/ 4543425 w 4543425"/>
                    <a:gd name="connsiteY10" fmla="*/ 2462212 h 3809999"/>
                    <a:gd name="connsiteX11" fmla="*/ 3552825 w 4543425"/>
                    <a:gd name="connsiteY11" fmla="*/ 2800349 h 3809999"/>
                    <a:gd name="connsiteX12" fmla="*/ 4124325 w 4543425"/>
                    <a:gd name="connsiteY12" fmla="*/ 3629025 h 3809999"/>
                    <a:gd name="connsiteX13" fmla="*/ 3300412 w 4543425"/>
                    <a:gd name="connsiteY13" fmla="*/ 3348037 h 3809999"/>
                    <a:gd name="connsiteX14" fmla="*/ 3448050 w 4543425"/>
                    <a:gd name="connsiteY14" fmla="*/ 3809999 h 3809999"/>
                    <a:gd name="connsiteX15" fmla="*/ 2714625 w 4543425"/>
                    <a:gd name="connsiteY15" fmla="*/ 3433762 h 3809999"/>
                    <a:gd name="connsiteX16" fmla="*/ 3505199 w 4543425"/>
                    <a:gd name="connsiteY16" fmla="*/ 2767012 h 3809999"/>
                    <a:gd name="connsiteX17" fmla="*/ 3614737 w 4543425"/>
                    <a:gd name="connsiteY17" fmla="*/ 1814512 h 3809999"/>
                    <a:gd name="connsiteX18" fmla="*/ 3105150 w 4543425"/>
                    <a:gd name="connsiteY18" fmla="*/ 1171574 h 3809999"/>
                    <a:gd name="connsiteX19" fmla="*/ 2481263 w 4543425"/>
                    <a:gd name="connsiteY19" fmla="*/ 947737 h 3809999"/>
                    <a:gd name="connsiteX20" fmla="*/ 1795462 w 4543425"/>
                    <a:gd name="connsiteY20" fmla="*/ 942974 h 3809999"/>
                    <a:gd name="connsiteX21" fmla="*/ 1100137 w 4543425"/>
                    <a:gd name="connsiteY21" fmla="*/ 1309687 h 3809999"/>
                    <a:gd name="connsiteX22" fmla="*/ 952500 w 4543425"/>
                    <a:gd name="connsiteY22" fmla="*/ 1643062 h 3809999"/>
                    <a:gd name="connsiteX23" fmla="*/ 800100 w 4543425"/>
                    <a:gd name="connsiteY23" fmla="*/ 2138362 h 3809999"/>
                    <a:gd name="connsiteX24" fmla="*/ 938212 w 4543425"/>
                    <a:gd name="connsiteY24" fmla="*/ 2738437 h 3809999"/>
                    <a:gd name="connsiteX25" fmla="*/ 1404937 w 4543425"/>
                    <a:gd name="connsiteY25" fmla="*/ 3314699 h 3809999"/>
                    <a:gd name="connsiteX26" fmla="*/ 338137 w 4543425"/>
                    <a:gd name="connsiteY26" fmla="*/ 3462337 h 3809999"/>
                    <a:gd name="connsiteX27" fmla="*/ 828675 w 4543425"/>
                    <a:gd name="connsiteY27" fmla="*/ 2900362 h 3809999"/>
                    <a:gd name="connsiteX28" fmla="*/ 390525 w 4543425"/>
                    <a:gd name="connsiteY28" fmla="*/ 2867024 h 3809999"/>
                    <a:gd name="connsiteX29" fmla="*/ 804862 w 4543425"/>
                    <a:gd name="connsiteY29" fmla="*/ 2443162 h 3809999"/>
                    <a:gd name="connsiteX30" fmla="*/ 0 w 4543425"/>
                    <a:gd name="connsiteY30" fmla="*/ 2038349 h 3809999"/>
                    <a:gd name="connsiteX31" fmla="*/ 947737 w 4543425"/>
                    <a:gd name="connsiteY31" fmla="*/ 1638299 h 3809999"/>
                    <a:gd name="connsiteX32" fmla="*/ 766762 w 4543425"/>
                    <a:gd name="connsiteY32" fmla="*/ 552450 h 3809999"/>
                    <a:gd name="connsiteX33" fmla="*/ 1562100 w 45434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28625 w 4581525"/>
                    <a:gd name="connsiteY28" fmla="*/ 2867024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66775 w 4581525"/>
                    <a:gd name="connsiteY27" fmla="*/ 2900362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76237 w 4581525"/>
                    <a:gd name="connsiteY26" fmla="*/ 3462337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48049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76312 w 4581525"/>
                    <a:gd name="connsiteY24" fmla="*/ 2738437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4862 w 4581525"/>
                    <a:gd name="connsiteY32" fmla="*/ 552450 h 3809999"/>
                    <a:gd name="connsiteX33" fmla="*/ 1600200 w 4581525"/>
                    <a:gd name="connsiteY33" fmla="*/ 938212 h 3809999"/>
                    <a:gd name="connsiteX0" fmla="*/ 1600200 w 4581525"/>
                    <a:gd name="connsiteY0" fmla="*/ 938212 h 3809999"/>
                    <a:gd name="connsiteX1" fmla="*/ 1700212 w 4581525"/>
                    <a:gd name="connsiteY1" fmla="*/ 442912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600200 w 4581525"/>
                    <a:gd name="connsiteY0" fmla="*/ 938212 h 3809999"/>
                    <a:gd name="connsiteX1" fmla="*/ 1690687 w 4581525"/>
                    <a:gd name="connsiteY1" fmla="*/ 414337 h 3809999"/>
                    <a:gd name="connsiteX2" fmla="*/ 2057400 w 4581525"/>
                    <a:gd name="connsiteY2" fmla="*/ 833437 h 3809999"/>
                    <a:gd name="connsiteX3" fmla="*/ 2671762 w 4581525"/>
                    <a:gd name="connsiteY3" fmla="*/ 0 h 3809999"/>
                    <a:gd name="connsiteX4" fmla="*/ 2938462 w 4581525"/>
                    <a:gd name="connsiteY4" fmla="*/ 938212 h 3809999"/>
                    <a:gd name="connsiteX5" fmla="*/ 3409950 w 4581525"/>
                    <a:gd name="connsiteY5" fmla="*/ 676275 h 3809999"/>
                    <a:gd name="connsiteX6" fmla="*/ 3300412 w 4581525"/>
                    <a:gd name="connsiteY6" fmla="*/ 1123949 h 3809999"/>
                    <a:gd name="connsiteX7" fmla="*/ 4314825 w 4581525"/>
                    <a:gd name="connsiteY7" fmla="*/ 761999 h 3809999"/>
                    <a:gd name="connsiteX8" fmla="*/ 3695700 w 4581525"/>
                    <a:gd name="connsiteY8" fmla="*/ 1824037 h 3809999"/>
                    <a:gd name="connsiteX9" fmla="*/ 3705225 w 4581525"/>
                    <a:gd name="connsiteY9" fmla="*/ 2005012 h 3809999"/>
                    <a:gd name="connsiteX10" fmla="*/ 4581525 w 4581525"/>
                    <a:gd name="connsiteY10" fmla="*/ 2462212 h 3809999"/>
                    <a:gd name="connsiteX11" fmla="*/ 3590925 w 4581525"/>
                    <a:gd name="connsiteY11" fmla="*/ 2800349 h 3809999"/>
                    <a:gd name="connsiteX12" fmla="*/ 4162425 w 4581525"/>
                    <a:gd name="connsiteY12" fmla="*/ 3629025 h 3809999"/>
                    <a:gd name="connsiteX13" fmla="*/ 3338512 w 4581525"/>
                    <a:gd name="connsiteY13" fmla="*/ 3348037 h 3809999"/>
                    <a:gd name="connsiteX14" fmla="*/ 3486150 w 4581525"/>
                    <a:gd name="connsiteY14" fmla="*/ 3809999 h 3809999"/>
                    <a:gd name="connsiteX15" fmla="*/ 2752725 w 4581525"/>
                    <a:gd name="connsiteY15" fmla="*/ 3433762 h 3809999"/>
                    <a:gd name="connsiteX16" fmla="*/ 3543299 w 4581525"/>
                    <a:gd name="connsiteY16" fmla="*/ 2767012 h 3809999"/>
                    <a:gd name="connsiteX17" fmla="*/ 3652837 w 4581525"/>
                    <a:gd name="connsiteY17" fmla="*/ 1814512 h 3809999"/>
                    <a:gd name="connsiteX18" fmla="*/ 3143250 w 4581525"/>
                    <a:gd name="connsiteY18" fmla="*/ 1171574 h 3809999"/>
                    <a:gd name="connsiteX19" fmla="*/ 2519363 w 4581525"/>
                    <a:gd name="connsiteY19" fmla="*/ 947737 h 3809999"/>
                    <a:gd name="connsiteX20" fmla="*/ 1833562 w 4581525"/>
                    <a:gd name="connsiteY20" fmla="*/ 942974 h 3809999"/>
                    <a:gd name="connsiteX21" fmla="*/ 1138237 w 4581525"/>
                    <a:gd name="connsiteY21" fmla="*/ 1309687 h 3809999"/>
                    <a:gd name="connsiteX22" fmla="*/ 990600 w 4581525"/>
                    <a:gd name="connsiteY22" fmla="*/ 1643062 h 3809999"/>
                    <a:gd name="connsiteX23" fmla="*/ 838200 w 4581525"/>
                    <a:gd name="connsiteY23" fmla="*/ 2138362 h 3809999"/>
                    <a:gd name="connsiteX24" fmla="*/ 962024 w 4581525"/>
                    <a:gd name="connsiteY24" fmla="*/ 2743199 h 3809999"/>
                    <a:gd name="connsiteX25" fmla="*/ 1443037 w 4581525"/>
                    <a:gd name="connsiteY25" fmla="*/ 3314699 h 3809999"/>
                    <a:gd name="connsiteX26" fmla="*/ 333374 w 4581525"/>
                    <a:gd name="connsiteY26" fmla="*/ 3476624 h 3809999"/>
                    <a:gd name="connsiteX27" fmla="*/ 847725 w 4581525"/>
                    <a:gd name="connsiteY27" fmla="*/ 2924175 h 3809999"/>
                    <a:gd name="connsiteX28" fmla="*/ 414338 w 4581525"/>
                    <a:gd name="connsiteY28" fmla="*/ 2857499 h 3809999"/>
                    <a:gd name="connsiteX29" fmla="*/ 842962 w 4581525"/>
                    <a:gd name="connsiteY29" fmla="*/ 2443162 h 3809999"/>
                    <a:gd name="connsiteX30" fmla="*/ 0 w 4581525"/>
                    <a:gd name="connsiteY30" fmla="*/ 2038349 h 3809999"/>
                    <a:gd name="connsiteX31" fmla="*/ 985837 w 4581525"/>
                    <a:gd name="connsiteY31" fmla="*/ 1638299 h 3809999"/>
                    <a:gd name="connsiteX32" fmla="*/ 809625 w 4581525"/>
                    <a:gd name="connsiteY32" fmla="*/ 542925 h 3809999"/>
                    <a:gd name="connsiteX33" fmla="*/ 1600200 w 4581525"/>
                    <a:gd name="connsiteY33" fmla="*/ 938212 h 3809999"/>
                    <a:gd name="connsiteX0" fmla="*/ 1595437 w 4576762"/>
                    <a:gd name="connsiteY0" fmla="*/ 938212 h 3809999"/>
                    <a:gd name="connsiteX1" fmla="*/ 1685924 w 4576762"/>
                    <a:gd name="connsiteY1" fmla="*/ 414337 h 3809999"/>
                    <a:gd name="connsiteX2" fmla="*/ 2052637 w 4576762"/>
                    <a:gd name="connsiteY2" fmla="*/ 833437 h 3809999"/>
                    <a:gd name="connsiteX3" fmla="*/ 2666999 w 4576762"/>
                    <a:gd name="connsiteY3" fmla="*/ 0 h 3809999"/>
                    <a:gd name="connsiteX4" fmla="*/ 2933699 w 4576762"/>
                    <a:gd name="connsiteY4" fmla="*/ 938212 h 3809999"/>
                    <a:gd name="connsiteX5" fmla="*/ 3405187 w 4576762"/>
                    <a:gd name="connsiteY5" fmla="*/ 676275 h 3809999"/>
                    <a:gd name="connsiteX6" fmla="*/ 3295649 w 4576762"/>
                    <a:gd name="connsiteY6" fmla="*/ 1123949 h 3809999"/>
                    <a:gd name="connsiteX7" fmla="*/ 4310062 w 4576762"/>
                    <a:gd name="connsiteY7" fmla="*/ 761999 h 3809999"/>
                    <a:gd name="connsiteX8" fmla="*/ 3690937 w 4576762"/>
                    <a:gd name="connsiteY8" fmla="*/ 1824037 h 3809999"/>
                    <a:gd name="connsiteX9" fmla="*/ 3700462 w 4576762"/>
                    <a:gd name="connsiteY9" fmla="*/ 2005012 h 3809999"/>
                    <a:gd name="connsiteX10" fmla="*/ 4576762 w 4576762"/>
                    <a:gd name="connsiteY10" fmla="*/ 2462212 h 3809999"/>
                    <a:gd name="connsiteX11" fmla="*/ 3586162 w 4576762"/>
                    <a:gd name="connsiteY11" fmla="*/ 2800349 h 3809999"/>
                    <a:gd name="connsiteX12" fmla="*/ 4157662 w 4576762"/>
                    <a:gd name="connsiteY12" fmla="*/ 3629025 h 3809999"/>
                    <a:gd name="connsiteX13" fmla="*/ 3333749 w 4576762"/>
                    <a:gd name="connsiteY13" fmla="*/ 3348037 h 3809999"/>
                    <a:gd name="connsiteX14" fmla="*/ 3481387 w 4576762"/>
                    <a:gd name="connsiteY14" fmla="*/ 3809999 h 3809999"/>
                    <a:gd name="connsiteX15" fmla="*/ 2747962 w 4576762"/>
                    <a:gd name="connsiteY15" fmla="*/ 3433762 h 3809999"/>
                    <a:gd name="connsiteX16" fmla="*/ 3538536 w 4576762"/>
                    <a:gd name="connsiteY16" fmla="*/ 2767012 h 3809999"/>
                    <a:gd name="connsiteX17" fmla="*/ 3648074 w 4576762"/>
                    <a:gd name="connsiteY17" fmla="*/ 1814512 h 3809999"/>
                    <a:gd name="connsiteX18" fmla="*/ 3138487 w 4576762"/>
                    <a:gd name="connsiteY18" fmla="*/ 1171574 h 3809999"/>
                    <a:gd name="connsiteX19" fmla="*/ 2514600 w 4576762"/>
                    <a:gd name="connsiteY19" fmla="*/ 947737 h 3809999"/>
                    <a:gd name="connsiteX20" fmla="*/ 1828799 w 4576762"/>
                    <a:gd name="connsiteY20" fmla="*/ 942974 h 3809999"/>
                    <a:gd name="connsiteX21" fmla="*/ 1133474 w 4576762"/>
                    <a:gd name="connsiteY21" fmla="*/ 1309687 h 3809999"/>
                    <a:gd name="connsiteX22" fmla="*/ 985837 w 4576762"/>
                    <a:gd name="connsiteY22" fmla="*/ 1643062 h 3809999"/>
                    <a:gd name="connsiteX23" fmla="*/ 833437 w 4576762"/>
                    <a:gd name="connsiteY23" fmla="*/ 2138362 h 3809999"/>
                    <a:gd name="connsiteX24" fmla="*/ 957261 w 4576762"/>
                    <a:gd name="connsiteY24" fmla="*/ 2743199 h 3809999"/>
                    <a:gd name="connsiteX25" fmla="*/ 1438274 w 4576762"/>
                    <a:gd name="connsiteY25" fmla="*/ 3314699 h 3809999"/>
                    <a:gd name="connsiteX26" fmla="*/ 328611 w 4576762"/>
                    <a:gd name="connsiteY26" fmla="*/ 3476624 h 3809999"/>
                    <a:gd name="connsiteX27" fmla="*/ 842962 w 4576762"/>
                    <a:gd name="connsiteY27" fmla="*/ 2924175 h 3809999"/>
                    <a:gd name="connsiteX28" fmla="*/ 409575 w 4576762"/>
                    <a:gd name="connsiteY28" fmla="*/ 2857499 h 3809999"/>
                    <a:gd name="connsiteX29" fmla="*/ 838199 w 4576762"/>
                    <a:gd name="connsiteY29" fmla="*/ 2443162 h 3809999"/>
                    <a:gd name="connsiteX30" fmla="*/ 0 w 4576762"/>
                    <a:gd name="connsiteY30" fmla="*/ 2024061 h 3809999"/>
                    <a:gd name="connsiteX31" fmla="*/ 981074 w 4576762"/>
                    <a:gd name="connsiteY31" fmla="*/ 1638299 h 3809999"/>
                    <a:gd name="connsiteX32" fmla="*/ 804862 w 4576762"/>
                    <a:gd name="connsiteY32" fmla="*/ 542925 h 3809999"/>
                    <a:gd name="connsiteX33" fmla="*/ 1595437 w 4576762"/>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7724 w 4586287"/>
                    <a:gd name="connsiteY29" fmla="*/ 2443162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7799 w 4586287"/>
                    <a:gd name="connsiteY25" fmla="*/ 3314699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45418 w 4586287"/>
                    <a:gd name="connsiteY25" fmla="*/ 3298030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709987 w 4586287"/>
                    <a:gd name="connsiteY9" fmla="*/ 2005012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700462 w 4586287"/>
                    <a:gd name="connsiteY8" fmla="*/ 1824037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90937 w 4586287"/>
                    <a:gd name="connsiteY9" fmla="*/ 2014537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42961 w 4586287"/>
                    <a:gd name="connsiteY29" fmla="*/ 2452687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686175 w 4586287"/>
                    <a:gd name="connsiteY9" fmla="*/ 1971675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 name="connsiteX0" fmla="*/ 1604962 w 4586287"/>
                    <a:gd name="connsiteY0" fmla="*/ 938212 h 3809999"/>
                    <a:gd name="connsiteX1" fmla="*/ 1695449 w 4586287"/>
                    <a:gd name="connsiteY1" fmla="*/ 414337 h 3809999"/>
                    <a:gd name="connsiteX2" fmla="*/ 2062162 w 4586287"/>
                    <a:gd name="connsiteY2" fmla="*/ 833437 h 3809999"/>
                    <a:gd name="connsiteX3" fmla="*/ 2676524 w 4586287"/>
                    <a:gd name="connsiteY3" fmla="*/ 0 h 3809999"/>
                    <a:gd name="connsiteX4" fmla="*/ 2943224 w 4586287"/>
                    <a:gd name="connsiteY4" fmla="*/ 938212 h 3809999"/>
                    <a:gd name="connsiteX5" fmla="*/ 3414712 w 4586287"/>
                    <a:gd name="connsiteY5" fmla="*/ 676275 h 3809999"/>
                    <a:gd name="connsiteX6" fmla="*/ 3305174 w 4586287"/>
                    <a:gd name="connsiteY6" fmla="*/ 1123949 h 3809999"/>
                    <a:gd name="connsiteX7" fmla="*/ 4319587 w 4586287"/>
                    <a:gd name="connsiteY7" fmla="*/ 761999 h 3809999"/>
                    <a:gd name="connsiteX8" fmla="*/ 3667125 w 4586287"/>
                    <a:gd name="connsiteY8" fmla="*/ 1876424 h 3809999"/>
                    <a:gd name="connsiteX9" fmla="*/ 3719512 w 4586287"/>
                    <a:gd name="connsiteY9" fmla="*/ 1966913 h 3809999"/>
                    <a:gd name="connsiteX10" fmla="*/ 4586287 w 4586287"/>
                    <a:gd name="connsiteY10" fmla="*/ 2462212 h 3809999"/>
                    <a:gd name="connsiteX11" fmla="*/ 3595687 w 4586287"/>
                    <a:gd name="connsiteY11" fmla="*/ 2800349 h 3809999"/>
                    <a:gd name="connsiteX12" fmla="*/ 4167187 w 4586287"/>
                    <a:gd name="connsiteY12" fmla="*/ 3629025 h 3809999"/>
                    <a:gd name="connsiteX13" fmla="*/ 3343274 w 4586287"/>
                    <a:gd name="connsiteY13" fmla="*/ 3348037 h 3809999"/>
                    <a:gd name="connsiteX14" fmla="*/ 3490912 w 4586287"/>
                    <a:gd name="connsiteY14" fmla="*/ 3809999 h 3809999"/>
                    <a:gd name="connsiteX15" fmla="*/ 2757487 w 4586287"/>
                    <a:gd name="connsiteY15" fmla="*/ 3433762 h 3809999"/>
                    <a:gd name="connsiteX16" fmla="*/ 3548061 w 4586287"/>
                    <a:gd name="connsiteY16" fmla="*/ 2767012 h 3809999"/>
                    <a:gd name="connsiteX17" fmla="*/ 3657599 w 4586287"/>
                    <a:gd name="connsiteY17" fmla="*/ 1814512 h 3809999"/>
                    <a:gd name="connsiteX18" fmla="*/ 3148012 w 4586287"/>
                    <a:gd name="connsiteY18" fmla="*/ 1171574 h 3809999"/>
                    <a:gd name="connsiteX19" fmla="*/ 2524125 w 4586287"/>
                    <a:gd name="connsiteY19" fmla="*/ 947737 h 3809999"/>
                    <a:gd name="connsiteX20" fmla="*/ 1838324 w 4586287"/>
                    <a:gd name="connsiteY20" fmla="*/ 942974 h 3809999"/>
                    <a:gd name="connsiteX21" fmla="*/ 1142999 w 4586287"/>
                    <a:gd name="connsiteY21" fmla="*/ 1309687 h 3809999"/>
                    <a:gd name="connsiteX22" fmla="*/ 995362 w 4586287"/>
                    <a:gd name="connsiteY22" fmla="*/ 1643062 h 3809999"/>
                    <a:gd name="connsiteX23" fmla="*/ 842962 w 4586287"/>
                    <a:gd name="connsiteY23" fmla="*/ 2138362 h 3809999"/>
                    <a:gd name="connsiteX24" fmla="*/ 966786 w 4586287"/>
                    <a:gd name="connsiteY24" fmla="*/ 2743199 h 3809999"/>
                    <a:gd name="connsiteX25" fmla="*/ 1464468 w 4586287"/>
                    <a:gd name="connsiteY25" fmla="*/ 3300411 h 3809999"/>
                    <a:gd name="connsiteX26" fmla="*/ 338136 w 4586287"/>
                    <a:gd name="connsiteY26" fmla="*/ 3476624 h 3809999"/>
                    <a:gd name="connsiteX27" fmla="*/ 852487 w 4586287"/>
                    <a:gd name="connsiteY27" fmla="*/ 2924175 h 3809999"/>
                    <a:gd name="connsiteX28" fmla="*/ 419100 w 4586287"/>
                    <a:gd name="connsiteY28" fmla="*/ 2857499 h 3809999"/>
                    <a:gd name="connsiteX29" fmla="*/ 809624 w 4586287"/>
                    <a:gd name="connsiteY29" fmla="*/ 2447925 h 3809999"/>
                    <a:gd name="connsiteX30" fmla="*/ 0 w 4586287"/>
                    <a:gd name="connsiteY30" fmla="*/ 2033586 h 3809999"/>
                    <a:gd name="connsiteX31" fmla="*/ 990599 w 4586287"/>
                    <a:gd name="connsiteY31" fmla="*/ 1638299 h 3809999"/>
                    <a:gd name="connsiteX32" fmla="*/ 814387 w 4586287"/>
                    <a:gd name="connsiteY32" fmla="*/ 542925 h 3809999"/>
                    <a:gd name="connsiteX33" fmla="*/ 1604962 w 4586287"/>
                    <a:gd name="connsiteY33" fmla="*/ 938212 h 38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86287" h="3809999">
                      <a:moveTo>
                        <a:pt x="1604962" y="938212"/>
                      </a:moveTo>
                      <a:cubicBezTo>
                        <a:pt x="1614486" y="758825"/>
                        <a:pt x="1633537" y="631825"/>
                        <a:pt x="1695449" y="414337"/>
                      </a:cubicBezTo>
                      <a:cubicBezTo>
                        <a:pt x="1847850" y="534986"/>
                        <a:pt x="1943099" y="703262"/>
                        <a:pt x="2062162" y="833437"/>
                      </a:cubicBezTo>
                      <a:cubicBezTo>
                        <a:pt x="2254249" y="560387"/>
                        <a:pt x="2432050" y="239712"/>
                        <a:pt x="2676524" y="0"/>
                      </a:cubicBezTo>
                      <a:cubicBezTo>
                        <a:pt x="2779712" y="312737"/>
                        <a:pt x="2854324" y="625475"/>
                        <a:pt x="2943224" y="938212"/>
                      </a:cubicBezTo>
                      <a:cubicBezTo>
                        <a:pt x="3092449" y="865187"/>
                        <a:pt x="3246437" y="730250"/>
                        <a:pt x="3414712" y="676275"/>
                      </a:cubicBezTo>
                      <a:cubicBezTo>
                        <a:pt x="3409949" y="820737"/>
                        <a:pt x="3333749" y="989012"/>
                        <a:pt x="3305174" y="1123949"/>
                      </a:cubicBezTo>
                      <a:cubicBezTo>
                        <a:pt x="3643312" y="1003299"/>
                        <a:pt x="3952874" y="868362"/>
                        <a:pt x="4319587" y="761999"/>
                      </a:cubicBezTo>
                      <a:cubicBezTo>
                        <a:pt x="4129087" y="1135061"/>
                        <a:pt x="3881438" y="1527174"/>
                        <a:pt x="3667125" y="1876424"/>
                      </a:cubicBezTo>
                      <a:lnTo>
                        <a:pt x="3719512" y="1966913"/>
                      </a:lnTo>
                      <a:cubicBezTo>
                        <a:pt x="4011612" y="2119313"/>
                        <a:pt x="4294187" y="2295525"/>
                        <a:pt x="4586287" y="2462212"/>
                      </a:cubicBezTo>
                      <a:cubicBezTo>
                        <a:pt x="4298949" y="2603499"/>
                        <a:pt x="3940175" y="2697162"/>
                        <a:pt x="3595687" y="2800349"/>
                      </a:cubicBezTo>
                      <a:cubicBezTo>
                        <a:pt x="3857625" y="3036887"/>
                        <a:pt x="4005262" y="3335337"/>
                        <a:pt x="4167187" y="3629025"/>
                      </a:cubicBezTo>
                      <a:cubicBezTo>
                        <a:pt x="3892549" y="3570288"/>
                        <a:pt x="3617912" y="3430587"/>
                        <a:pt x="3343274" y="3348037"/>
                      </a:cubicBezTo>
                      <a:cubicBezTo>
                        <a:pt x="3392487" y="3502024"/>
                        <a:pt x="3470274" y="3646487"/>
                        <a:pt x="3490912" y="3809999"/>
                      </a:cubicBezTo>
                      <a:cubicBezTo>
                        <a:pt x="3236912" y="3703637"/>
                        <a:pt x="3001962" y="3559174"/>
                        <a:pt x="2757487" y="3433762"/>
                      </a:cubicBezTo>
                      <a:cubicBezTo>
                        <a:pt x="3132137" y="3305174"/>
                        <a:pt x="3359149" y="3067049"/>
                        <a:pt x="3548061" y="2767012"/>
                      </a:cubicBezTo>
                      <a:cubicBezTo>
                        <a:pt x="3719511" y="2336800"/>
                        <a:pt x="3709987" y="2135187"/>
                        <a:pt x="3657599" y="1814512"/>
                      </a:cubicBezTo>
                      <a:cubicBezTo>
                        <a:pt x="3525837" y="1400174"/>
                        <a:pt x="3370262" y="1357312"/>
                        <a:pt x="3148012" y="1171574"/>
                      </a:cubicBezTo>
                      <a:cubicBezTo>
                        <a:pt x="3052763" y="1108073"/>
                        <a:pt x="2905125" y="968374"/>
                        <a:pt x="2524125" y="947737"/>
                      </a:cubicBezTo>
                      <a:cubicBezTo>
                        <a:pt x="2293937" y="912812"/>
                        <a:pt x="2106612" y="877886"/>
                        <a:pt x="1838324" y="942974"/>
                      </a:cubicBezTo>
                      <a:cubicBezTo>
                        <a:pt x="1416049" y="1027112"/>
                        <a:pt x="1379537" y="1116012"/>
                        <a:pt x="1142999" y="1309687"/>
                      </a:cubicBezTo>
                      <a:cubicBezTo>
                        <a:pt x="1108074" y="1414462"/>
                        <a:pt x="1016000" y="1533524"/>
                        <a:pt x="995362" y="1643062"/>
                      </a:cubicBezTo>
                      <a:cubicBezTo>
                        <a:pt x="906462" y="1790700"/>
                        <a:pt x="846137" y="1943099"/>
                        <a:pt x="842962" y="2138362"/>
                      </a:cubicBezTo>
                      <a:cubicBezTo>
                        <a:pt x="841374" y="2405062"/>
                        <a:pt x="882649" y="2543174"/>
                        <a:pt x="966786" y="2743199"/>
                      </a:cubicBezTo>
                      <a:cubicBezTo>
                        <a:pt x="1027111" y="2873373"/>
                        <a:pt x="1173162" y="3063081"/>
                        <a:pt x="1464468" y="3300411"/>
                      </a:cubicBezTo>
                      <a:cubicBezTo>
                        <a:pt x="1094580" y="3354386"/>
                        <a:pt x="727074" y="3455987"/>
                        <a:pt x="338136" y="3476624"/>
                      </a:cubicBezTo>
                      <a:cubicBezTo>
                        <a:pt x="442911" y="3297237"/>
                        <a:pt x="695324" y="3103562"/>
                        <a:pt x="852487" y="2924175"/>
                      </a:cubicBezTo>
                      <a:cubicBezTo>
                        <a:pt x="701675" y="2909887"/>
                        <a:pt x="574674" y="2924174"/>
                        <a:pt x="419100" y="2857499"/>
                      </a:cubicBezTo>
                      <a:cubicBezTo>
                        <a:pt x="523875" y="2714624"/>
                        <a:pt x="666749" y="2586037"/>
                        <a:pt x="809624" y="2447925"/>
                      </a:cubicBezTo>
                      <a:cubicBezTo>
                        <a:pt x="541337" y="2312987"/>
                        <a:pt x="263525" y="2239962"/>
                        <a:pt x="0" y="2033586"/>
                      </a:cubicBezTo>
                      <a:cubicBezTo>
                        <a:pt x="296863" y="1847849"/>
                        <a:pt x="674687" y="1771649"/>
                        <a:pt x="990599" y="1638299"/>
                      </a:cubicBezTo>
                      <a:lnTo>
                        <a:pt x="814387" y="542925"/>
                      </a:lnTo>
                      <a:cubicBezTo>
                        <a:pt x="1098550" y="642937"/>
                        <a:pt x="1339849" y="809625"/>
                        <a:pt x="1604962" y="938212"/>
                      </a:cubicBezTo>
                      <a:close/>
                    </a:path>
                  </a:pathLst>
                </a:custGeom>
                <a:gradFill flip="none" rotWithShape="1">
                  <a:gsLst>
                    <a:gs pos="54000">
                      <a:srgbClr val="F5C209"/>
                    </a:gs>
                    <a:gs pos="75000">
                      <a:srgbClr val="FE75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9A727E3-4211-678E-32AA-F073EA7BB82C}"/>
                    </a:ext>
                  </a:extLst>
                </p:cNvPr>
                <p:cNvSpPr/>
                <p:nvPr/>
              </p:nvSpPr>
              <p:spPr>
                <a:xfrm>
                  <a:off x="2670713" y="1557141"/>
                  <a:ext cx="3441713" cy="1183249"/>
                </a:xfrm>
                <a:custGeom>
                  <a:avLst/>
                  <a:gdLst>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5025"/>
                    <a:gd name="connsiteY0" fmla="*/ 374650 h 1168400"/>
                    <a:gd name="connsiteX1" fmla="*/ 1568450 w 3375025"/>
                    <a:gd name="connsiteY1" fmla="*/ 904875 h 1168400"/>
                    <a:gd name="connsiteX2" fmla="*/ 2092325 w 3375025"/>
                    <a:gd name="connsiteY2" fmla="*/ 1168400 h 1168400"/>
                    <a:gd name="connsiteX3" fmla="*/ 2651125 w 3375025"/>
                    <a:gd name="connsiteY3" fmla="*/ 920750 h 1168400"/>
                    <a:gd name="connsiteX4" fmla="*/ 2816225 w 3375025"/>
                    <a:gd name="connsiteY4" fmla="*/ 638175 h 1168400"/>
                    <a:gd name="connsiteX5" fmla="*/ 2924175 w 3375025"/>
                    <a:gd name="connsiteY5" fmla="*/ 600075 h 1168400"/>
                    <a:gd name="connsiteX6" fmla="*/ 2924175 w 3375025"/>
                    <a:gd name="connsiteY6" fmla="*/ 558800 h 1168400"/>
                    <a:gd name="connsiteX7" fmla="*/ 3216275 w 3375025"/>
                    <a:gd name="connsiteY7" fmla="*/ 679450 h 1168400"/>
                    <a:gd name="connsiteX8" fmla="*/ 3308350 w 3375025"/>
                    <a:gd name="connsiteY8" fmla="*/ 736600 h 1168400"/>
                    <a:gd name="connsiteX9" fmla="*/ 3375025 w 3375025"/>
                    <a:gd name="connsiteY9" fmla="*/ 615950 h 1168400"/>
                    <a:gd name="connsiteX10" fmla="*/ 3324225 w 3375025"/>
                    <a:gd name="connsiteY10" fmla="*/ 476250 h 1168400"/>
                    <a:gd name="connsiteX11" fmla="*/ 2847975 w 3375025"/>
                    <a:gd name="connsiteY11" fmla="*/ 349250 h 1168400"/>
                    <a:gd name="connsiteX12" fmla="*/ 2206625 w 3375025"/>
                    <a:gd name="connsiteY12" fmla="*/ 146050 h 1168400"/>
                    <a:gd name="connsiteX13" fmla="*/ 1600200 w 3375025"/>
                    <a:gd name="connsiteY13" fmla="*/ 165100 h 1168400"/>
                    <a:gd name="connsiteX14" fmla="*/ 1577975 w 3375025"/>
                    <a:gd name="connsiteY14" fmla="*/ 187325 h 1168400"/>
                    <a:gd name="connsiteX15" fmla="*/ 1190625 w 3375025"/>
                    <a:gd name="connsiteY15" fmla="*/ 171450 h 1168400"/>
                    <a:gd name="connsiteX16" fmla="*/ 1149350 w 3375025"/>
                    <a:gd name="connsiteY16" fmla="*/ 139700 h 1168400"/>
                    <a:gd name="connsiteX17" fmla="*/ 53975 w 3375025"/>
                    <a:gd name="connsiteY17" fmla="*/ 0 h 1168400"/>
                    <a:gd name="connsiteX18" fmla="*/ 0 w 3375025"/>
                    <a:gd name="connsiteY18" fmla="*/ 200025 h 1168400"/>
                    <a:gd name="connsiteX19" fmla="*/ 66675 w 3375025"/>
                    <a:gd name="connsiteY19" fmla="*/ 228600 h 1168400"/>
                    <a:gd name="connsiteX20" fmla="*/ 269875 w 3375025"/>
                    <a:gd name="connsiteY20" fmla="*/ 850900 h 1168400"/>
                    <a:gd name="connsiteX21" fmla="*/ 920750 w 3375025"/>
                    <a:gd name="connsiteY21" fmla="*/ 885825 h 1168400"/>
                    <a:gd name="connsiteX22" fmla="*/ 1257300 w 3375025"/>
                    <a:gd name="connsiteY22" fmla="*/ 377825 h 1168400"/>
                    <a:gd name="connsiteX23" fmla="*/ 1444625 w 3375025"/>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6225 w 3377191"/>
                    <a:gd name="connsiteY4" fmla="*/ 6381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813050 w 3377191"/>
                    <a:gd name="connsiteY4" fmla="*/ 62547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51125 w 3377191"/>
                    <a:gd name="connsiteY3" fmla="*/ 9207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25725 w 3377191"/>
                    <a:gd name="connsiteY3" fmla="*/ 90170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44625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44625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4650 h 1168400"/>
                    <a:gd name="connsiteX1" fmla="*/ 1568450 w 3377191"/>
                    <a:gd name="connsiteY1" fmla="*/ 904875 h 1168400"/>
                    <a:gd name="connsiteX2" fmla="*/ 2092325 w 3377191"/>
                    <a:gd name="connsiteY2" fmla="*/ 1168400 h 1168400"/>
                    <a:gd name="connsiteX3" fmla="*/ 2635250 w 3377191"/>
                    <a:gd name="connsiteY3" fmla="*/ 908050 h 1168400"/>
                    <a:gd name="connsiteX4" fmla="*/ 2784475 w 3377191"/>
                    <a:gd name="connsiteY4" fmla="*/ 631825 h 1168400"/>
                    <a:gd name="connsiteX5" fmla="*/ 2924175 w 3377191"/>
                    <a:gd name="connsiteY5" fmla="*/ 600075 h 1168400"/>
                    <a:gd name="connsiteX6" fmla="*/ 2924175 w 3377191"/>
                    <a:gd name="connsiteY6" fmla="*/ 558800 h 1168400"/>
                    <a:gd name="connsiteX7" fmla="*/ 3216275 w 3377191"/>
                    <a:gd name="connsiteY7" fmla="*/ 679450 h 1168400"/>
                    <a:gd name="connsiteX8" fmla="*/ 3308350 w 3377191"/>
                    <a:gd name="connsiteY8" fmla="*/ 736600 h 1168400"/>
                    <a:gd name="connsiteX9" fmla="*/ 3375025 w 3377191"/>
                    <a:gd name="connsiteY9" fmla="*/ 615950 h 1168400"/>
                    <a:gd name="connsiteX10" fmla="*/ 3324225 w 3377191"/>
                    <a:gd name="connsiteY10" fmla="*/ 476250 h 1168400"/>
                    <a:gd name="connsiteX11" fmla="*/ 2847975 w 3377191"/>
                    <a:gd name="connsiteY11" fmla="*/ 349250 h 1168400"/>
                    <a:gd name="connsiteX12" fmla="*/ 2206625 w 3377191"/>
                    <a:gd name="connsiteY12" fmla="*/ 146050 h 1168400"/>
                    <a:gd name="connsiteX13" fmla="*/ 1600200 w 3377191"/>
                    <a:gd name="connsiteY13" fmla="*/ 165100 h 1168400"/>
                    <a:gd name="connsiteX14" fmla="*/ 1577975 w 3377191"/>
                    <a:gd name="connsiteY14" fmla="*/ 187325 h 1168400"/>
                    <a:gd name="connsiteX15" fmla="*/ 1190625 w 3377191"/>
                    <a:gd name="connsiteY15" fmla="*/ 171450 h 1168400"/>
                    <a:gd name="connsiteX16" fmla="*/ 1149350 w 3377191"/>
                    <a:gd name="connsiteY16" fmla="*/ 139700 h 1168400"/>
                    <a:gd name="connsiteX17" fmla="*/ 53975 w 3377191"/>
                    <a:gd name="connsiteY17" fmla="*/ 0 h 1168400"/>
                    <a:gd name="connsiteX18" fmla="*/ 0 w 3377191"/>
                    <a:gd name="connsiteY18" fmla="*/ 200025 h 1168400"/>
                    <a:gd name="connsiteX19" fmla="*/ 66675 w 3377191"/>
                    <a:gd name="connsiteY19" fmla="*/ 228600 h 1168400"/>
                    <a:gd name="connsiteX20" fmla="*/ 269875 w 3377191"/>
                    <a:gd name="connsiteY20" fmla="*/ 850900 h 1168400"/>
                    <a:gd name="connsiteX21" fmla="*/ 920750 w 3377191"/>
                    <a:gd name="connsiteY21" fmla="*/ 885825 h 1168400"/>
                    <a:gd name="connsiteX22" fmla="*/ 1257300 w 3377191"/>
                    <a:gd name="connsiteY22" fmla="*/ 377825 h 1168400"/>
                    <a:gd name="connsiteX23" fmla="*/ 1454150 w 3377191"/>
                    <a:gd name="connsiteY23" fmla="*/ 374650 h 1168400"/>
                    <a:gd name="connsiteX0" fmla="*/ 1454150 w 3377191"/>
                    <a:gd name="connsiteY0" fmla="*/ 377018 h 1170768"/>
                    <a:gd name="connsiteX1" fmla="*/ 1568450 w 3377191"/>
                    <a:gd name="connsiteY1" fmla="*/ 907243 h 1170768"/>
                    <a:gd name="connsiteX2" fmla="*/ 2092325 w 3377191"/>
                    <a:gd name="connsiteY2" fmla="*/ 1170768 h 1170768"/>
                    <a:gd name="connsiteX3" fmla="*/ 2635250 w 3377191"/>
                    <a:gd name="connsiteY3" fmla="*/ 910418 h 1170768"/>
                    <a:gd name="connsiteX4" fmla="*/ 2784475 w 3377191"/>
                    <a:gd name="connsiteY4" fmla="*/ 634193 h 1170768"/>
                    <a:gd name="connsiteX5" fmla="*/ 2924175 w 3377191"/>
                    <a:gd name="connsiteY5" fmla="*/ 602443 h 1170768"/>
                    <a:gd name="connsiteX6" fmla="*/ 2924175 w 3377191"/>
                    <a:gd name="connsiteY6" fmla="*/ 561168 h 1170768"/>
                    <a:gd name="connsiteX7" fmla="*/ 3216275 w 3377191"/>
                    <a:gd name="connsiteY7" fmla="*/ 681818 h 1170768"/>
                    <a:gd name="connsiteX8" fmla="*/ 3308350 w 3377191"/>
                    <a:gd name="connsiteY8" fmla="*/ 738968 h 1170768"/>
                    <a:gd name="connsiteX9" fmla="*/ 3375025 w 3377191"/>
                    <a:gd name="connsiteY9" fmla="*/ 618318 h 1170768"/>
                    <a:gd name="connsiteX10" fmla="*/ 3324225 w 3377191"/>
                    <a:gd name="connsiteY10" fmla="*/ 478618 h 1170768"/>
                    <a:gd name="connsiteX11" fmla="*/ 2847975 w 3377191"/>
                    <a:gd name="connsiteY11" fmla="*/ 351618 h 1170768"/>
                    <a:gd name="connsiteX12" fmla="*/ 2206625 w 3377191"/>
                    <a:gd name="connsiteY12" fmla="*/ 148418 h 1170768"/>
                    <a:gd name="connsiteX13" fmla="*/ 1600200 w 3377191"/>
                    <a:gd name="connsiteY13" fmla="*/ 167468 h 1170768"/>
                    <a:gd name="connsiteX14" fmla="*/ 1577975 w 3377191"/>
                    <a:gd name="connsiteY14" fmla="*/ 189693 h 1170768"/>
                    <a:gd name="connsiteX15" fmla="*/ 1190625 w 3377191"/>
                    <a:gd name="connsiteY15" fmla="*/ 173818 h 1170768"/>
                    <a:gd name="connsiteX16" fmla="*/ 1149350 w 3377191"/>
                    <a:gd name="connsiteY16" fmla="*/ 142068 h 1170768"/>
                    <a:gd name="connsiteX17" fmla="*/ 53975 w 3377191"/>
                    <a:gd name="connsiteY17" fmla="*/ 2368 h 1170768"/>
                    <a:gd name="connsiteX18" fmla="*/ 0 w 3377191"/>
                    <a:gd name="connsiteY18" fmla="*/ 202393 h 1170768"/>
                    <a:gd name="connsiteX19" fmla="*/ 66675 w 3377191"/>
                    <a:gd name="connsiteY19" fmla="*/ 230968 h 1170768"/>
                    <a:gd name="connsiteX20" fmla="*/ 269875 w 3377191"/>
                    <a:gd name="connsiteY20" fmla="*/ 853268 h 1170768"/>
                    <a:gd name="connsiteX21" fmla="*/ 920750 w 3377191"/>
                    <a:gd name="connsiteY21" fmla="*/ 888193 h 1170768"/>
                    <a:gd name="connsiteX22" fmla="*/ 1257300 w 3377191"/>
                    <a:gd name="connsiteY22" fmla="*/ 380193 h 1170768"/>
                    <a:gd name="connsiteX23" fmla="*/ 1454150 w 3377191"/>
                    <a:gd name="connsiteY23" fmla="*/ 377018 h 1170768"/>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63675 w 3386716"/>
                    <a:gd name="connsiteY0" fmla="*/ 378551 h 1172301"/>
                    <a:gd name="connsiteX1" fmla="*/ 1577975 w 3386716"/>
                    <a:gd name="connsiteY1" fmla="*/ 908776 h 1172301"/>
                    <a:gd name="connsiteX2" fmla="*/ 2101850 w 3386716"/>
                    <a:gd name="connsiteY2" fmla="*/ 1172301 h 1172301"/>
                    <a:gd name="connsiteX3" fmla="*/ 2644775 w 3386716"/>
                    <a:gd name="connsiteY3" fmla="*/ 911951 h 1172301"/>
                    <a:gd name="connsiteX4" fmla="*/ 2794000 w 3386716"/>
                    <a:gd name="connsiteY4" fmla="*/ 635726 h 1172301"/>
                    <a:gd name="connsiteX5" fmla="*/ 2933700 w 3386716"/>
                    <a:gd name="connsiteY5" fmla="*/ 603976 h 1172301"/>
                    <a:gd name="connsiteX6" fmla="*/ 2933700 w 3386716"/>
                    <a:gd name="connsiteY6" fmla="*/ 562701 h 1172301"/>
                    <a:gd name="connsiteX7" fmla="*/ 3225800 w 3386716"/>
                    <a:gd name="connsiteY7" fmla="*/ 683351 h 1172301"/>
                    <a:gd name="connsiteX8" fmla="*/ 3317875 w 3386716"/>
                    <a:gd name="connsiteY8" fmla="*/ 740501 h 1172301"/>
                    <a:gd name="connsiteX9" fmla="*/ 3384550 w 3386716"/>
                    <a:gd name="connsiteY9" fmla="*/ 619851 h 1172301"/>
                    <a:gd name="connsiteX10" fmla="*/ 3333750 w 3386716"/>
                    <a:gd name="connsiteY10" fmla="*/ 480151 h 1172301"/>
                    <a:gd name="connsiteX11" fmla="*/ 2857500 w 3386716"/>
                    <a:gd name="connsiteY11" fmla="*/ 353151 h 1172301"/>
                    <a:gd name="connsiteX12" fmla="*/ 2216150 w 3386716"/>
                    <a:gd name="connsiteY12" fmla="*/ 149951 h 1172301"/>
                    <a:gd name="connsiteX13" fmla="*/ 1609725 w 3386716"/>
                    <a:gd name="connsiteY13" fmla="*/ 169001 h 1172301"/>
                    <a:gd name="connsiteX14" fmla="*/ 1587500 w 3386716"/>
                    <a:gd name="connsiteY14" fmla="*/ 191226 h 1172301"/>
                    <a:gd name="connsiteX15" fmla="*/ 1200150 w 3386716"/>
                    <a:gd name="connsiteY15" fmla="*/ 175351 h 1172301"/>
                    <a:gd name="connsiteX16" fmla="*/ 1158875 w 3386716"/>
                    <a:gd name="connsiteY16" fmla="*/ 143601 h 1172301"/>
                    <a:gd name="connsiteX17" fmla="*/ 63500 w 3386716"/>
                    <a:gd name="connsiteY17" fmla="*/ 3901 h 1172301"/>
                    <a:gd name="connsiteX18" fmla="*/ 0 w 3386716"/>
                    <a:gd name="connsiteY18" fmla="*/ 194401 h 1172301"/>
                    <a:gd name="connsiteX19" fmla="*/ 76200 w 3386716"/>
                    <a:gd name="connsiteY19" fmla="*/ 232501 h 1172301"/>
                    <a:gd name="connsiteX20" fmla="*/ 279400 w 3386716"/>
                    <a:gd name="connsiteY20" fmla="*/ 854801 h 1172301"/>
                    <a:gd name="connsiteX21" fmla="*/ 930275 w 3386716"/>
                    <a:gd name="connsiteY21" fmla="*/ 889726 h 1172301"/>
                    <a:gd name="connsiteX22" fmla="*/ 1266825 w 3386716"/>
                    <a:gd name="connsiteY22" fmla="*/ 381726 h 1172301"/>
                    <a:gd name="connsiteX23" fmla="*/ 1463675 w 3386716"/>
                    <a:gd name="connsiteY23" fmla="*/ 378551 h 1172301"/>
                    <a:gd name="connsiteX0" fmla="*/ 1454150 w 3377191"/>
                    <a:gd name="connsiteY0" fmla="*/ 378551 h 1172301"/>
                    <a:gd name="connsiteX1" fmla="*/ 1568450 w 3377191"/>
                    <a:gd name="connsiteY1" fmla="*/ 908776 h 1172301"/>
                    <a:gd name="connsiteX2" fmla="*/ 2092325 w 3377191"/>
                    <a:gd name="connsiteY2" fmla="*/ 1172301 h 1172301"/>
                    <a:gd name="connsiteX3" fmla="*/ 2635250 w 3377191"/>
                    <a:gd name="connsiteY3" fmla="*/ 911951 h 1172301"/>
                    <a:gd name="connsiteX4" fmla="*/ 2784475 w 3377191"/>
                    <a:gd name="connsiteY4" fmla="*/ 635726 h 1172301"/>
                    <a:gd name="connsiteX5" fmla="*/ 2924175 w 3377191"/>
                    <a:gd name="connsiteY5" fmla="*/ 603976 h 1172301"/>
                    <a:gd name="connsiteX6" fmla="*/ 2924175 w 3377191"/>
                    <a:gd name="connsiteY6" fmla="*/ 562701 h 1172301"/>
                    <a:gd name="connsiteX7" fmla="*/ 3216275 w 3377191"/>
                    <a:gd name="connsiteY7" fmla="*/ 683351 h 1172301"/>
                    <a:gd name="connsiteX8" fmla="*/ 3308350 w 3377191"/>
                    <a:gd name="connsiteY8" fmla="*/ 740501 h 1172301"/>
                    <a:gd name="connsiteX9" fmla="*/ 3375025 w 3377191"/>
                    <a:gd name="connsiteY9" fmla="*/ 619851 h 1172301"/>
                    <a:gd name="connsiteX10" fmla="*/ 3324225 w 3377191"/>
                    <a:gd name="connsiteY10" fmla="*/ 480151 h 1172301"/>
                    <a:gd name="connsiteX11" fmla="*/ 2847975 w 3377191"/>
                    <a:gd name="connsiteY11" fmla="*/ 353151 h 1172301"/>
                    <a:gd name="connsiteX12" fmla="*/ 2206625 w 3377191"/>
                    <a:gd name="connsiteY12" fmla="*/ 149951 h 1172301"/>
                    <a:gd name="connsiteX13" fmla="*/ 1600200 w 3377191"/>
                    <a:gd name="connsiteY13" fmla="*/ 169001 h 1172301"/>
                    <a:gd name="connsiteX14" fmla="*/ 1577975 w 3377191"/>
                    <a:gd name="connsiteY14" fmla="*/ 191226 h 1172301"/>
                    <a:gd name="connsiteX15" fmla="*/ 1190625 w 3377191"/>
                    <a:gd name="connsiteY15" fmla="*/ 175351 h 1172301"/>
                    <a:gd name="connsiteX16" fmla="*/ 1149350 w 3377191"/>
                    <a:gd name="connsiteY16" fmla="*/ 143601 h 1172301"/>
                    <a:gd name="connsiteX17" fmla="*/ 53975 w 3377191"/>
                    <a:gd name="connsiteY17" fmla="*/ 3901 h 1172301"/>
                    <a:gd name="connsiteX18" fmla="*/ 0 w 3377191"/>
                    <a:gd name="connsiteY18" fmla="*/ 203926 h 1172301"/>
                    <a:gd name="connsiteX19" fmla="*/ 66675 w 3377191"/>
                    <a:gd name="connsiteY19" fmla="*/ 232501 h 1172301"/>
                    <a:gd name="connsiteX20" fmla="*/ 269875 w 3377191"/>
                    <a:gd name="connsiteY20" fmla="*/ 854801 h 1172301"/>
                    <a:gd name="connsiteX21" fmla="*/ 920750 w 3377191"/>
                    <a:gd name="connsiteY21" fmla="*/ 889726 h 1172301"/>
                    <a:gd name="connsiteX22" fmla="*/ 1257300 w 3377191"/>
                    <a:gd name="connsiteY22" fmla="*/ 381726 h 1172301"/>
                    <a:gd name="connsiteX23" fmla="*/ 1454150 w 3377191"/>
                    <a:gd name="connsiteY23" fmla="*/ 378551 h 1172301"/>
                    <a:gd name="connsiteX0" fmla="*/ 1454459 w 3377500"/>
                    <a:gd name="connsiteY0" fmla="*/ 378551 h 1172301"/>
                    <a:gd name="connsiteX1" fmla="*/ 1568759 w 3377500"/>
                    <a:gd name="connsiteY1" fmla="*/ 908776 h 1172301"/>
                    <a:gd name="connsiteX2" fmla="*/ 2092634 w 3377500"/>
                    <a:gd name="connsiteY2" fmla="*/ 1172301 h 1172301"/>
                    <a:gd name="connsiteX3" fmla="*/ 2635559 w 3377500"/>
                    <a:gd name="connsiteY3" fmla="*/ 911951 h 1172301"/>
                    <a:gd name="connsiteX4" fmla="*/ 2784784 w 3377500"/>
                    <a:gd name="connsiteY4" fmla="*/ 635726 h 1172301"/>
                    <a:gd name="connsiteX5" fmla="*/ 2924484 w 3377500"/>
                    <a:gd name="connsiteY5" fmla="*/ 603976 h 1172301"/>
                    <a:gd name="connsiteX6" fmla="*/ 2924484 w 3377500"/>
                    <a:gd name="connsiteY6" fmla="*/ 562701 h 1172301"/>
                    <a:gd name="connsiteX7" fmla="*/ 3216584 w 3377500"/>
                    <a:gd name="connsiteY7" fmla="*/ 683351 h 1172301"/>
                    <a:gd name="connsiteX8" fmla="*/ 3308659 w 3377500"/>
                    <a:gd name="connsiteY8" fmla="*/ 740501 h 1172301"/>
                    <a:gd name="connsiteX9" fmla="*/ 3375334 w 3377500"/>
                    <a:gd name="connsiteY9" fmla="*/ 619851 h 1172301"/>
                    <a:gd name="connsiteX10" fmla="*/ 3324534 w 3377500"/>
                    <a:gd name="connsiteY10" fmla="*/ 480151 h 1172301"/>
                    <a:gd name="connsiteX11" fmla="*/ 2848284 w 3377500"/>
                    <a:gd name="connsiteY11" fmla="*/ 353151 h 1172301"/>
                    <a:gd name="connsiteX12" fmla="*/ 2206934 w 3377500"/>
                    <a:gd name="connsiteY12" fmla="*/ 149951 h 1172301"/>
                    <a:gd name="connsiteX13" fmla="*/ 1600509 w 3377500"/>
                    <a:gd name="connsiteY13" fmla="*/ 169001 h 1172301"/>
                    <a:gd name="connsiteX14" fmla="*/ 1578284 w 3377500"/>
                    <a:gd name="connsiteY14" fmla="*/ 191226 h 1172301"/>
                    <a:gd name="connsiteX15" fmla="*/ 1190934 w 3377500"/>
                    <a:gd name="connsiteY15" fmla="*/ 175351 h 1172301"/>
                    <a:gd name="connsiteX16" fmla="*/ 1149659 w 3377500"/>
                    <a:gd name="connsiteY16" fmla="*/ 143601 h 1172301"/>
                    <a:gd name="connsiteX17" fmla="*/ 54284 w 3377500"/>
                    <a:gd name="connsiteY17" fmla="*/ 3901 h 1172301"/>
                    <a:gd name="connsiteX18" fmla="*/ 309 w 3377500"/>
                    <a:gd name="connsiteY18" fmla="*/ 203926 h 1172301"/>
                    <a:gd name="connsiteX19" fmla="*/ 66984 w 3377500"/>
                    <a:gd name="connsiteY19" fmla="*/ 232501 h 1172301"/>
                    <a:gd name="connsiteX20" fmla="*/ 270184 w 3377500"/>
                    <a:gd name="connsiteY20" fmla="*/ 854801 h 1172301"/>
                    <a:gd name="connsiteX21" fmla="*/ 921059 w 3377500"/>
                    <a:gd name="connsiteY21" fmla="*/ 889726 h 1172301"/>
                    <a:gd name="connsiteX22" fmla="*/ 1257609 w 3377500"/>
                    <a:gd name="connsiteY22" fmla="*/ 381726 h 1172301"/>
                    <a:gd name="connsiteX23" fmla="*/ 1454459 w 3377500"/>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24653 w 3377669"/>
                    <a:gd name="connsiteY6" fmla="*/ 562701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24653 w 3377669"/>
                    <a:gd name="connsiteY5" fmla="*/ 6039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32578 w 3377669"/>
                    <a:gd name="connsiteY5" fmla="*/ 59762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2908778 w 3377669"/>
                    <a:gd name="connsiteY6" fmla="*/ 527776 h 1172301"/>
                    <a:gd name="connsiteX7" fmla="*/ 3216753 w 3377669"/>
                    <a:gd name="connsiteY7" fmla="*/ 683351 h 1172301"/>
                    <a:gd name="connsiteX8" fmla="*/ 3308828 w 3377669"/>
                    <a:gd name="connsiteY8" fmla="*/ 740501 h 1172301"/>
                    <a:gd name="connsiteX9" fmla="*/ 3375503 w 3377669"/>
                    <a:gd name="connsiteY9" fmla="*/ 619851 h 1172301"/>
                    <a:gd name="connsiteX10" fmla="*/ 3324703 w 3377669"/>
                    <a:gd name="connsiteY10" fmla="*/ 480151 h 1172301"/>
                    <a:gd name="connsiteX11" fmla="*/ 2848453 w 3377669"/>
                    <a:gd name="connsiteY11" fmla="*/ 353151 h 1172301"/>
                    <a:gd name="connsiteX12" fmla="*/ 2207103 w 3377669"/>
                    <a:gd name="connsiteY12" fmla="*/ 149951 h 1172301"/>
                    <a:gd name="connsiteX13" fmla="*/ 1600678 w 3377669"/>
                    <a:gd name="connsiteY13" fmla="*/ 169001 h 1172301"/>
                    <a:gd name="connsiteX14" fmla="*/ 1578453 w 3377669"/>
                    <a:gd name="connsiteY14" fmla="*/ 191226 h 1172301"/>
                    <a:gd name="connsiteX15" fmla="*/ 1191103 w 3377669"/>
                    <a:gd name="connsiteY15" fmla="*/ 175351 h 1172301"/>
                    <a:gd name="connsiteX16" fmla="*/ 1149828 w 3377669"/>
                    <a:gd name="connsiteY16" fmla="*/ 143601 h 1172301"/>
                    <a:gd name="connsiteX17" fmla="*/ 54453 w 3377669"/>
                    <a:gd name="connsiteY17" fmla="*/ 3901 h 1172301"/>
                    <a:gd name="connsiteX18" fmla="*/ 478 w 3377669"/>
                    <a:gd name="connsiteY18" fmla="*/ 203926 h 1172301"/>
                    <a:gd name="connsiteX19" fmla="*/ 67153 w 3377669"/>
                    <a:gd name="connsiteY19" fmla="*/ 232501 h 1172301"/>
                    <a:gd name="connsiteX20" fmla="*/ 270353 w 3377669"/>
                    <a:gd name="connsiteY20" fmla="*/ 854801 h 1172301"/>
                    <a:gd name="connsiteX21" fmla="*/ 921228 w 3377669"/>
                    <a:gd name="connsiteY21" fmla="*/ 889726 h 1172301"/>
                    <a:gd name="connsiteX22" fmla="*/ 1257778 w 3377669"/>
                    <a:gd name="connsiteY22" fmla="*/ 381726 h 1172301"/>
                    <a:gd name="connsiteX23" fmla="*/ 1454628 w 3377669"/>
                    <a:gd name="connsiteY23"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899253 w 3377669"/>
                    <a:gd name="connsiteY5" fmla="*/ 616676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5128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11953 w 3377669"/>
                    <a:gd name="connsiteY5" fmla="*/ 6262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5603 w 3377669"/>
                    <a:gd name="connsiteY5" fmla="*/ 60080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84953 w 3377669"/>
                    <a:gd name="connsiteY4" fmla="*/ 63572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77669"/>
                    <a:gd name="connsiteY0" fmla="*/ 378551 h 1172301"/>
                    <a:gd name="connsiteX1" fmla="*/ 1568928 w 3377669"/>
                    <a:gd name="connsiteY1" fmla="*/ 908776 h 1172301"/>
                    <a:gd name="connsiteX2" fmla="*/ 2092803 w 3377669"/>
                    <a:gd name="connsiteY2" fmla="*/ 1172301 h 1172301"/>
                    <a:gd name="connsiteX3" fmla="*/ 2635728 w 3377669"/>
                    <a:gd name="connsiteY3" fmla="*/ 911951 h 1172301"/>
                    <a:gd name="connsiteX4" fmla="*/ 2797653 w 3377669"/>
                    <a:gd name="connsiteY4" fmla="*/ 642076 h 1172301"/>
                    <a:gd name="connsiteX5" fmla="*/ 2908778 w 3377669"/>
                    <a:gd name="connsiteY5" fmla="*/ 619851 h 1172301"/>
                    <a:gd name="connsiteX6" fmla="*/ 3216753 w 3377669"/>
                    <a:gd name="connsiteY6" fmla="*/ 683351 h 1172301"/>
                    <a:gd name="connsiteX7" fmla="*/ 3308828 w 3377669"/>
                    <a:gd name="connsiteY7" fmla="*/ 740501 h 1172301"/>
                    <a:gd name="connsiteX8" fmla="*/ 3375503 w 3377669"/>
                    <a:gd name="connsiteY8" fmla="*/ 619851 h 1172301"/>
                    <a:gd name="connsiteX9" fmla="*/ 3324703 w 3377669"/>
                    <a:gd name="connsiteY9" fmla="*/ 480151 h 1172301"/>
                    <a:gd name="connsiteX10" fmla="*/ 2848453 w 3377669"/>
                    <a:gd name="connsiteY10" fmla="*/ 353151 h 1172301"/>
                    <a:gd name="connsiteX11" fmla="*/ 2207103 w 3377669"/>
                    <a:gd name="connsiteY11" fmla="*/ 149951 h 1172301"/>
                    <a:gd name="connsiteX12" fmla="*/ 1600678 w 3377669"/>
                    <a:gd name="connsiteY12" fmla="*/ 169001 h 1172301"/>
                    <a:gd name="connsiteX13" fmla="*/ 1578453 w 3377669"/>
                    <a:gd name="connsiteY13" fmla="*/ 191226 h 1172301"/>
                    <a:gd name="connsiteX14" fmla="*/ 1191103 w 3377669"/>
                    <a:gd name="connsiteY14" fmla="*/ 175351 h 1172301"/>
                    <a:gd name="connsiteX15" fmla="*/ 1149828 w 3377669"/>
                    <a:gd name="connsiteY15" fmla="*/ 143601 h 1172301"/>
                    <a:gd name="connsiteX16" fmla="*/ 54453 w 3377669"/>
                    <a:gd name="connsiteY16" fmla="*/ 3901 h 1172301"/>
                    <a:gd name="connsiteX17" fmla="*/ 478 w 3377669"/>
                    <a:gd name="connsiteY17" fmla="*/ 203926 h 1172301"/>
                    <a:gd name="connsiteX18" fmla="*/ 67153 w 3377669"/>
                    <a:gd name="connsiteY18" fmla="*/ 232501 h 1172301"/>
                    <a:gd name="connsiteX19" fmla="*/ 270353 w 3377669"/>
                    <a:gd name="connsiteY19" fmla="*/ 854801 h 1172301"/>
                    <a:gd name="connsiteX20" fmla="*/ 921228 w 3377669"/>
                    <a:gd name="connsiteY20" fmla="*/ 889726 h 1172301"/>
                    <a:gd name="connsiteX21" fmla="*/ 1257778 w 3377669"/>
                    <a:gd name="connsiteY21" fmla="*/ 381726 h 1172301"/>
                    <a:gd name="connsiteX22" fmla="*/ 1454628 w 3377669"/>
                    <a:gd name="connsiteY22" fmla="*/ 378551 h 1172301"/>
                    <a:gd name="connsiteX0" fmla="*/ 1454628 w 3380390"/>
                    <a:gd name="connsiteY0" fmla="*/ 378551 h 1172301"/>
                    <a:gd name="connsiteX1" fmla="*/ 1568928 w 3380390"/>
                    <a:gd name="connsiteY1" fmla="*/ 908776 h 1172301"/>
                    <a:gd name="connsiteX2" fmla="*/ 2092803 w 3380390"/>
                    <a:gd name="connsiteY2" fmla="*/ 1172301 h 1172301"/>
                    <a:gd name="connsiteX3" fmla="*/ 2635728 w 3380390"/>
                    <a:gd name="connsiteY3" fmla="*/ 911951 h 1172301"/>
                    <a:gd name="connsiteX4" fmla="*/ 2797653 w 3380390"/>
                    <a:gd name="connsiteY4" fmla="*/ 642076 h 1172301"/>
                    <a:gd name="connsiteX5" fmla="*/ 2908778 w 3380390"/>
                    <a:gd name="connsiteY5" fmla="*/ 619851 h 1172301"/>
                    <a:gd name="connsiteX6" fmla="*/ 3216753 w 3380390"/>
                    <a:gd name="connsiteY6" fmla="*/ 683351 h 1172301"/>
                    <a:gd name="connsiteX7" fmla="*/ 3308828 w 3380390"/>
                    <a:gd name="connsiteY7" fmla="*/ 740501 h 1172301"/>
                    <a:gd name="connsiteX8" fmla="*/ 3375503 w 3380390"/>
                    <a:gd name="connsiteY8" fmla="*/ 619851 h 1172301"/>
                    <a:gd name="connsiteX9" fmla="*/ 3324703 w 3380390"/>
                    <a:gd name="connsiteY9" fmla="*/ 480151 h 1172301"/>
                    <a:gd name="connsiteX10" fmla="*/ 2848453 w 3380390"/>
                    <a:gd name="connsiteY10" fmla="*/ 353151 h 1172301"/>
                    <a:gd name="connsiteX11" fmla="*/ 2207103 w 3380390"/>
                    <a:gd name="connsiteY11" fmla="*/ 149951 h 1172301"/>
                    <a:gd name="connsiteX12" fmla="*/ 1600678 w 3380390"/>
                    <a:gd name="connsiteY12" fmla="*/ 169001 h 1172301"/>
                    <a:gd name="connsiteX13" fmla="*/ 1578453 w 3380390"/>
                    <a:gd name="connsiteY13" fmla="*/ 191226 h 1172301"/>
                    <a:gd name="connsiteX14" fmla="*/ 1191103 w 3380390"/>
                    <a:gd name="connsiteY14" fmla="*/ 175351 h 1172301"/>
                    <a:gd name="connsiteX15" fmla="*/ 1149828 w 3380390"/>
                    <a:gd name="connsiteY15" fmla="*/ 143601 h 1172301"/>
                    <a:gd name="connsiteX16" fmla="*/ 54453 w 3380390"/>
                    <a:gd name="connsiteY16" fmla="*/ 3901 h 1172301"/>
                    <a:gd name="connsiteX17" fmla="*/ 478 w 3380390"/>
                    <a:gd name="connsiteY17" fmla="*/ 203926 h 1172301"/>
                    <a:gd name="connsiteX18" fmla="*/ 67153 w 3380390"/>
                    <a:gd name="connsiteY18" fmla="*/ 232501 h 1172301"/>
                    <a:gd name="connsiteX19" fmla="*/ 270353 w 3380390"/>
                    <a:gd name="connsiteY19" fmla="*/ 854801 h 1172301"/>
                    <a:gd name="connsiteX20" fmla="*/ 921228 w 3380390"/>
                    <a:gd name="connsiteY20" fmla="*/ 889726 h 1172301"/>
                    <a:gd name="connsiteX21" fmla="*/ 1257778 w 3380390"/>
                    <a:gd name="connsiteY21" fmla="*/ 381726 h 1172301"/>
                    <a:gd name="connsiteX22" fmla="*/ 1454628 w 3380390"/>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08828 w 3389224"/>
                    <a:gd name="connsiteY7" fmla="*/ 740501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89224"/>
                    <a:gd name="connsiteY0" fmla="*/ 378551 h 1172301"/>
                    <a:gd name="connsiteX1" fmla="*/ 1568928 w 3389224"/>
                    <a:gd name="connsiteY1" fmla="*/ 908776 h 1172301"/>
                    <a:gd name="connsiteX2" fmla="*/ 2092803 w 3389224"/>
                    <a:gd name="connsiteY2" fmla="*/ 1172301 h 1172301"/>
                    <a:gd name="connsiteX3" fmla="*/ 2635728 w 3389224"/>
                    <a:gd name="connsiteY3" fmla="*/ 911951 h 1172301"/>
                    <a:gd name="connsiteX4" fmla="*/ 2797653 w 3389224"/>
                    <a:gd name="connsiteY4" fmla="*/ 642076 h 1172301"/>
                    <a:gd name="connsiteX5" fmla="*/ 2908778 w 3389224"/>
                    <a:gd name="connsiteY5" fmla="*/ 619851 h 1172301"/>
                    <a:gd name="connsiteX6" fmla="*/ 3216753 w 3389224"/>
                    <a:gd name="connsiteY6" fmla="*/ 683351 h 1172301"/>
                    <a:gd name="connsiteX7" fmla="*/ 3331053 w 3389224"/>
                    <a:gd name="connsiteY7" fmla="*/ 743676 h 1172301"/>
                    <a:gd name="connsiteX8" fmla="*/ 3388203 w 3389224"/>
                    <a:gd name="connsiteY8" fmla="*/ 619851 h 1172301"/>
                    <a:gd name="connsiteX9" fmla="*/ 3324703 w 3389224"/>
                    <a:gd name="connsiteY9" fmla="*/ 480151 h 1172301"/>
                    <a:gd name="connsiteX10" fmla="*/ 2848453 w 3389224"/>
                    <a:gd name="connsiteY10" fmla="*/ 353151 h 1172301"/>
                    <a:gd name="connsiteX11" fmla="*/ 2207103 w 3389224"/>
                    <a:gd name="connsiteY11" fmla="*/ 149951 h 1172301"/>
                    <a:gd name="connsiteX12" fmla="*/ 1600678 w 3389224"/>
                    <a:gd name="connsiteY12" fmla="*/ 169001 h 1172301"/>
                    <a:gd name="connsiteX13" fmla="*/ 1578453 w 3389224"/>
                    <a:gd name="connsiteY13" fmla="*/ 191226 h 1172301"/>
                    <a:gd name="connsiteX14" fmla="*/ 1191103 w 3389224"/>
                    <a:gd name="connsiteY14" fmla="*/ 175351 h 1172301"/>
                    <a:gd name="connsiteX15" fmla="*/ 1149828 w 3389224"/>
                    <a:gd name="connsiteY15" fmla="*/ 143601 h 1172301"/>
                    <a:gd name="connsiteX16" fmla="*/ 54453 w 3389224"/>
                    <a:gd name="connsiteY16" fmla="*/ 3901 h 1172301"/>
                    <a:gd name="connsiteX17" fmla="*/ 478 w 3389224"/>
                    <a:gd name="connsiteY17" fmla="*/ 203926 h 1172301"/>
                    <a:gd name="connsiteX18" fmla="*/ 67153 w 3389224"/>
                    <a:gd name="connsiteY18" fmla="*/ 232501 h 1172301"/>
                    <a:gd name="connsiteX19" fmla="*/ 270353 w 3389224"/>
                    <a:gd name="connsiteY19" fmla="*/ 854801 h 1172301"/>
                    <a:gd name="connsiteX20" fmla="*/ 921228 w 3389224"/>
                    <a:gd name="connsiteY20" fmla="*/ 889726 h 1172301"/>
                    <a:gd name="connsiteX21" fmla="*/ 1257778 w 3389224"/>
                    <a:gd name="connsiteY21" fmla="*/ 381726 h 1172301"/>
                    <a:gd name="connsiteX22" fmla="*/ 1454628 w 3389224"/>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397728"/>
                    <a:gd name="connsiteY0" fmla="*/ 378551 h 1172301"/>
                    <a:gd name="connsiteX1" fmla="*/ 1568928 w 3397728"/>
                    <a:gd name="connsiteY1" fmla="*/ 908776 h 1172301"/>
                    <a:gd name="connsiteX2" fmla="*/ 2092803 w 3397728"/>
                    <a:gd name="connsiteY2" fmla="*/ 1172301 h 1172301"/>
                    <a:gd name="connsiteX3" fmla="*/ 2635728 w 3397728"/>
                    <a:gd name="connsiteY3" fmla="*/ 911951 h 1172301"/>
                    <a:gd name="connsiteX4" fmla="*/ 2797653 w 3397728"/>
                    <a:gd name="connsiteY4" fmla="*/ 642076 h 1172301"/>
                    <a:gd name="connsiteX5" fmla="*/ 2908778 w 3397728"/>
                    <a:gd name="connsiteY5" fmla="*/ 619851 h 1172301"/>
                    <a:gd name="connsiteX6" fmla="*/ 3216753 w 3397728"/>
                    <a:gd name="connsiteY6" fmla="*/ 683351 h 1172301"/>
                    <a:gd name="connsiteX7" fmla="*/ 3331053 w 3397728"/>
                    <a:gd name="connsiteY7" fmla="*/ 743676 h 1172301"/>
                    <a:gd name="connsiteX8" fmla="*/ 3397728 w 3397728"/>
                    <a:gd name="connsiteY8" fmla="*/ 619851 h 1172301"/>
                    <a:gd name="connsiteX9" fmla="*/ 3324703 w 3397728"/>
                    <a:gd name="connsiteY9" fmla="*/ 480151 h 1172301"/>
                    <a:gd name="connsiteX10" fmla="*/ 2848453 w 3397728"/>
                    <a:gd name="connsiteY10" fmla="*/ 353151 h 1172301"/>
                    <a:gd name="connsiteX11" fmla="*/ 2207103 w 3397728"/>
                    <a:gd name="connsiteY11" fmla="*/ 149951 h 1172301"/>
                    <a:gd name="connsiteX12" fmla="*/ 1600678 w 3397728"/>
                    <a:gd name="connsiteY12" fmla="*/ 169001 h 1172301"/>
                    <a:gd name="connsiteX13" fmla="*/ 1578453 w 3397728"/>
                    <a:gd name="connsiteY13" fmla="*/ 191226 h 1172301"/>
                    <a:gd name="connsiteX14" fmla="*/ 1191103 w 3397728"/>
                    <a:gd name="connsiteY14" fmla="*/ 175351 h 1172301"/>
                    <a:gd name="connsiteX15" fmla="*/ 1149828 w 3397728"/>
                    <a:gd name="connsiteY15" fmla="*/ 143601 h 1172301"/>
                    <a:gd name="connsiteX16" fmla="*/ 54453 w 3397728"/>
                    <a:gd name="connsiteY16" fmla="*/ 3901 h 1172301"/>
                    <a:gd name="connsiteX17" fmla="*/ 478 w 3397728"/>
                    <a:gd name="connsiteY17" fmla="*/ 203926 h 1172301"/>
                    <a:gd name="connsiteX18" fmla="*/ 67153 w 3397728"/>
                    <a:gd name="connsiteY18" fmla="*/ 232501 h 1172301"/>
                    <a:gd name="connsiteX19" fmla="*/ 270353 w 3397728"/>
                    <a:gd name="connsiteY19" fmla="*/ 854801 h 1172301"/>
                    <a:gd name="connsiteX20" fmla="*/ 921228 w 3397728"/>
                    <a:gd name="connsiteY20" fmla="*/ 889726 h 1172301"/>
                    <a:gd name="connsiteX21" fmla="*/ 1257778 w 3397728"/>
                    <a:gd name="connsiteY21" fmla="*/ 381726 h 1172301"/>
                    <a:gd name="connsiteX22" fmla="*/ 1454628 w 3397728"/>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02960"/>
                    <a:gd name="connsiteY0" fmla="*/ 378551 h 1172301"/>
                    <a:gd name="connsiteX1" fmla="*/ 1568928 w 3402960"/>
                    <a:gd name="connsiteY1" fmla="*/ 908776 h 1172301"/>
                    <a:gd name="connsiteX2" fmla="*/ 2092803 w 3402960"/>
                    <a:gd name="connsiteY2" fmla="*/ 1172301 h 1172301"/>
                    <a:gd name="connsiteX3" fmla="*/ 2635728 w 3402960"/>
                    <a:gd name="connsiteY3" fmla="*/ 911951 h 1172301"/>
                    <a:gd name="connsiteX4" fmla="*/ 2797653 w 3402960"/>
                    <a:gd name="connsiteY4" fmla="*/ 642076 h 1172301"/>
                    <a:gd name="connsiteX5" fmla="*/ 2908778 w 3402960"/>
                    <a:gd name="connsiteY5" fmla="*/ 619851 h 1172301"/>
                    <a:gd name="connsiteX6" fmla="*/ 3216753 w 3402960"/>
                    <a:gd name="connsiteY6" fmla="*/ 683351 h 1172301"/>
                    <a:gd name="connsiteX7" fmla="*/ 3331053 w 3402960"/>
                    <a:gd name="connsiteY7" fmla="*/ 743676 h 1172301"/>
                    <a:gd name="connsiteX8" fmla="*/ 3397728 w 3402960"/>
                    <a:gd name="connsiteY8" fmla="*/ 619851 h 1172301"/>
                    <a:gd name="connsiteX9" fmla="*/ 3324703 w 3402960"/>
                    <a:gd name="connsiteY9" fmla="*/ 480151 h 1172301"/>
                    <a:gd name="connsiteX10" fmla="*/ 2848453 w 3402960"/>
                    <a:gd name="connsiteY10" fmla="*/ 353151 h 1172301"/>
                    <a:gd name="connsiteX11" fmla="*/ 2207103 w 3402960"/>
                    <a:gd name="connsiteY11" fmla="*/ 149951 h 1172301"/>
                    <a:gd name="connsiteX12" fmla="*/ 1600678 w 3402960"/>
                    <a:gd name="connsiteY12" fmla="*/ 169001 h 1172301"/>
                    <a:gd name="connsiteX13" fmla="*/ 1578453 w 3402960"/>
                    <a:gd name="connsiteY13" fmla="*/ 191226 h 1172301"/>
                    <a:gd name="connsiteX14" fmla="*/ 1191103 w 3402960"/>
                    <a:gd name="connsiteY14" fmla="*/ 175351 h 1172301"/>
                    <a:gd name="connsiteX15" fmla="*/ 1149828 w 3402960"/>
                    <a:gd name="connsiteY15" fmla="*/ 143601 h 1172301"/>
                    <a:gd name="connsiteX16" fmla="*/ 54453 w 3402960"/>
                    <a:gd name="connsiteY16" fmla="*/ 3901 h 1172301"/>
                    <a:gd name="connsiteX17" fmla="*/ 478 w 3402960"/>
                    <a:gd name="connsiteY17" fmla="*/ 203926 h 1172301"/>
                    <a:gd name="connsiteX18" fmla="*/ 67153 w 3402960"/>
                    <a:gd name="connsiteY18" fmla="*/ 232501 h 1172301"/>
                    <a:gd name="connsiteX19" fmla="*/ 270353 w 3402960"/>
                    <a:gd name="connsiteY19" fmla="*/ 854801 h 1172301"/>
                    <a:gd name="connsiteX20" fmla="*/ 921228 w 3402960"/>
                    <a:gd name="connsiteY20" fmla="*/ 889726 h 1172301"/>
                    <a:gd name="connsiteX21" fmla="*/ 1257778 w 3402960"/>
                    <a:gd name="connsiteY21" fmla="*/ 381726 h 1172301"/>
                    <a:gd name="connsiteX22" fmla="*/ 1454628 w 3402960"/>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12047"/>
                    <a:gd name="connsiteY0" fmla="*/ 378551 h 1172301"/>
                    <a:gd name="connsiteX1" fmla="*/ 1568928 w 3412047"/>
                    <a:gd name="connsiteY1" fmla="*/ 908776 h 1172301"/>
                    <a:gd name="connsiteX2" fmla="*/ 2092803 w 3412047"/>
                    <a:gd name="connsiteY2" fmla="*/ 1172301 h 1172301"/>
                    <a:gd name="connsiteX3" fmla="*/ 2635728 w 3412047"/>
                    <a:gd name="connsiteY3" fmla="*/ 911951 h 1172301"/>
                    <a:gd name="connsiteX4" fmla="*/ 2797653 w 3412047"/>
                    <a:gd name="connsiteY4" fmla="*/ 642076 h 1172301"/>
                    <a:gd name="connsiteX5" fmla="*/ 2908778 w 3412047"/>
                    <a:gd name="connsiteY5" fmla="*/ 619851 h 1172301"/>
                    <a:gd name="connsiteX6" fmla="*/ 3216753 w 3412047"/>
                    <a:gd name="connsiteY6" fmla="*/ 683351 h 1172301"/>
                    <a:gd name="connsiteX7" fmla="*/ 3331053 w 3412047"/>
                    <a:gd name="connsiteY7" fmla="*/ 743676 h 1172301"/>
                    <a:gd name="connsiteX8" fmla="*/ 3410428 w 3412047"/>
                    <a:gd name="connsiteY8" fmla="*/ 616676 h 1172301"/>
                    <a:gd name="connsiteX9" fmla="*/ 3324703 w 3412047"/>
                    <a:gd name="connsiteY9" fmla="*/ 480151 h 1172301"/>
                    <a:gd name="connsiteX10" fmla="*/ 2848453 w 3412047"/>
                    <a:gd name="connsiteY10" fmla="*/ 353151 h 1172301"/>
                    <a:gd name="connsiteX11" fmla="*/ 2207103 w 3412047"/>
                    <a:gd name="connsiteY11" fmla="*/ 149951 h 1172301"/>
                    <a:gd name="connsiteX12" fmla="*/ 1600678 w 3412047"/>
                    <a:gd name="connsiteY12" fmla="*/ 169001 h 1172301"/>
                    <a:gd name="connsiteX13" fmla="*/ 1578453 w 3412047"/>
                    <a:gd name="connsiteY13" fmla="*/ 191226 h 1172301"/>
                    <a:gd name="connsiteX14" fmla="*/ 1191103 w 3412047"/>
                    <a:gd name="connsiteY14" fmla="*/ 175351 h 1172301"/>
                    <a:gd name="connsiteX15" fmla="*/ 1149828 w 3412047"/>
                    <a:gd name="connsiteY15" fmla="*/ 143601 h 1172301"/>
                    <a:gd name="connsiteX16" fmla="*/ 54453 w 3412047"/>
                    <a:gd name="connsiteY16" fmla="*/ 3901 h 1172301"/>
                    <a:gd name="connsiteX17" fmla="*/ 478 w 3412047"/>
                    <a:gd name="connsiteY17" fmla="*/ 203926 h 1172301"/>
                    <a:gd name="connsiteX18" fmla="*/ 67153 w 3412047"/>
                    <a:gd name="connsiteY18" fmla="*/ 232501 h 1172301"/>
                    <a:gd name="connsiteX19" fmla="*/ 270353 w 3412047"/>
                    <a:gd name="connsiteY19" fmla="*/ 854801 h 1172301"/>
                    <a:gd name="connsiteX20" fmla="*/ 921228 w 3412047"/>
                    <a:gd name="connsiteY20" fmla="*/ 889726 h 1172301"/>
                    <a:gd name="connsiteX21" fmla="*/ 1257778 w 3412047"/>
                    <a:gd name="connsiteY21" fmla="*/ 381726 h 1172301"/>
                    <a:gd name="connsiteX22" fmla="*/ 1454628 w 3412047"/>
                    <a:gd name="connsiteY22" fmla="*/ 378551 h 1172301"/>
                    <a:gd name="connsiteX0" fmla="*/ 1454628 w 3427933"/>
                    <a:gd name="connsiteY0" fmla="*/ 378551 h 1172301"/>
                    <a:gd name="connsiteX1" fmla="*/ 1568928 w 3427933"/>
                    <a:gd name="connsiteY1" fmla="*/ 908776 h 1172301"/>
                    <a:gd name="connsiteX2" fmla="*/ 2092803 w 3427933"/>
                    <a:gd name="connsiteY2" fmla="*/ 1172301 h 1172301"/>
                    <a:gd name="connsiteX3" fmla="*/ 2635728 w 3427933"/>
                    <a:gd name="connsiteY3" fmla="*/ 911951 h 1172301"/>
                    <a:gd name="connsiteX4" fmla="*/ 2797653 w 3427933"/>
                    <a:gd name="connsiteY4" fmla="*/ 642076 h 1172301"/>
                    <a:gd name="connsiteX5" fmla="*/ 2908778 w 3427933"/>
                    <a:gd name="connsiteY5" fmla="*/ 619851 h 1172301"/>
                    <a:gd name="connsiteX6" fmla="*/ 3216753 w 3427933"/>
                    <a:gd name="connsiteY6" fmla="*/ 683351 h 1172301"/>
                    <a:gd name="connsiteX7" fmla="*/ 3331053 w 3427933"/>
                    <a:gd name="connsiteY7" fmla="*/ 743676 h 1172301"/>
                    <a:gd name="connsiteX8" fmla="*/ 3410428 w 3427933"/>
                    <a:gd name="connsiteY8" fmla="*/ 616676 h 1172301"/>
                    <a:gd name="connsiteX9" fmla="*/ 3324703 w 3427933"/>
                    <a:gd name="connsiteY9" fmla="*/ 480151 h 1172301"/>
                    <a:gd name="connsiteX10" fmla="*/ 2848453 w 3427933"/>
                    <a:gd name="connsiteY10" fmla="*/ 353151 h 1172301"/>
                    <a:gd name="connsiteX11" fmla="*/ 2207103 w 3427933"/>
                    <a:gd name="connsiteY11" fmla="*/ 149951 h 1172301"/>
                    <a:gd name="connsiteX12" fmla="*/ 1600678 w 3427933"/>
                    <a:gd name="connsiteY12" fmla="*/ 169001 h 1172301"/>
                    <a:gd name="connsiteX13" fmla="*/ 1578453 w 3427933"/>
                    <a:gd name="connsiteY13" fmla="*/ 191226 h 1172301"/>
                    <a:gd name="connsiteX14" fmla="*/ 1191103 w 3427933"/>
                    <a:gd name="connsiteY14" fmla="*/ 175351 h 1172301"/>
                    <a:gd name="connsiteX15" fmla="*/ 1149828 w 3427933"/>
                    <a:gd name="connsiteY15" fmla="*/ 143601 h 1172301"/>
                    <a:gd name="connsiteX16" fmla="*/ 54453 w 3427933"/>
                    <a:gd name="connsiteY16" fmla="*/ 3901 h 1172301"/>
                    <a:gd name="connsiteX17" fmla="*/ 478 w 3427933"/>
                    <a:gd name="connsiteY17" fmla="*/ 203926 h 1172301"/>
                    <a:gd name="connsiteX18" fmla="*/ 67153 w 3427933"/>
                    <a:gd name="connsiteY18" fmla="*/ 232501 h 1172301"/>
                    <a:gd name="connsiteX19" fmla="*/ 270353 w 3427933"/>
                    <a:gd name="connsiteY19" fmla="*/ 854801 h 1172301"/>
                    <a:gd name="connsiteX20" fmla="*/ 921228 w 3427933"/>
                    <a:gd name="connsiteY20" fmla="*/ 889726 h 1172301"/>
                    <a:gd name="connsiteX21" fmla="*/ 1257778 w 3427933"/>
                    <a:gd name="connsiteY21" fmla="*/ 381726 h 1172301"/>
                    <a:gd name="connsiteX22" fmla="*/ 1454628 w 3427933"/>
                    <a:gd name="connsiteY22" fmla="*/ 378551 h 1172301"/>
                    <a:gd name="connsiteX0" fmla="*/ 1454628 w 3439315"/>
                    <a:gd name="connsiteY0" fmla="*/ 378551 h 1172301"/>
                    <a:gd name="connsiteX1" fmla="*/ 1568928 w 3439315"/>
                    <a:gd name="connsiteY1" fmla="*/ 908776 h 1172301"/>
                    <a:gd name="connsiteX2" fmla="*/ 2092803 w 3439315"/>
                    <a:gd name="connsiteY2" fmla="*/ 1172301 h 1172301"/>
                    <a:gd name="connsiteX3" fmla="*/ 2635728 w 3439315"/>
                    <a:gd name="connsiteY3" fmla="*/ 911951 h 1172301"/>
                    <a:gd name="connsiteX4" fmla="*/ 2797653 w 3439315"/>
                    <a:gd name="connsiteY4" fmla="*/ 642076 h 1172301"/>
                    <a:gd name="connsiteX5" fmla="*/ 2908778 w 3439315"/>
                    <a:gd name="connsiteY5" fmla="*/ 619851 h 1172301"/>
                    <a:gd name="connsiteX6" fmla="*/ 3216753 w 3439315"/>
                    <a:gd name="connsiteY6" fmla="*/ 683351 h 1172301"/>
                    <a:gd name="connsiteX7" fmla="*/ 3331053 w 3439315"/>
                    <a:gd name="connsiteY7" fmla="*/ 743676 h 1172301"/>
                    <a:gd name="connsiteX8" fmla="*/ 3410428 w 3439315"/>
                    <a:gd name="connsiteY8" fmla="*/ 616676 h 1172301"/>
                    <a:gd name="connsiteX9" fmla="*/ 3324703 w 3439315"/>
                    <a:gd name="connsiteY9" fmla="*/ 480151 h 1172301"/>
                    <a:gd name="connsiteX10" fmla="*/ 2848453 w 3439315"/>
                    <a:gd name="connsiteY10" fmla="*/ 353151 h 1172301"/>
                    <a:gd name="connsiteX11" fmla="*/ 2207103 w 3439315"/>
                    <a:gd name="connsiteY11" fmla="*/ 149951 h 1172301"/>
                    <a:gd name="connsiteX12" fmla="*/ 1600678 w 3439315"/>
                    <a:gd name="connsiteY12" fmla="*/ 169001 h 1172301"/>
                    <a:gd name="connsiteX13" fmla="*/ 1578453 w 3439315"/>
                    <a:gd name="connsiteY13" fmla="*/ 191226 h 1172301"/>
                    <a:gd name="connsiteX14" fmla="*/ 1191103 w 3439315"/>
                    <a:gd name="connsiteY14" fmla="*/ 175351 h 1172301"/>
                    <a:gd name="connsiteX15" fmla="*/ 1149828 w 3439315"/>
                    <a:gd name="connsiteY15" fmla="*/ 143601 h 1172301"/>
                    <a:gd name="connsiteX16" fmla="*/ 54453 w 3439315"/>
                    <a:gd name="connsiteY16" fmla="*/ 3901 h 1172301"/>
                    <a:gd name="connsiteX17" fmla="*/ 478 w 3439315"/>
                    <a:gd name="connsiteY17" fmla="*/ 203926 h 1172301"/>
                    <a:gd name="connsiteX18" fmla="*/ 67153 w 3439315"/>
                    <a:gd name="connsiteY18" fmla="*/ 232501 h 1172301"/>
                    <a:gd name="connsiteX19" fmla="*/ 270353 w 3439315"/>
                    <a:gd name="connsiteY19" fmla="*/ 854801 h 1172301"/>
                    <a:gd name="connsiteX20" fmla="*/ 921228 w 3439315"/>
                    <a:gd name="connsiteY20" fmla="*/ 889726 h 1172301"/>
                    <a:gd name="connsiteX21" fmla="*/ 1257778 w 3439315"/>
                    <a:gd name="connsiteY21" fmla="*/ 381726 h 1172301"/>
                    <a:gd name="connsiteX22" fmla="*/ 1454628 w 3439315"/>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160"/>
                    <a:gd name="connsiteY0" fmla="*/ 378551 h 1172301"/>
                    <a:gd name="connsiteX1" fmla="*/ 1568928 w 3429160"/>
                    <a:gd name="connsiteY1" fmla="*/ 908776 h 1172301"/>
                    <a:gd name="connsiteX2" fmla="*/ 2092803 w 3429160"/>
                    <a:gd name="connsiteY2" fmla="*/ 1172301 h 1172301"/>
                    <a:gd name="connsiteX3" fmla="*/ 2635728 w 3429160"/>
                    <a:gd name="connsiteY3" fmla="*/ 911951 h 1172301"/>
                    <a:gd name="connsiteX4" fmla="*/ 2797653 w 3429160"/>
                    <a:gd name="connsiteY4" fmla="*/ 642076 h 1172301"/>
                    <a:gd name="connsiteX5" fmla="*/ 2908778 w 3429160"/>
                    <a:gd name="connsiteY5" fmla="*/ 619851 h 1172301"/>
                    <a:gd name="connsiteX6" fmla="*/ 3216753 w 3429160"/>
                    <a:gd name="connsiteY6" fmla="*/ 683351 h 1172301"/>
                    <a:gd name="connsiteX7" fmla="*/ 3331053 w 3429160"/>
                    <a:gd name="connsiteY7" fmla="*/ 743676 h 1172301"/>
                    <a:gd name="connsiteX8" fmla="*/ 3410428 w 3429160"/>
                    <a:gd name="connsiteY8" fmla="*/ 616676 h 1172301"/>
                    <a:gd name="connsiteX9" fmla="*/ 3324703 w 3429160"/>
                    <a:gd name="connsiteY9" fmla="*/ 480151 h 1172301"/>
                    <a:gd name="connsiteX10" fmla="*/ 2848453 w 3429160"/>
                    <a:gd name="connsiteY10" fmla="*/ 353151 h 1172301"/>
                    <a:gd name="connsiteX11" fmla="*/ 2207103 w 3429160"/>
                    <a:gd name="connsiteY11" fmla="*/ 149951 h 1172301"/>
                    <a:gd name="connsiteX12" fmla="*/ 1600678 w 3429160"/>
                    <a:gd name="connsiteY12" fmla="*/ 169001 h 1172301"/>
                    <a:gd name="connsiteX13" fmla="*/ 1578453 w 3429160"/>
                    <a:gd name="connsiteY13" fmla="*/ 191226 h 1172301"/>
                    <a:gd name="connsiteX14" fmla="*/ 1191103 w 3429160"/>
                    <a:gd name="connsiteY14" fmla="*/ 175351 h 1172301"/>
                    <a:gd name="connsiteX15" fmla="*/ 1149828 w 3429160"/>
                    <a:gd name="connsiteY15" fmla="*/ 143601 h 1172301"/>
                    <a:gd name="connsiteX16" fmla="*/ 54453 w 3429160"/>
                    <a:gd name="connsiteY16" fmla="*/ 3901 h 1172301"/>
                    <a:gd name="connsiteX17" fmla="*/ 478 w 3429160"/>
                    <a:gd name="connsiteY17" fmla="*/ 203926 h 1172301"/>
                    <a:gd name="connsiteX18" fmla="*/ 67153 w 3429160"/>
                    <a:gd name="connsiteY18" fmla="*/ 232501 h 1172301"/>
                    <a:gd name="connsiteX19" fmla="*/ 270353 w 3429160"/>
                    <a:gd name="connsiteY19" fmla="*/ 854801 h 1172301"/>
                    <a:gd name="connsiteX20" fmla="*/ 921228 w 3429160"/>
                    <a:gd name="connsiteY20" fmla="*/ 889726 h 1172301"/>
                    <a:gd name="connsiteX21" fmla="*/ 1257778 w 3429160"/>
                    <a:gd name="connsiteY21" fmla="*/ 381726 h 1172301"/>
                    <a:gd name="connsiteX22" fmla="*/ 1454628 w 3429160"/>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54628 w 3429718"/>
                    <a:gd name="connsiteY0" fmla="*/ 378551 h 1172301"/>
                    <a:gd name="connsiteX1" fmla="*/ 1568928 w 3429718"/>
                    <a:gd name="connsiteY1" fmla="*/ 908776 h 1172301"/>
                    <a:gd name="connsiteX2" fmla="*/ 2092803 w 3429718"/>
                    <a:gd name="connsiteY2" fmla="*/ 1172301 h 1172301"/>
                    <a:gd name="connsiteX3" fmla="*/ 2635728 w 3429718"/>
                    <a:gd name="connsiteY3" fmla="*/ 911951 h 1172301"/>
                    <a:gd name="connsiteX4" fmla="*/ 2797653 w 3429718"/>
                    <a:gd name="connsiteY4" fmla="*/ 642076 h 1172301"/>
                    <a:gd name="connsiteX5" fmla="*/ 2908778 w 3429718"/>
                    <a:gd name="connsiteY5" fmla="*/ 619851 h 1172301"/>
                    <a:gd name="connsiteX6" fmla="*/ 3216753 w 3429718"/>
                    <a:gd name="connsiteY6" fmla="*/ 683351 h 1172301"/>
                    <a:gd name="connsiteX7" fmla="*/ 3331053 w 3429718"/>
                    <a:gd name="connsiteY7" fmla="*/ 743676 h 1172301"/>
                    <a:gd name="connsiteX8" fmla="*/ 3429478 w 3429718"/>
                    <a:gd name="connsiteY8" fmla="*/ 621438 h 1172301"/>
                    <a:gd name="connsiteX9" fmla="*/ 3324703 w 3429718"/>
                    <a:gd name="connsiteY9" fmla="*/ 480151 h 1172301"/>
                    <a:gd name="connsiteX10" fmla="*/ 2848453 w 3429718"/>
                    <a:gd name="connsiteY10" fmla="*/ 353151 h 1172301"/>
                    <a:gd name="connsiteX11" fmla="*/ 2207103 w 3429718"/>
                    <a:gd name="connsiteY11" fmla="*/ 149951 h 1172301"/>
                    <a:gd name="connsiteX12" fmla="*/ 1600678 w 3429718"/>
                    <a:gd name="connsiteY12" fmla="*/ 169001 h 1172301"/>
                    <a:gd name="connsiteX13" fmla="*/ 1578453 w 3429718"/>
                    <a:gd name="connsiteY13" fmla="*/ 191226 h 1172301"/>
                    <a:gd name="connsiteX14" fmla="*/ 1191103 w 3429718"/>
                    <a:gd name="connsiteY14" fmla="*/ 175351 h 1172301"/>
                    <a:gd name="connsiteX15" fmla="*/ 1149828 w 3429718"/>
                    <a:gd name="connsiteY15" fmla="*/ 143601 h 1172301"/>
                    <a:gd name="connsiteX16" fmla="*/ 54453 w 3429718"/>
                    <a:gd name="connsiteY16" fmla="*/ 3901 h 1172301"/>
                    <a:gd name="connsiteX17" fmla="*/ 478 w 3429718"/>
                    <a:gd name="connsiteY17" fmla="*/ 203926 h 1172301"/>
                    <a:gd name="connsiteX18" fmla="*/ 67153 w 3429718"/>
                    <a:gd name="connsiteY18" fmla="*/ 232501 h 1172301"/>
                    <a:gd name="connsiteX19" fmla="*/ 270353 w 3429718"/>
                    <a:gd name="connsiteY19" fmla="*/ 854801 h 1172301"/>
                    <a:gd name="connsiteX20" fmla="*/ 921228 w 3429718"/>
                    <a:gd name="connsiteY20" fmla="*/ 889726 h 1172301"/>
                    <a:gd name="connsiteX21" fmla="*/ 1257778 w 3429718"/>
                    <a:gd name="connsiteY21" fmla="*/ 381726 h 1172301"/>
                    <a:gd name="connsiteX22" fmla="*/ 1454628 w 3429718"/>
                    <a:gd name="connsiteY22" fmla="*/ 378551 h 1172301"/>
                    <a:gd name="connsiteX0" fmla="*/ 1466623 w 3441713"/>
                    <a:gd name="connsiteY0" fmla="*/ 378551 h 1172301"/>
                    <a:gd name="connsiteX1" fmla="*/ 1580923 w 3441713"/>
                    <a:gd name="connsiteY1" fmla="*/ 908776 h 1172301"/>
                    <a:gd name="connsiteX2" fmla="*/ 2104798 w 3441713"/>
                    <a:gd name="connsiteY2" fmla="*/ 1172301 h 1172301"/>
                    <a:gd name="connsiteX3" fmla="*/ 2647723 w 3441713"/>
                    <a:gd name="connsiteY3" fmla="*/ 911951 h 1172301"/>
                    <a:gd name="connsiteX4" fmla="*/ 2809648 w 3441713"/>
                    <a:gd name="connsiteY4" fmla="*/ 642076 h 1172301"/>
                    <a:gd name="connsiteX5" fmla="*/ 2920773 w 3441713"/>
                    <a:gd name="connsiteY5" fmla="*/ 619851 h 1172301"/>
                    <a:gd name="connsiteX6" fmla="*/ 3228748 w 3441713"/>
                    <a:gd name="connsiteY6" fmla="*/ 683351 h 1172301"/>
                    <a:gd name="connsiteX7" fmla="*/ 3343048 w 3441713"/>
                    <a:gd name="connsiteY7" fmla="*/ 743676 h 1172301"/>
                    <a:gd name="connsiteX8" fmla="*/ 3441473 w 3441713"/>
                    <a:gd name="connsiteY8" fmla="*/ 621438 h 1172301"/>
                    <a:gd name="connsiteX9" fmla="*/ 3336698 w 3441713"/>
                    <a:gd name="connsiteY9" fmla="*/ 480151 h 1172301"/>
                    <a:gd name="connsiteX10" fmla="*/ 2860448 w 3441713"/>
                    <a:gd name="connsiteY10" fmla="*/ 353151 h 1172301"/>
                    <a:gd name="connsiteX11" fmla="*/ 2219098 w 3441713"/>
                    <a:gd name="connsiteY11" fmla="*/ 149951 h 1172301"/>
                    <a:gd name="connsiteX12" fmla="*/ 1612673 w 3441713"/>
                    <a:gd name="connsiteY12" fmla="*/ 169001 h 1172301"/>
                    <a:gd name="connsiteX13" fmla="*/ 1590448 w 3441713"/>
                    <a:gd name="connsiteY13" fmla="*/ 191226 h 1172301"/>
                    <a:gd name="connsiteX14" fmla="*/ 1203098 w 3441713"/>
                    <a:gd name="connsiteY14" fmla="*/ 175351 h 1172301"/>
                    <a:gd name="connsiteX15" fmla="*/ 1161823 w 3441713"/>
                    <a:gd name="connsiteY15" fmla="*/ 143601 h 1172301"/>
                    <a:gd name="connsiteX16" fmla="*/ 66448 w 3441713"/>
                    <a:gd name="connsiteY16" fmla="*/ 3901 h 1172301"/>
                    <a:gd name="connsiteX17" fmla="*/ 12473 w 3441713"/>
                    <a:gd name="connsiteY17" fmla="*/ 203926 h 1172301"/>
                    <a:gd name="connsiteX18" fmla="*/ 79148 w 3441713"/>
                    <a:gd name="connsiteY18" fmla="*/ 232501 h 1172301"/>
                    <a:gd name="connsiteX19" fmla="*/ 282348 w 3441713"/>
                    <a:gd name="connsiteY19" fmla="*/ 854801 h 1172301"/>
                    <a:gd name="connsiteX20" fmla="*/ 933223 w 3441713"/>
                    <a:gd name="connsiteY20" fmla="*/ 889726 h 1172301"/>
                    <a:gd name="connsiteX21" fmla="*/ 1269773 w 3441713"/>
                    <a:gd name="connsiteY21" fmla="*/ 381726 h 1172301"/>
                    <a:gd name="connsiteX22" fmla="*/ 1466623 w 3441713"/>
                    <a:gd name="connsiteY22" fmla="*/ 378551 h 1172301"/>
                    <a:gd name="connsiteX0" fmla="*/ 1466623 w 3441713"/>
                    <a:gd name="connsiteY0" fmla="*/ 389499 h 1183249"/>
                    <a:gd name="connsiteX1" fmla="*/ 1580923 w 3441713"/>
                    <a:gd name="connsiteY1" fmla="*/ 919724 h 1183249"/>
                    <a:gd name="connsiteX2" fmla="*/ 2104798 w 3441713"/>
                    <a:gd name="connsiteY2" fmla="*/ 1183249 h 1183249"/>
                    <a:gd name="connsiteX3" fmla="*/ 2647723 w 3441713"/>
                    <a:gd name="connsiteY3" fmla="*/ 922899 h 1183249"/>
                    <a:gd name="connsiteX4" fmla="*/ 2809648 w 3441713"/>
                    <a:gd name="connsiteY4" fmla="*/ 653024 h 1183249"/>
                    <a:gd name="connsiteX5" fmla="*/ 2920773 w 3441713"/>
                    <a:gd name="connsiteY5" fmla="*/ 630799 h 1183249"/>
                    <a:gd name="connsiteX6" fmla="*/ 3228748 w 3441713"/>
                    <a:gd name="connsiteY6" fmla="*/ 694299 h 1183249"/>
                    <a:gd name="connsiteX7" fmla="*/ 3343048 w 3441713"/>
                    <a:gd name="connsiteY7" fmla="*/ 754624 h 1183249"/>
                    <a:gd name="connsiteX8" fmla="*/ 3441473 w 3441713"/>
                    <a:gd name="connsiteY8" fmla="*/ 632386 h 1183249"/>
                    <a:gd name="connsiteX9" fmla="*/ 3336698 w 3441713"/>
                    <a:gd name="connsiteY9" fmla="*/ 491099 h 1183249"/>
                    <a:gd name="connsiteX10" fmla="*/ 2860448 w 3441713"/>
                    <a:gd name="connsiteY10" fmla="*/ 364099 h 1183249"/>
                    <a:gd name="connsiteX11" fmla="*/ 2219098 w 3441713"/>
                    <a:gd name="connsiteY11" fmla="*/ 160899 h 1183249"/>
                    <a:gd name="connsiteX12" fmla="*/ 1612673 w 3441713"/>
                    <a:gd name="connsiteY12" fmla="*/ 179949 h 1183249"/>
                    <a:gd name="connsiteX13" fmla="*/ 1590448 w 3441713"/>
                    <a:gd name="connsiteY13" fmla="*/ 202174 h 1183249"/>
                    <a:gd name="connsiteX14" fmla="*/ 1203098 w 3441713"/>
                    <a:gd name="connsiteY14" fmla="*/ 186299 h 1183249"/>
                    <a:gd name="connsiteX15" fmla="*/ 1161823 w 3441713"/>
                    <a:gd name="connsiteY15" fmla="*/ 154549 h 1183249"/>
                    <a:gd name="connsiteX16" fmla="*/ 66448 w 3441713"/>
                    <a:gd name="connsiteY16" fmla="*/ 14849 h 1183249"/>
                    <a:gd name="connsiteX17" fmla="*/ 12473 w 3441713"/>
                    <a:gd name="connsiteY17" fmla="*/ 214874 h 1183249"/>
                    <a:gd name="connsiteX18" fmla="*/ 79148 w 3441713"/>
                    <a:gd name="connsiteY18" fmla="*/ 243449 h 1183249"/>
                    <a:gd name="connsiteX19" fmla="*/ 282348 w 3441713"/>
                    <a:gd name="connsiteY19" fmla="*/ 865749 h 1183249"/>
                    <a:gd name="connsiteX20" fmla="*/ 933223 w 3441713"/>
                    <a:gd name="connsiteY20" fmla="*/ 900674 h 1183249"/>
                    <a:gd name="connsiteX21" fmla="*/ 1269773 w 3441713"/>
                    <a:gd name="connsiteY21" fmla="*/ 392674 h 1183249"/>
                    <a:gd name="connsiteX22" fmla="*/ 1466623 w 3441713"/>
                    <a:gd name="connsiteY22" fmla="*/ 389499 h 118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41713" h="1183249">
                      <a:moveTo>
                        <a:pt x="1466623" y="389499"/>
                      </a:moveTo>
                      <a:cubicBezTo>
                        <a:pt x="1444398" y="572591"/>
                        <a:pt x="1434873" y="739807"/>
                        <a:pt x="1580923" y="919724"/>
                      </a:cubicBezTo>
                      <a:cubicBezTo>
                        <a:pt x="1733323" y="1071066"/>
                        <a:pt x="1860323" y="1171607"/>
                        <a:pt x="2104798" y="1183249"/>
                      </a:cubicBezTo>
                      <a:cubicBezTo>
                        <a:pt x="2346098" y="1137741"/>
                        <a:pt x="2454048" y="1139857"/>
                        <a:pt x="2647723" y="922899"/>
                      </a:cubicBezTo>
                      <a:cubicBezTo>
                        <a:pt x="2734506" y="828707"/>
                        <a:pt x="2808590" y="763091"/>
                        <a:pt x="2809648" y="653024"/>
                      </a:cubicBezTo>
                      <a:cubicBezTo>
                        <a:pt x="2823406" y="618099"/>
                        <a:pt x="2929240" y="716524"/>
                        <a:pt x="2920773" y="630799"/>
                      </a:cubicBezTo>
                      <a:cubicBezTo>
                        <a:pt x="2912306" y="545074"/>
                        <a:pt x="3122915" y="672074"/>
                        <a:pt x="3228748" y="694299"/>
                      </a:cubicBezTo>
                      <a:cubicBezTo>
                        <a:pt x="3265790" y="694299"/>
                        <a:pt x="3307594" y="764943"/>
                        <a:pt x="3343048" y="754624"/>
                      </a:cubicBezTo>
                      <a:cubicBezTo>
                        <a:pt x="3378502" y="744305"/>
                        <a:pt x="3439356" y="723403"/>
                        <a:pt x="3441473" y="632386"/>
                      </a:cubicBezTo>
                      <a:cubicBezTo>
                        <a:pt x="3443590" y="541369"/>
                        <a:pt x="3433535" y="535813"/>
                        <a:pt x="3336698" y="491099"/>
                      </a:cubicBezTo>
                      <a:cubicBezTo>
                        <a:pt x="3239861" y="446385"/>
                        <a:pt x="3022373" y="415957"/>
                        <a:pt x="2860448" y="364099"/>
                      </a:cubicBezTo>
                      <a:cubicBezTo>
                        <a:pt x="2656190" y="255091"/>
                        <a:pt x="2540831" y="212757"/>
                        <a:pt x="2219098" y="160899"/>
                      </a:cubicBezTo>
                      <a:cubicBezTo>
                        <a:pt x="2020131" y="141849"/>
                        <a:pt x="1821165" y="148199"/>
                        <a:pt x="1612673" y="179949"/>
                      </a:cubicBezTo>
                      <a:lnTo>
                        <a:pt x="1590448" y="202174"/>
                      </a:lnTo>
                      <a:cubicBezTo>
                        <a:pt x="1461331" y="171482"/>
                        <a:pt x="1335390" y="147141"/>
                        <a:pt x="1203098" y="186299"/>
                      </a:cubicBezTo>
                      <a:lnTo>
                        <a:pt x="1161823" y="154549"/>
                      </a:lnTo>
                      <a:cubicBezTo>
                        <a:pt x="972381" y="125974"/>
                        <a:pt x="100315" y="-51826"/>
                        <a:pt x="66448" y="14849"/>
                      </a:cubicBezTo>
                      <a:cubicBezTo>
                        <a:pt x="32581" y="81524"/>
                        <a:pt x="-25627" y="218049"/>
                        <a:pt x="12473" y="214874"/>
                      </a:cubicBezTo>
                      <a:cubicBezTo>
                        <a:pt x="50573" y="211699"/>
                        <a:pt x="47398" y="224399"/>
                        <a:pt x="79148" y="243449"/>
                      </a:cubicBezTo>
                      <a:cubicBezTo>
                        <a:pt x="67506" y="463582"/>
                        <a:pt x="81265" y="674191"/>
                        <a:pt x="282348" y="865749"/>
                      </a:cubicBezTo>
                      <a:cubicBezTo>
                        <a:pt x="448506" y="944066"/>
                        <a:pt x="640065" y="1060482"/>
                        <a:pt x="933223" y="900674"/>
                      </a:cubicBezTo>
                      <a:cubicBezTo>
                        <a:pt x="1089856" y="769441"/>
                        <a:pt x="1214740" y="685832"/>
                        <a:pt x="1269773" y="392674"/>
                      </a:cubicBezTo>
                      <a:cubicBezTo>
                        <a:pt x="1335390" y="391616"/>
                        <a:pt x="1391481" y="403257"/>
                        <a:pt x="1466623" y="389499"/>
                      </a:cubicBezTo>
                      <a:close/>
                    </a:path>
                  </a:pathLst>
                </a:custGeom>
                <a:solidFill>
                  <a:srgbClr val="03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9">
                  <a:extLst>
                    <a:ext uri="{FF2B5EF4-FFF2-40B4-BE49-F238E27FC236}">
                      <a16:creationId xmlns:a16="http://schemas.microsoft.com/office/drawing/2014/main" id="{446CF3FC-5038-566C-6EA8-3E5D6E672E39}"/>
                    </a:ext>
                  </a:extLst>
                </p:cNvPr>
                <p:cNvSpPr/>
                <p:nvPr/>
              </p:nvSpPr>
              <p:spPr>
                <a:xfrm>
                  <a:off x="4197404" y="1803148"/>
                  <a:ext cx="1279418" cy="868075"/>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0 w 1273584"/>
                    <a:gd name="connsiteY0" fmla="*/ 427698 h 892758"/>
                    <a:gd name="connsiteX1" fmla="*/ 47625 w 1273584"/>
                    <a:gd name="connsiteY1" fmla="*/ 109842 h 892758"/>
                    <a:gd name="connsiteX2" fmla="*/ 570310 w 1273584"/>
                    <a:gd name="connsiteY2" fmla="*/ 3834 h 892758"/>
                    <a:gd name="connsiteX3" fmla="*/ 1250157 w 1273584"/>
                    <a:gd name="connsiteY3" fmla="*/ 202712 h 892758"/>
                    <a:gd name="connsiteX4" fmla="*/ 1143001 w 1273584"/>
                    <a:gd name="connsiteY4" fmla="*/ 532472 h 892758"/>
                    <a:gd name="connsiteX5" fmla="*/ 926307 w 1273584"/>
                    <a:gd name="connsiteY5" fmla="*/ 757543 h 892758"/>
                    <a:gd name="connsiteX6" fmla="*/ 517924 w 1273584"/>
                    <a:gd name="connsiteY6" fmla="*/ 877755 h 892758"/>
                    <a:gd name="connsiteX7" fmla="*/ 0 w 127358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5230 w 1278814"/>
                    <a:gd name="connsiteY0" fmla="*/ 427698 h 892758"/>
                    <a:gd name="connsiteX1" fmla="*/ 52855 w 1278814"/>
                    <a:gd name="connsiteY1" fmla="*/ 109842 h 892758"/>
                    <a:gd name="connsiteX2" fmla="*/ 575540 w 1278814"/>
                    <a:gd name="connsiteY2" fmla="*/ 3834 h 892758"/>
                    <a:gd name="connsiteX3" fmla="*/ 1255387 w 1278814"/>
                    <a:gd name="connsiteY3" fmla="*/ 202712 h 892758"/>
                    <a:gd name="connsiteX4" fmla="*/ 1148231 w 1278814"/>
                    <a:gd name="connsiteY4" fmla="*/ 532472 h 892758"/>
                    <a:gd name="connsiteX5" fmla="*/ 931537 w 1278814"/>
                    <a:gd name="connsiteY5" fmla="*/ 757543 h 892758"/>
                    <a:gd name="connsiteX6" fmla="*/ 523154 w 1278814"/>
                    <a:gd name="connsiteY6" fmla="*/ 877755 h 892758"/>
                    <a:gd name="connsiteX7" fmla="*/ 5230 w 1278814"/>
                    <a:gd name="connsiteY7" fmla="*/ 427698 h 892758"/>
                    <a:gd name="connsiteX0" fmla="*/ 4245 w 1277829"/>
                    <a:gd name="connsiteY0" fmla="*/ 427125 h 892185"/>
                    <a:gd name="connsiteX1" fmla="*/ 59013 w 1277829"/>
                    <a:gd name="connsiteY1" fmla="*/ 114032 h 892185"/>
                    <a:gd name="connsiteX2" fmla="*/ 574555 w 1277829"/>
                    <a:gd name="connsiteY2" fmla="*/ 3261 h 892185"/>
                    <a:gd name="connsiteX3" fmla="*/ 1254402 w 1277829"/>
                    <a:gd name="connsiteY3" fmla="*/ 202139 h 892185"/>
                    <a:gd name="connsiteX4" fmla="*/ 1147246 w 1277829"/>
                    <a:gd name="connsiteY4" fmla="*/ 531899 h 892185"/>
                    <a:gd name="connsiteX5" fmla="*/ 930552 w 1277829"/>
                    <a:gd name="connsiteY5" fmla="*/ 756970 h 892185"/>
                    <a:gd name="connsiteX6" fmla="*/ 522169 w 1277829"/>
                    <a:gd name="connsiteY6" fmla="*/ 877182 h 892185"/>
                    <a:gd name="connsiteX7" fmla="*/ 4245 w 1277829"/>
                    <a:gd name="connsiteY7" fmla="*/ 427125 h 892185"/>
                    <a:gd name="connsiteX0" fmla="*/ 4245 w 1277829"/>
                    <a:gd name="connsiteY0" fmla="*/ 428314 h 893374"/>
                    <a:gd name="connsiteX1" fmla="*/ 59013 w 1277829"/>
                    <a:gd name="connsiteY1" fmla="*/ 115221 h 893374"/>
                    <a:gd name="connsiteX2" fmla="*/ 574555 w 1277829"/>
                    <a:gd name="connsiteY2" fmla="*/ 4450 h 893374"/>
                    <a:gd name="connsiteX3" fmla="*/ 1254402 w 1277829"/>
                    <a:gd name="connsiteY3" fmla="*/ 203328 h 893374"/>
                    <a:gd name="connsiteX4" fmla="*/ 1147246 w 1277829"/>
                    <a:gd name="connsiteY4" fmla="*/ 533088 h 893374"/>
                    <a:gd name="connsiteX5" fmla="*/ 930552 w 1277829"/>
                    <a:gd name="connsiteY5" fmla="*/ 758159 h 893374"/>
                    <a:gd name="connsiteX6" fmla="*/ 522169 w 1277829"/>
                    <a:gd name="connsiteY6" fmla="*/ 878371 h 893374"/>
                    <a:gd name="connsiteX7" fmla="*/ 4245 w 1277829"/>
                    <a:gd name="connsiteY7" fmla="*/ 428314 h 893374"/>
                    <a:gd name="connsiteX0" fmla="*/ 5834 w 1279418"/>
                    <a:gd name="connsiteY0" fmla="*/ 428314 h 893374"/>
                    <a:gd name="connsiteX1" fmla="*/ 60602 w 1279418"/>
                    <a:gd name="connsiteY1" fmla="*/ 115221 h 893374"/>
                    <a:gd name="connsiteX2" fmla="*/ 576144 w 1279418"/>
                    <a:gd name="connsiteY2" fmla="*/ 4450 h 893374"/>
                    <a:gd name="connsiteX3" fmla="*/ 1255991 w 1279418"/>
                    <a:gd name="connsiteY3" fmla="*/ 203328 h 893374"/>
                    <a:gd name="connsiteX4" fmla="*/ 1148835 w 1279418"/>
                    <a:gd name="connsiteY4" fmla="*/ 533088 h 893374"/>
                    <a:gd name="connsiteX5" fmla="*/ 932141 w 1279418"/>
                    <a:gd name="connsiteY5" fmla="*/ 758159 h 893374"/>
                    <a:gd name="connsiteX6" fmla="*/ 523758 w 1279418"/>
                    <a:gd name="connsiteY6" fmla="*/ 878371 h 893374"/>
                    <a:gd name="connsiteX7" fmla="*/ 5834 w 1279418"/>
                    <a:gd name="connsiteY7" fmla="*/ 428314 h 893374"/>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 name="connsiteX0" fmla="*/ 5834 w 1279418"/>
                    <a:gd name="connsiteY0" fmla="*/ 428314 h 868075"/>
                    <a:gd name="connsiteX1" fmla="*/ 60602 w 1279418"/>
                    <a:gd name="connsiteY1" fmla="*/ 115221 h 868075"/>
                    <a:gd name="connsiteX2" fmla="*/ 576144 w 1279418"/>
                    <a:gd name="connsiteY2" fmla="*/ 4450 h 868075"/>
                    <a:gd name="connsiteX3" fmla="*/ 1255991 w 1279418"/>
                    <a:gd name="connsiteY3" fmla="*/ 203328 h 868075"/>
                    <a:gd name="connsiteX4" fmla="*/ 1148835 w 1279418"/>
                    <a:gd name="connsiteY4" fmla="*/ 533088 h 868075"/>
                    <a:gd name="connsiteX5" fmla="*/ 932141 w 1279418"/>
                    <a:gd name="connsiteY5" fmla="*/ 758159 h 868075"/>
                    <a:gd name="connsiteX6" fmla="*/ 425333 w 1279418"/>
                    <a:gd name="connsiteY6" fmla="*/ 849796 h 868075"/>
                    <a:gd name="connsiteX7" fmla="*/ 5834 w 1279418"/>
                    <a:gd name="connsiteY7" fmla="*/ 428314 h 86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418" h="868075">
                      <a:moveTo>
                        <a:pt x="5834" y="428314"/>
                      </a:moveTo>
                      <a:cubicBezTo>
                        <a:pt x="-7462" y="267387"/>
                        <a:pt x="-1510" y="194199"/>
                        <a:pt x="60602" y="115221"/>
                      </a:cubicBezTo>
                      <a:cubicBezTo>
                        <a:pt x="158431" y="7667"/>
                        <a:pt x="376913" y="-10234"/>
                        <a:pt x="576144" y="4450"/>
                      </a:cubicBezTo>
                      <a:cubicBezTo>
                        <a:pt x="775375" y="19134"/>
                        <a:pt x="1153399" y="133875"/>
                        <a:pt x="1255991" y="203328"/>
                      </a:cubicBezTo>
                      <a:cubicBezTo>
                        <a:pt x="1332390" y="298975"/>
                        <a:pt x="1202016" y="437044"/>
                        <a:pt x="1148835" y="533088"/>
                      </a:cubicBezTo>
                      <a:cubicBezTo>
                        <a:pt x="1086128" y="621988"/>
                        <a:pt x="1028383" y="682356"/>
                        <a:pt x="932141" y="758159"/>
                      </a:cubicBezTo>
                      <a:cubicBezTo>
                        <a:pt x="847805" y="824437"/>
                        <a:pt x="579717" y="904770"/>
                        <a:pt x="425333" y="849796"/>
                      </a:cubicBezTo>
                      <a:cubicBezTo>
                        <a:pt x="270949" y="794822"/>
                        <a:pt x="50086" y="694015"/>
                        <a:pt x="5834" y="428314"/>
                      </a:cubicBezTo>
                      <a:close/>
                    </a:path>
                  </a:pathLst>
                </a:custGeom>
                <a:gradFill flip="none" rotWithShape="1">
                  <a:gsLst>
                    <a:gs pos="45000">
                      <a:schemeClr val="tx1"/>
                    </a:gs>
                    <a:gs pos="66000">
                      <a:schemeClr val="tx1"/>
                    </a:gs>
                    <a:gs pos="56000">
                      <a:srgbClr val="525F79"/>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9">
                  <a:extLst>
                    <a:ext uri="{FF2B5EF4-FFF2-40B4-BE49-F238E27FC236}">
                      <a16:creationId xmlns:a16="http://schemas.microsoft.com/office/drawing/2014/main" id="{D0FA6C49-1A62-E205-8B2E-52F8CA848D76}"/>
                    </a:ext>
                  </a:extLst>
                </p:cNvPr>
                <p:cNvSpPr/>
                <p:nvPr/>
              </p:nvSpPr>
              <p:spPr>
                <a:xfrm rot="1321540" flipH="1">
                  <a:off x="2720498" y="1636628"/>
                  <a:ext cx="1083120" cy="816144"/>
                </a:xfrm>
                <a:custGeom>
                  <a:avLst/>
                  <a:gdLst>
                    <a:gd name="connsiteX0" fmla="*/ 0 w 1231107"/>
                    <a:gd name="connsiteY0" fmla="*/ 416720 h 833439"/>
                    <a:gd name="connsiteX1" fmla="*/ 615554 w 1231107"/>
                    <a:gd name="connsiteY1" fmla="*/ 0 h 833439"/>
                    <a:gd name="connsiteX2" fmla="*/ 1231108 w 1231107"/>
                    <a:gd name="connsiteY2" fmla="*/ 416720 h 833439"/>
                    <a:gd name="connsiteX3" fmla="*/ 615554 w 1231107"/>
                    <a:gd name="connsiteY3" fmla="*/ 833440 h 833439"/>
                    <a:gd name="connsiteX4" fmla="*/ 0 w 1231107"/>
                    <a:gd name="connsiteY4" fmla="*/ 416720 h 833439"/>
                    <a:gd name="connsiteX0" fmla="*/ 0 w 1343892"/>
                    <a:gd name="connsiteY0" fmla="*/ 420719 h 837439"/>
                    <a:gd name="connsiteX1" fmla="*/ 615554 w 1343892"/>
                    <a:gd name="connsiteY1" fmla="*/ 3999 h 837439"/>
                    <a:gd name="connsiteX2" fmla="*/ 1300163 w 1343892"/>
                    <a:gd name="connsiteY2" fmla="*/ 221927 h 837439"/>
                    <a:gd name="connsiteX3" fmla="*/ 1231108 w 1343892"/>
                    <a:gd name="connsiteY3" fmla="*/ 420719 h 837439"/>
                    <a:gd name="connsiteX4" fmla="*/ 615554 w 1343892"/>
                    <a:gd name="connsiteY4" fmla="*/ 837439 h 837439"/>
                    <a:gd name="connsiteX5" fmla="*/ 0 w 1343892"/>
                    <a:gd name="connsiteY5" fmla="*/ 420719 h 837439"/>
                    <a:gd name="connsiteX0" fmla="*/ 0 w 1335920"/>
                    <a:gd name="connsiteY0" fmla="*/ 420719 h 838211"/>
                    <a:gd name="connsiteX1" fmla="*/ 615554 w 1335920"/>
                    <a:gd name="connsiteY1" fmla="*/ 3999 h 838211"/>
                    <a:gd name="connsiteX2" fmla="*/ 1300163 w 1335920"/>
                    <a:gd name="connsiteY2" fmla="*/ 221927 h 838211"/>
                    <a:gd name="connsiteX3" fmla="*/ 1188246 w 1335920"/>
                    <a:gd name="connsiteY3" fmla="*/ 513588 h 838211"/>
                    <a:gd name="connsiteX4" fmla="*/ 615554 w 1335920"/>
                    <a:gd name="connsiteY4" fmla="*/ 837439 h 838211"/>
                    <a:gd name="connsiteX5" fmla="*/ 0 w 1335920"/>
                    <a:gd name="connsiteY5" fmla="*/ 420719 h 838211"/>
                    <a:gd name="connsiteX0" fmla="*/ 1 w 1335921"/>
                    <a:gd name="connsiteY0" fmla="*/ 420719 h 897585"/>
                    <a:gd name="connsiteX1" fmla="*/ 615555 w 1335921"/>
                    <a:gd name="connsiteY1" fmla="*/ 3999 h 897585"/>
                    <a:gd name="connsiteX2" fmla="*/ 1300164 w 1335921"/>
                    <a:gd name="connsiteY2" fmla="*/ 221927 h 897585"/>
                    <a:gd name="connsiteX3" fmla="*/ 1188247 w 1335921"/>
                    <a:gd name="connsiteY3" fmla="*/ 513588 h 897585"/>
                    <a:gd name="connsiteX4" fmla="*/ 610793 w 1335921"/>
                    <a:gd name="connsiteY4" fmla="*/ 896970 h 897585"/>
                    <a:gd name="connsiteX5" fmla="*/ 1 w 1335921"/>
                    <a:gd name="connsiteY5" fmla="*/ 420719 h 897585"/>
                    <a:gd name="connsiteX0" fmla="*/ 1 w 1334200"/>
                    <a:gd name="connsiteY0" fmla="*/ 420719 h 913023"/>
                    <a:gd name="connsiteX1" fmla="*/ 615555 w 1334200"/>
                    <a:gd name="connsiteY1" fmla="*/ 3999 h 913023"/>
                    <a:gd name="connsiteX2" fmla="*/ 1300164 w 1334200"/>
                    <a:gd name="connsiteY2" fmla="*/ 221927 h 913023"/>
                    <a:gd name="connsiteX3" fmla="*/ 1188247 w 1334200"/>
                    <a:gd name="connsiteY3" fmla="*/ 513588 h 913023"/>
                    <a:gd name="connsiteX4" fmla="*/ 966789 w 1334200"/>
                    <a:gd name="connsiteY4" fmla="*/ 774377 h 913023"/>
                    <a:gd name="connsiteX5" fmla="*/ 610793 w 1334200"/>
                    <a:gd name="connsiteY5" fmla="*/ 896970 h 913023"/>
                    <a:gd name="connsiteX6" fmla="*/ 1 w 1334200"/>
                    <a:gd name="connsiteY6" fmla="*/ 420719 h 913023"/>
                    <a:gd name="connsiteX0" fmla="*/ 22150 w 1356349"/>
                    <a:gd name="connsiteY0" fmla="*/ 419734 h 912038"/>
                    <a:gd name="connsiteX1" fmla="*/ 181694 w 1356349"/>
                    <a:gd name="connsiteY1" fmla="*/ 116167 h 912038"/>
                    <a:gd name="connsiteX2" fmla="*/ 637704 w 1356349"/>
                    <a:gd name="connsiteY2" fmla="*/ 3014 h 912038"/>
                    <a:gd name="connsiteX3" fmla="*/ 1322313 w 1356349"/>
                    <a:gd name="connsiteY3" fmla="*/ 220942 h 912038"/>
                    <a:gd name="connsiteX4" fmla="*/ 1210396 w 1356349"/>
                    <a:gd name="connsiteY4" fmla="*/ 512603 h 912038"/>
                    <a:gd name="connsiteX5" fmla="*/ 988938 w 1356349"/>
                    <a:gd name="connsiteY5" fmla="*/ 773392 h 912038"/>
                    <a:gd name="connsiteX6" fmla="*/ 632942 w 1356349"/>
                    <a:gd name="connsiteY6" fmla="*/ 895985 h 912038"/>
                    <a:gd name="connsiteX7" fmla="*/ 22150 w 1356349"/>
                    <a:gd name="connsiteY7" fmla="*/ 419734 h 912038"/>
                    <a:gd name="connsiteX0" fmla="*/ 16999 w 1351198"/>
                    <a:gd name="connsiteY0" fmla="*/ 419734 h 912038"/>
                    <a:gd name="connsiteX1" fmla="*/ 176543 w 1351198"/>
                    <a:gd name="connsiteY1" fmla="*/ 116167 h 912038"/>
                    <a:gd name="connsiteX2" fmla="*/ 632553 w 1351198"/>
                    <a:gd name="connsiteY2" fmla="*/ 3014 h 912038"/>
                    <a:gd name="connsiteX3" fmla="*/ 1317162 w 1351198"/>
                    <a:gd name="connsiteY3" fmla="*/ 220942 h 912038"/>
                    <a:gd name="connsiteX4" fmla="*/ 1205245 w 1351198"/>
                    <a:gd name="connsiteY4" fmla="*/ 512603 h 912038"/>
                    <a:gd name="connsiteX5" fmla="*/ 983787 w 1351198"/>
                    <a:gd name="connsiteY5" fmla="*/ 773392 h 912038"/>
                    <a:gd name="connsiteX6" fmla="*/ 627791 w 1351198"/>
                    <a:gd name="connsiteY6" fmla="*/ 895985 h 912038"/>
                    <a:gd name="connsiteX7" fmla="*/ 16999 w 1351198"/>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734 h 912038"/>
                    <a:gd name="connsiteX1" fmla="*/ 162020 w 1336675"/>
                    <a:gd name="connsiteY1" fmla="*/ 116167 h 912038"/>
                    <a:gd name="connsiteX2" fmla="*/ 618030 w 1336675"/>
                    <a:gd name="connsiteY2" fmla="*/ 3014 h 912038"/>
                    <a:gd name="connsiteX3" fmla="*/ 1302639 w 1336675"/>
                    <a:gd name="connsiteY3" fmla="*/ 220942 h 912038"/>
                    <a:gd name="connsiteX4" fmla="*/ 1190722 w 1336675"/>
                    <a:gd name="connsiteY4" fmla="*/ 512603 h 912038"/>
                    <a:gd name="connsiteX5" fmla="*/ 969264 w 1336675"/>
                    <a:gd name="connsiteY5" fmla="*/ 773392 h 912038"/>
                    <a:gd name="connsiteX6" fmla="*/ 613268 w 1336675"/>
                    <a:gd name="connsiteY6" fmla="*/ 895985 h 912038"/>
                    <a:gd name="connsiteX7" fmla="*/ 2476 w 1336675"/>
                    <a:gd name="connsiteY7" fmla="*/ 419734 h 912038"/>
                    <a:gd name="connsiteX0" fmla="*/ 2476 w 1336675"/>
                    <a:gd name="connsiteY0" fmla="*/ 419183 h 911487"/>
                    <a:gd name="connsiteX1" fmla="*/ 92963 w 1336675"/>
                    <a:gd name="connsiteY1" fmla="*/ 122759 h 911487"/>
                    <a:gd name="connsiteX2" fmla="*/ 618030 w 1336675"/>
                    <a:gd name="connsiteY2" fmla="*/ 2463 h 911487"/>
                    <a:gd name="connsiteX3" fmla="*/ 1302639 w 1336675"/>
                    <a:gd name="connsiteY3" fmla="*/ 220391 h 911487"/>
                    <a:gd name="connsiteX4" fmla="*/ 1190722 w 1336675"/>
                    <a:gd name="connsiteY4" fmla="*/ 512052 h 911487"/>
                    <a:gd name="connsiteX5" fmla="*/ 969264 w 1336675"/>
                    <a:gd name="connsiteY5" fmla="*/ 772841 h 911487"/>
                    <a:gd name="connsiteX6" fmla="*/ 613268 w 1336675"/>
                    <a:gd name="connsiteY6" fmla="*/ 895434 h 911487"/>
                    <a:gd name="connsiteX7" fmla="*/ 2476 w 1336675"/>
                    <a:gd name="connsiteY7" fmla="*/ 419183 h 911487"/>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2584 w 1310589"/>
                    <a:gd name="connsiteY0" fmla="*/ 412039 h 911934"/>
                    <a:gd name="connsiteX1" fmla="*/ 66877 w 1310589"/>
                    <a:gd name="connsiteY1" fmla="*/ 122759 h 911934"/>
                    <a:gd name="connsiteX2" fmla="*/ 591944 w 1310589"/>
                    <a:gd name="connsiteY2" fmla="*/ 2463 h 911934"/>
                    <a:gd name="connsiteX3" fmla="*/ 1276553 w 1310589"/>
                    <a:gd name="connsiteY3" fmla="*/ 220391 h 911934"/>
                    <a:gd name="connsiteX4" fmla="*/ 1164636 w 1310589"/>
                    <a:gd name="connsiteY4" fmla="*/ 512052 h 911934"/>
                    <a:gd name="connsiteX5" fmla="*/ 943178 w 1310589"/>
                    <a:gd name="connsiteY5" fmla="*/ 772841 h 911934"/>
                    <a:gd name="connsiteX6" fmla="*/ 587182 w 1310589"/>
                    <a:gd name="connsiteY6" fmla="*/ 895434 h 911934"/>
                    <a:gd name="connsiteX7" fmla="*/ 2584 w 1310589"/>
                    <a:gd name="connsiteY7" fmla="*/ 412039 h 911934"/>
                    <a:gd name="connsiteX0" fmla="*/ 0 w 1308005"/>
                    <a:gd name="connsiteY0" fmla="*/ 412039 h 911934"/>
                    <a:gd name="connsiteX1" fmla="*/ 64293 w 1308005"/>
                    <a:gd name="connsiteY1" fmla="*/ 122759 h 911934"/>
                    <a:gd name="connsiteX2" fmla="*/ 589360 w 1308005"/>
                    <a:gd name="connsiteY2" fmla="*/ 2463 h 911934"/>
                    <a:gd name="connsiteX3" fmla="*/ 1273969 w 1308005"/>
                    <a:gd name="connsiteY3" fmla="*/ 220391 h 911934"/>
                    <a:gd name="connsiteX4" fmla="*/ 1162052 w 1308005"/>
                    <a:gd name="connsiteY4" fmla="*/ 512052 h 911934"/>
                    <a:gd name="connsiteX5" fmla="*/ 940594 w 1308005"/>
                    <a:gd name="connsiteY5" fmla="*/ 772841 h 911934"/>
                    <a:gd name="connsiteX6" fmla="*/ 584598 w 1308005"/>
                    <a:gd name="connsiteY6" fmla="*/ 895434 h 911934"/>
                    <a:gd name="connsiteX7" fmla="*/ 0 w 1308005"/>
                    <a:gd name="connsiteY7" fmla="*/ 412039 h 911934"/>
                    <a:gd name="connsiteX0" fmla="*/ 15349 w 1256679"/>
                    <a:gd name="connsiteY0" fmla="*/ 412039 h 911934"/>
                    <a:gd name="connsiteX1" fmla="*/ 12967 w 1256679"/>
                    <a:gd name="connsiteY1" fmla="*/ 122759 h 911934"/>
                    <a:gd name="connsiteX2" fmla="*/ 538034 w 1256679"/>
                    <a:gd name="connsiteY2" fmla="*/ 2463 h 911934"/>
                    <a:gd name="connsiteX3" fmla="*/ 1222643 w 1256679"/>
                    <a:gd name="connsiteY3" fmla="*/ 220391 h 911934"/>
                    <a:gd name="connsiteX4" fmla="*/ 1110726 w 1256679"/>
                    <a:gd name="connsiteY4" fmla="*/ 512052 h 911934"/>
                    <a:gd name="connsiteX5" fmla="*/ 889268 w 1256679"/>
                    <a:gd name="connsiteY5" fmla="*/ 772841 h 911934"/>
                    <a:gd name="connsiteX6" fmla="*/ 533272 w 1256679"/>
                    <a:gd name="connsiteY6" fmla="*/ 895434 h 911934"/>
                    <a:gd name="connsiteX7" fmla="*/ 15349 w 1256679"/>
                    <a:gd name="connsiteY7" fmla="*/ 412039 h 911934"/>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909719"/>
                    <a:gd name="connsiteX1" fmla="*/ 69056 w 1312768"/>
                    <a:gd name="connsiteY1" fmla="*/ 122759 h 909719"/>
                    <a:gd name="connsiteX2" fmla="*/ 594123 w 1312768"/>
                    <a:gd name="connsiteY2" fmla="*/ 2463 h 909719"/>
                    <a:gd name="connsiteX3" fmla="*/ 1278732 w 1312768"/>
                    <a:gd name="connsiteY3" fmla="*/ 220391 h 909719"/>
                    <a:gd name="connsiteX4" fmla="*/ 1166815 w 1312768"/>
                    <a:gd name="connsiteY4" fmla="*/ 512052 h 909719"/>
                    <a:gd name="connsiteX5" fmla="*/ 945357 w 1312768"/>
                    <a:gd name="connsiteY5" fmla="*/ 772841 h 909719"/>
                    <a:gd name="connsiteX6" fmla="*/ 589361 w 1312768"/>
                    <a:gd name="connsiteY6" fmla="*/ 895434 h 909719"/>
                    <a:gd name="connsiteX7" fmla="*/ 0 w 1312768"/>
                    <a:gd name="connsiteY7" fmla="*/ 447758 h 909719"/>
                    <a:gd name="connsiteX0" fmla="*/ 0 w 1312768"/>
                    <a:gd name="connsiteY0" fmla="*/ 447758 h 897644"/>
                    <a:gd name="connsiteX1" fmla="*/ 69056 w 1312768"/>
                    <a:gd name="connsiteY1" fmla="*/ 122759 h 897644"/>
                    <a:gd name="connsiteX2" fmla="*/ 594123 w 1312768"/>
                    <a:gd name="connsiteY2" fmla="*/ 2463 h 897644"/>
                    <a:gd name="connsiteX3" fmla="*/ 1278732 w 1312768"/>
                    <a:gd name="connsiteY3" fmla="*/ 220391 h 897644"/>
                    <a:gd name="connsiteX4" fmla="*/ 1166815 w 1312768"/>
                    <a:gd name="connsiteY4" fmla="*/ 512052 h 897644"/>
                    <a:gd name="connsiteX5" fmla="*/ 945357 w 1312768"/>
                    <a:gd name="connsiteY5" fmla="*/ 772841 h 897644"/>
                    <a:gd name="connsiteX6" fmla="*/ 589361 w 1312768"/>
                    <a:gd name="connsiteY6" fmla="*/ 895434 h 897644"/>
                    <a:gd name="connsiteX7" fmla="*/ 0 w 1312768"/>
                    <a:gd name="connsiteY7" fmla="*/ 447758 h 897644"/>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89361 w 1312768"/>
                    <a:gd name="connsiteY6" fmla="*/ 895434 h 910082"/>
                    <a:gd name="connsiteX7" fmla="*/ 0 w 1312768"/>
                    <a:gd name="connsiteY7" fmla="*/ 447758 h 910082"/>
                    <a:gd name="connsiteX0" fmla="*/ 0 w 1312768"/>
                    <a:gd name="connsiteY0" fmla="*/ 447758 h 910082"/>
                    <a:gd name="connsiteX1" fmla="*/ 69056 w 1312768"/>
                    <a:gd name="connsiteY1" fmla="*/ 122759 h 910082"/>
                    <a:gd name="connsiteX2" fmla="*/ 594123 w 1312768"/>
                    <a:gd name="connsiteY2" fmla="*/ 2463 h 910082"/>
                    <a:gd name="connsiteX3" fmla="*/ 1278732 w 1312768"/>
                    <a:gd name="connsiteY3" fmla="*/ 220391 h 910082"/>
                    <a:gd name="connsiteX4" fmla="*/ 1166815 w 1312768"/>
                    <a:gd name="connsiteY4" fmla="*/ 512052 h 910082"/>
                    <a:gd name="connsiteX5" fmla="*/ 954882 w 1312768"/>
                    <a:gd name="connsiteY5" fmla="*/ 775222 h 910082"/>
                    <a:gd name="connsiteX6" fmla="*/ 546499 w 1312768"/>
                    <a:gd name="connsiteY6" fmla="*/ 895434 h 910082"/>
                    <a:gd name="connsiteX7" fmla="*/ 0 w 1312768"/>
                    <a:gd name="connsiteY7" fmla="*/ 447758 h 910082"/>
                    <a:gd name="connsiteX0" fmla="*/ 0 w 1316483"/>
                    <a:gd name="connsiteY0" fmla="*/ 447758 h 910082"/>
                    <a:gd name="connsiteX1" fmla="*/ 69056 w 1316483"/>
                    <a:gd name="connsiteY1" fmla="*/ 122759 h 910082"/>
                    <a:gd name="connsiteX2" fmla="*/ 594123 w 1316483"/>
                    <a:gd name="connsiteY2" fmla="*/ 2463 h 910082"/>
                    <a:gd name="connsiteX3" fmla="*/ 1278732 w 1316483"/>
                    <a:gd name="connsiteY3" fmla="*/ 220391 h 910082"/>
                    <a:gd name="connsiteX4" fmla="*/ 1190627 w 1316483"/>
                    <a:gd name="connsiteY4" fmla="*/ 521577 h 910082"/>
                    <a:gd name="connsiteX5" fmla="*/ 954882 w 1316483"/>
                    <a:gd name="connsiteY5" fmla="*/ 775222 h 910082"/>
                    <a:gd name="connsiteX6" fmla="*/ 546499 w 1316483"/>
                    <a:gd name="connsiteY6" fmla="*/ 895434 h 910082"/>
                    <a:gd name="connsiteX7" fmla="*/ 0 w 1316483"/>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14054"/>
                    <a:gd name="connsiteY0" fmla="*/ 447758 h 910082"/>
                    <a:gd name="connsiteX1" fmla="*/ 69056 w 1314054"/>
                    <a:gd name="connsiteY1" fmla="*/ 122759 h 910082"/>
                    <a:gd name="connsiteX2" fmla="*/ 594123 w 1314054"/>
                    <a:gd name="connsiteY2" fmla="*/ 2463 h 910082"/>
                    <a:gd name="connsiteX3" fmla="*/ 1278732 w 1314054"/>
                    <a:gd name="connsiteY3" fmla="*/ 220391 h 910082"/>
                    <a:gd name="connsiteX4" fmla="*/ 1190627 w 1314054"/>
                    <a:gd name="connsiteY4" fmla="*/ 521577 h 910082"/>
                    <a:gd name="connsiteX5" fmla="*/ 954882 w 1314054"/>
                    <a:gd name="connsiteY5" fmla="*/ 775222 h 910082"/>
                    <a:gd name="connsiteX6" fmla="*/ 546499 w 1314054"/>
                    <a:gd name="connsiteY6" fmla="*/ 895434 h 910082"/>
                    <a:gd name="connsiteX7" fmla="*/ 0 w 1314054"/>
                    <a:gd name="connsiteY7" fmla="*/ 447758 h 910082"/>
                    <a:gd name="connsiteX0" fmla="*/ 0 w 1303193"/>
                    <a:gd name="connsiteY0" fmla="*/ 447758 h 910082"/>
                    <a:gd name="connsiteX1" fmla="*/ 69056 w 1303193"/>
                    <a:gd name="connsiteY1" fmla="*/ 122759 h 910082"/>
                    <a:gd name="connsiteX2" fmla="*/ 594123 w 1303193"/>
                    <a:gd name="connsiteY2" fmla="*/ 2463 h 910082"/>
                    <a:gd name="connsiteX3" fmla="*/ 1278732 w 1303193"/>
                    <a:gd name="connsiteY3" fmla="*/ 220391 h 910082"/>
                    <a:gd name="connsiteX4" fmla="*/ 1190627 w 1303193"/>
                    <a:gd name="connsiteY4" fmla="*/ 521577 h 910082"/>
                    <a:gd name="connsiteX5" fmla="*/ 954882 w 1303193"/>
                    <a:gd name="connsiteY5" fmla="*/ 775222 h 910082"/>
                    <a:gd name="connsiteX6" fmla="*/ 546499 w 1303193"/>
                    <a:gd name="connsiteY6" fmla="*/ 895434 h 910082"/>
                    <a:gd name="connsiteX7" fmla="*/ 0 w 1303193"/>
                    <a:gd name="connsiteY7" fmla="*/ 447758 h 910082"/>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3193"/>
                    <a:gd name="connsiteY0" fmla="*/ 429425 h 891749"/>
                    <a:gd name="connsiteX1" fmla="*/ 69056 w 1303193"/>
                    <a:gd name="connsiteY1" fmla="*/ 104426 h 891749"/>
                    <a:gd name="connsiteX2" fmla="*/ 598885 w 1303193"/>
                    <a:gd name="connsiteY2" fmla="*/ 3180 h 891749"/>
                    <a:gd name="connsiteX3" fmla="*/ 1278732 w 1303193"/>
                    <a:gd name="connsiteY3" fmla="*/ 202058 h 891749"/>
                    <a:gd name="connsiteX4" fmla="*/ 1190627 w 1303193"/>
                    <a:gd name="connsiteY4" fmla="*/ 503244 h 891749"/>
                    <a:gd name="connsiteX5" fmla="*/ 954882 w 1303193"/>
                    <a:gd name="connsiteY5" fmla="*/ 756889 h 891749"/>
                    <a:gd name="connsiteX6" fmla="*/ 546499 w 1303193"/>
                    <a:gd name="connsiteY6" fmla="*/ 877101 h 891749"/>
                    <a:gd name="connsiteX7" fmla="*/ 0 w 1303193"/>
                    <a:gd name="connsiteY7" fmla="*/ 429425 h 891749"/>
                    <a:gd name="connsiteX0" fmla="*/ 0 w 1305679"/>
                    <a:gd name="connsiteY0" fmla="*/ 429425 h 891749"/>
                    <a:gd name="connsiteX1" fmla="*/ 69056 w 1305679"/>
                    <a:gd name="connsiteY1" fmla="*/ 104426 h 891749"/>
                    <a:gd name="connsiteX2" fmla="*/ 598885 w 1305679"/>
                    <a:gd name="connsiteY2" fmla="*/ 3180 h 891749"/>
                    <a:gd name="connsiteX3" fmla="*/ 1278732 w 1305679"/>
                    <a:gd name="connsiteY3" fmla="*/ 202058 h 891749"/>
                    <a:gd name="connsiteX4" fmla="*/ 1190627 w 1305679"/>
                    <a:gd name="connsiteY4" fmla="*/ 503244 h 891749"/>
                    <a:gd name="connsiteX5" fmla="*/ 954882 w 1305679"/>
                    <a:gd name="connsiteY5" fmla="*/ 756889 h 891749"/>
                    <a:gd name="connsiteX6" fmla="*/ 546499 w 1305679"/>
                    <a:gd name="connsiteY6" fmla="*/ 877101 h 891749"/>
                    <a:gd name="connsiteX7" fmla="*/ 0 w 1305679"/>
                    <a:gd name="connsiteY7" fmla="*/ 429425 h 891749"/>
                    <a:gd name="connsiteX0" fmla="*/ 0 w 1303483"/>
                    <a:gd name="connsiteY0" fmla="*/ 429425 h 891749"/>
                    <a:gd name="connsiteX1" fmla="*/ 69056 w 1303483"/>
                    <a:gd name="connsiteY1" fmla="*/ 104426 h 891749"/>
                    <a:gd name="connsiteX2" fmla="*/ 598885 w 1303483"/>
                    <a:gd name="connsiteY2" fmla="*/ 3180 h 891749"/>
                    <a:gd name="connsiteX3" fmla="*/ 1278732 w 1303483"/>
                    <a:gd name="connsiteY3" fmla="*/ 202058 h 891749"/>
                    <a:gd name="connsiteX4" fmla="*/ 1190627 w 1303483"/>
                    <a:gd name="connsiteY4" fmla="*/ 503244 h 891749"/>
                    <a:gd name="connsiteX5" fmla="*/ 954882 w 1303483"/>
                    <a:gd name="connsiteY5" fmla="*/ 756889 h 891749"/>
                    <a:gd name="connsiteX6" fmla="*/ 546499 w 1303483"/>
                    <a:gd name="connsiteY6" fmla="*/ 877101 h 891749"/>
                    <a:gd name="connsiteX7" fmla="*/ 0 w 1303483"/>
                    <a:gd name="connsiteY7" fmla="*/ 429425 h 891749"/>
                    <a:gd name="connsiteX0" fmla="*/ 0 w 1301412"/>
                    <a:gd name="connsiteY0" fmla="*/ 429425 h 891749"/>
                    <a:gd name="connsiteX1" fmla="*/ 69056 w 1301412"/>
                    <a:gd name="connsiteY1" fmla="*/ 104426 h 891749"/>
                    <a:gd name="connsiteX2" fmla="*/ 598885 w 1301412"/>
                    <a:gd name="connsiteY2" fmla="*/ 3180 h 891749"/>
                    <a:gd name="connsiteX3" fmla="*/ 1278732 w 1301412"/>
                    <a:gd name="connsiteY3" fmla="*/ 202058 h 891749"/>
                    <a:gd name="connsiteX4" fmla="*/ 1173958 w 1301412"/>
                    <a:gd name="connsiteY4" fmla="*/ 538962 h 891749"/>
                    <a:gd name="connsiteX5" fmla="*/ 954882 w 1301412"/>
                    <a:gd name="connsiteY5" fmla="*/ 756889 h 891749"/>
                    <a:gd name="connsiteX6" fmla="*/ 546499 w 1301412"/>
                    <a:gd name="connsiteY6" fmla="*/ 877101 h 891749"/>
                    <a:gd name="connsiteX7" fmla="*/ 0 w 1301412"/>
                    <a:gd name="connsiteY7" fmla="*/ 429425 h 891749"/>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412"/>
                    <a:gd name="connsiteY0" fmla="*/ 429425 h 891955"/>
                    <a:gd name="connsiteX1" fmla="*/ 69056 w 1301412"/>
                    <a:gd name="connsiteY1" fmla="*/ 104426 h 891955"/>
                    <a:gd name="connsiteX2" fmla="*/ 598885 w 1301412"/>
                    <a:gd name="connsiteY2" fmla="*/ 3180 h 891955"/>
                    <a:gd name="connsiteX3" fmla="*/ 1278732 w 1301412"/>
                    <a:gd name="connsiteY3" fmla="*/ 202058 h 891955"/>
                    <a:gd name="connsiteX4" fmla="*/ 1173958 w 1301412"/>
                    <a:gd name="connsiteY4" fmla="*/ 538962 h 891955"/>
                    <a:gd name="connsiteX5" fmla="*/ 954882 w 1301412"/>
                    <a:gd name="connsiteY5" fmla="*/ 756889 h 891955"/>
                    <a:gd name="connsiteX6" fmla="*/ 546499 w 1301412"/>
                    <a:gd name="connsiteY6" fmla="*/ 877101 h 891955"/>
                    <a:gd name="connsiteX7" fmla="*/ 0 w 1301412"/>
                    <a:gd name="connsiteY7" fmla="*/ 429425 h 891955"/>
                    <a:gd name="connsiteX0" fmla="*/ 0 w 1301143"/>
                    <a:gd name="connsiteY0" fmla="*/ 429425 h 891955"/>
                    <a:gd name="connsiteX1" fmla="*/ 69056 w 1301143"/>
                    <a:gd name="connsiteY1" fmla="*/ 104426 h 891955"/>
                    <a:gd name="connsiteX2" fmla="*/ 598885 w 1301143"/>
                    <a:gd name="connsiteY2" fmla="*/ 3180 h 891955"/>
                    <a:gd name="connsiteX3" fmla="*/ 1278732 w 1301143"/>
                    <a:gd name="connsiteY3" fmla="*/ 202058 h 891955"/>
                    <a:gd name="connsiteX4" fmla="*/ 1171576 w 1301143"/>
                    <a:gd name="connsiteY4" fmla="*/ 531818 h 891955"/>
                    <a:gd name="connsiteX5" fmla="*/ 954882 w 1301143"/>
                    <a:gd name="connsiteY5" fmla="*/ 756889 h 891955"/>
                    <a:gd name="connsiteX6" fmla="*/ 546499 w 1301143"/>
                    <a:gd name="connsiteY6" fmla="*/ 877101 h 891955"/>
                    <a:gd name="connsiteX7" fmla="*/ 0 w 1301143"/>
                    <a:gd name="connsiteY7" fmla="*/ 429425 h 891955"/>
                    <a:gd name="connsiteX0" fmla="*/ 0 w 1302159"/>
                    <a:gd name="connsiteY0" fmla="*/ 429425 h 891955"/>
                    <a:gd name="connsiteX1" fmla="*/ 69056 w 1302159"/>
                    <a:gd name="connsiteY1" fmla="*/ 104426 h 891955"/>
                    <a:gd name="connsiteX2" fmla="*/ 598885 w 1302159"/>
                    <a:gd name="connsiteY2" fmla="*/ 3180 h 891955"/>
                    <a:gd name="connsiteX3" fmla="*/ 1278732 w 1302159"/>
                    <a:gd name="connsiteY3" fmla="*/ 202058 h 891955"/>
                    <a:gd name="connsiteX4" fmla="*/ 1171576 w 1302159"/>
                    <a:gd name="connsiteY4" fmla="*/ 531818 h 891955"/>
                    <a:gd name="connsiteX5" fmla="*/ 954882 w 1302159"/>
                    <a:gd name="connsiteY5" fmla="*/ 756889 h 891955"/>
                    <a:gd name="connsiteX6" fmla="*/ 546499 w 1302159"/>
                    <a:gd name="connsiteY6" fmla="*/ 877101 h 891955"/>
                    <a:gd name="connsiteX7" fmla="*/ 0 w 1302159"/>
                    <a:gd name="connsiteY7" fmla="*/ 429425 h 891955"/>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7044 h 892104"/>
                    <a:gd name="connsiteX1" fmla="*/ 47624 w 1280727"/>
                    <a:gd name="connsiteY1" fmla="*/ 104426 h 892104"/>
                    <a:gd name="connsiteX2" fmla="*/ 577453 w 1280727"/>
                    <a:gd name="connsiteY2" fmla="*/ 3180 h 892104"/>
                    <a:gd name="connsiteX3" fmla="*/ 1257300 w 1280727"/>
                    <a:gd name="connsiteY3" fmla="*/ 202058 h 892104"/>
                    <a:gd name="connsiteX4" fmla="*/ 1150144 w 1280727"/>
                    <a:gd name="connsiteY4" fmla="*/ 531818 h 892104"/>
                    <a:gd name="connsiteX5" fmla="*/ 933450 w 1280727"/>
                    <a:gd name="connsiteY5" fmla="*/ 756889 h 892104"/>
                    <a:gd name="connsiteX6" fmla="*/ 525067 w 1280727"/>
                    <a:gd name="connsiteY6" fmla="*/ 877101 h 892104"/>
                    <a:gd name="connsiteX7" fmla="*/ 0 w 1280727"/>
                    <a:gd name="connsiteY7" fmla="*/ 427044 h 892104"/>
                    <a:gd name="connsiteX0" fmla="*/ 0 w 1280727"/>
                    <a:gd name="connsiteY0" fmla="*/ 426607 h 891667"/>
                    <a:gd name="connsiteX1" fmla="*/ 54768 w 1280727"/>
                    <a:gd name="connsiteY1" fmla="*/ 108751 h 891667"/>
                    <a:gd name="connsiteX2" fmla="*/ 577453 w 1280727"/>
                    <a:gd name="connsiteY2" fmla="*/ 2743 h 891667"/>
                    <a:gd name="connsiteX3" fmla="*/ 1257300 w 1280727"/>
                    <a:gd name="connsiteY3" fmla="*/ 201621 h 891667"/>
                    <a:gd name="connsiteX4" fmla="*/ 1150144 w 1280727"/>
                    <a:gd name="connsiteY4" fmla="*/ 531381 h 891667"/>
                    <a:gd name="connsiteX5" fmla="*/ 933450 w 1280727"/>
                    <a:gd name="connsiteY5" fmla="*/ 756452 h 891667"/>
                    <a:gd name="connsiteX6" fmla="*/ 525067 w 1280727"/>
                    <a:gd name="connsiteY6" fmla="*/ 876664 h 891667"/>
                    <a:gd name="connsiteX7" fmla="*/ 0 w 1280727"/>
                    <a:gd name="connsiteY7" fmla="*/ 426607 h 891667"/>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92758"/>
                    <a:gd name="connsiteX1" fmla="*/ 54768 w 1280727"/>
                    <a:gd name="connsiteY1" fmla="*/ 109842 h 892758"/>
                    <a:gd name="connsiteX2" fmla="*/ 577453 w 1280727"/>
                    <a:gd name="connsiteY2" fmla="*/ 3834 h 892758"/>
                    <a:gd name="connsiteX3" fmla="*/ 1257300 w 1280727"/>
                    <a:gd name="connsiteY3" fmla="*/ 202712 h 892758"/>
                    <a:gd name="connsiteX4" fmla="*/ 1150144 w 1280727"/>
                    <a:gd name="connsiteY4" fmla="*/ 532472 h 892758"/>
                    <a:gd name="connsiteX5" fmla="*/ 933450 w 1280727"/>
                    <a:gd name="connsiteY5" fmla="*/ 757543 h 892758"/>
                    <a:gd name="connsiteX6" fmla="*/ 525067 w 1280727"/>
                    <a:gd name="connsiteY6" fmla="*/ 877755 h 892758"/>
                    <a:gd name="connsiteX7" fmla="*/ 0 w 1280727"/>
                    <a:gd name="connsiteY7" fmla="*/ 427698 h 892758"/>
                    <a:gd name="connsiteX0" fmla="*/ 0 w 1280727"/>
                    <a:gd name="connsiteY0" fmla="*/ 427698 h 887580"/>
                    <a:gd name="connsiteX1" fmla="*/ 54768 w 1280727"/>
                    <a:gd name="connsiteY1" fmla="*/ 109842 h 887580"/>
                    <a:gd name="connsiteX2" fmla="*/ 577453 w 1280727"/>
                    <a:gd name="connsiteY2" fmla="*/ 3834 h 887580"/>
                    <a:gd name="connsiteX3" fmla="*/ 1257300 w 1280727"/>
                    <a:gd name="connsiteY3" fmla="*/ 202712 h 887580"/>
                    <a:gd name="connsiteX4" fmla="*/ 1150144 w 1280727"/>
                    <a:gd name="connsiteY4" fmla="*/ 532472 h 887580"/>
                    <a:gd name="connsiteX5" fmla="*/ 933450 w 1280727"/>
                    <a:gd name="connsiteY5" fmla="*/ 757543 h 887580"/>
                    <a:gd name="connsiteX6" fmla="*/ 525067 w 1280727"/>
                    <a:gd name="connsiteY6" fmla="*/ 877755 h 887580"/>
                    <a:gd name="connsiteX7" fmla="*/ 0 w 1280727"/>
                    <a:gd name="connsiteY7" fmla="*/ 427698 h 887580"/>
                    <a:gd name="connsiteX0" fmla="*/ 74932 w 1355659"/>
                    <a:gd name="connsiteY0" fmla="*/ 517776 h 977658"/>
                    <a:gd name="connsiteX1" fmla="*/ 12632 w 1355659"/>
                    <a:gd name="connsiteY1" fmla="*/ 35702 h 977658"/>
                    <a:gd name="connsiteX2" fmla="*/ 652385 w 1355659"/>
                    <a:gd name="connsiteY2" fmla="*/ 93912 h 977658"/>
                    <a:gd name="connsiteX3" fmla="*/ 1332232 w 1355659"/>
                    <a:gd name="connsiteY3" fmla="*/ 292790 h 977658"/>
                    <a:gd name="connsiteX4" fmla="*/ 1225076 w 1355659"/>
                    <a:gd name="connsiteY4" fmla="*/ 622550 h 977658"/>
                    <a:gd name="connsiteX5" fmla="*/ 1008382 w 1355659"/>
                    <a:gd name="connsiteY5" fmla="*/ 847621 h 977658"/>
                    <a:gd name="connsiteX6" fmla="*/ 599999 w 1355659"/>
                    <a:gd name="connsiteY6" fmla="*/ 967833 h 977658"/>
                    <a:gd name="connsiteX7" fmla="*/ 74932 w 1355659"/>
                    <a:gd name="connsiteY7" fmla="*/ 517776 h 977658"/>
                    <a:gd name="connsiteX0" fmla="*/ 19637 w 1365265"/>
                    <a:gd name="connsiteY0" fmla="*/ 540411 h 981433"/>
                    <a:gd name="connsiteX1" fmla="*/ 22238 w 1365265"/>
                    <a:gd name="connsiteY1" fmla="*/ 35702 h 981433"/>
                    <a:gd name="connsiteX2" fmla="*/ 661991 w 1365265"/>
                    <a:gd name="connsiteY2" fmla="*/ 93912 h 981433"/>
                    <a:gd name="connsiteX3" fmla="*/ 1341838 w 1365265"/>
                    <a:gd name="connsiteY3" fmla="*/ 292790 h 981433"/>
                    <a:gd name="connsiteX4" fmla="*/ 1234682 w 1365265"/>
                    <a:gd name="connsiteY4" fmla="*/ 622550 h 981433"/>
                    <a:gd name="connsiteX5" fmla="*/ 1017988 w 1365265"/>
                    <a:gd name="connsiteY5" fmla="*/ 847621 h 981433"/>
                    <a:gd name="connsiteX6" fmla="*/ 609605 w 1365265"/>
                    <a:gd name="connsiteY6" fmla="*/ 967833 h 981433"/>
                    <a:gd name="connsiteX7" fmla="*/ 19637 w 1365265"/>
                    <a:gd name="connsiteY7" fmla="*/ 540411 h 981433"/>
                    <a:gd name="connsiteX0" fmla="*/ 19637 w 1365265"/>
                    <a:gd name="connsiteY0" fmla="*/ 540411 h 1001785"/>
                    <a:gd name="connsiteX1" fmla="*/ 22238 w 1365265"/>
                    <a:gd name="connsiteY1" fmla="*/ 35702 h 1001785"/>
                    <a:gd name="connsiteX2" fmla="*/ 661991 w 1365265"/>
                    <a:gd name="connsiteY2" fmla="*/ 93912 h 1001785"/>
                    <a:gd name="connsiteX3" fmla="*/ 1341838 w 1365265"/>
                    <a:gd name="connsiteY3" fmla="*/ 292790 h 1001785"/>
                    <a:gd name="connsiteX4" fmla="*/ 1234682 w 1365265"/>
                    <a:gd name="connsiteY4" fmla="*/ 622550 h 1001785"/>
                    <a:gd name="connsiteX5" fmla="*/ 1017988 w 1365265"/>
                    <a:gd name="connsiteY5" fmla="*/ 847621 h 1001785"/>
                    <a:gd name="connsiteX6" fmla="*/ 600027 w 1365265"/>
                    <a:gd name="connsiteY6" fmla="*/ 989932 h 1001785"/>
                    <a:gd name="connsiteX7" fmla="*/ 19637 w 1365265"/>
                    <a:gd name="connsiteY7" fmla="*/ 540411 h 1001785"/>
                    <a:gd name="connsiteX0" fmla="*/ 19637 w 1365265"/>
                    <a:gd name="connsiteY0" fmla="*/ 540411 h 1002322"/>
                    <a:gd name="connsiteX1" fmla="*/ 22238 w 1365265"/>
                    <a:gd name="connsiteY1" fmla="*/ 35702 h 1002322"/>
                    <a:gd name="connsiteX2" fmla="*/ 661991 w 1365265"/>
                    <a:gd name="connsiteY2" fmla="*/ 93912 h 1002322"/>
                    <a:gd name="connsiteX3" fmla="*/ 1341838 w 1365265"/>
                    <a:gd name="connsiteY3" fmla="*/ 292790 h 1002322"/>
                    <a:gd name="connsiteX4" fmla="*/ 1234682 w 1365265"/>
                    <a:gd name="connsiteY4" fmla="*/ 622550 h 1002322"/>
                    <a:gd name="connsiteX5" fmla="*/ 1017988 w 1365265"/>
                    <a:gd name="connsiteY5" fmla="*/ 847621 h 1002322"/>
                    <a:gd name="connsiteX6" fmla="*/ 600027 w 1365265"/>
                    <a:gd name="connsiteY6" fmla="*/ 989932 h 1002322"/>
                    <a:gd name="connsiteX7" fmla="*/ 19637 w 1365265"/>
                    <a:gd name="connsiteY7" fmla="*/ 540411 h 1002322"/>
                    <a:gd name="connsiteX0" fmla="*/ 19637 w 1365265"/>
                    <a:gd name="connsiteY0" fmla="*/ 540411 h 999624"/>
                    <a:gd name="connsiteX1" fmla="*/ 22238 w 1365265"/>
                    <a:gd name="connsiteY1" fmla="*/ 35702 h 999624"/>
                    <a:gd name="connsiteX2" fmla="*/ 661991 w 1365265"/>
                    <a:gd name="connsiteY2" fmla="*/ 93912 h 999624"/>
                    <a:gd name="connsiteX3" fmla="*/ 1341838 w 1365265"/>
                    <a:gd name="connsiteY3" fmla="*/ 292790 h 999624"/>
                    <a:gd name="connsiteX4" fmla="*/ 1234682 w 1365265"/>
                    <a:gd name="connsiteY4" fmla="*/ 622550 h 999624"/>
                    <a:gd name="connsiteX5" fmla="*/ 1017988 w 1365265"/>
                    <a:gd name="connsiteY5" fmla="*/ 847621 h 999624"/>
                    <a:gd name="connsiteX6" fmla="*/ 600027 w 1365265"/>
                    <a:gd name="connsiteY6" fmla="*/ 989932 h 999624"/>
                    <a:gd name="connsiteX7" fmla="*/ 19637 w 1365265"/>
                    <a:gd name="connsiteY7" fmla="*/ 540411 h 999624"/>
                    <a:gd name="connsiteX0" fmla="*/ 19637 w 1365265"/>
                    <a:gd name="connsiteY0" fmla="*/ 540411 h 1004334"/>
                    <a:gd name="connsiteX1" fmla="*/ 22238 w 1365265"/>
                    <a:gd name="connsiteY1" fmla="*/ 35702 h 1004334"/>
                    <a:gd name="connsiteX2" fmla="*/ 661991 w 1365265"/>
                    <a:gd name="connsiteY2" fmla="*/ 93912 h 1004334"/>
                    <a:gd name="connsiteX3" fmla="*/ 1341838 w 1365265"/>
                    <a:gd name="connsiteY3" fmla="*/ 292790 h 1004334"/>
                    <a:gd name="connsiteX4" fmla="*/ 1234682 w 1365265"/>
                    <a:gd name="connsiteY4" fmla="*/ 622550 h 1004334"/>
                    <a:gd name="connsiteX5" fmla="*/ 1017988 w 1365265"/>
                    <a:gd name="connsiteY5" fmla="*/ 847621 h 1004334"/>
                    <a:gd name="connsiteX6" fmla="*/ 556539 w 1365265"/>
                    <a:gd name="connsiteY6" fmla="*/ 994938 h 1004334"/>
                    <a:gd name="connsiteX7" fmla="*/ 19637 w 1365265"/>
                    <a:gd name="connsiteY7" fmla="*/ 540411 h 1004334"/>
                    <a:gd name="connsiteX0" fmla="*/ 19637 w 1365265"/>
                    <a:gd name="connsiteY0" fmla="*/ 540411 h 1004333"/>
                    <a:gd name="connsiteX1" fmla="*/ 22238 w 1365265"/>
                    <a:gd name="connsiteY1" fmla="*/ 35702 h 1004333"/>
                    <a:gd name="connsiteX2" fmla="*/ 661991 w 1365265"/>
                    <a:gd name="connsiteY2" fmla="*/ 93912 h 1004333"/>
                    <a:gd name="connsiteX3" fmla="*/ 1341838 w 1365265"/>
                    <a:gd name="connsiteY3" fmla="*/ 292790 h 1004333"/>
                    <a:gd name="connsiteX4" fmla="*/ 1234682 w 1365265"/>
                    <a:gd name="connsiteY4" fmla="*/ 622550 h 1004333"/>
                    <a:gd name="connsiteX5" fmla="*/ 1017988 w 1365265"/>
                    <a:gd name="connsiteY5" fmla="*/ 847621 h 1004333"/>
                    <a:gd name="connsiteX6" fmla="*/ 556539 w 1365265"/>
                    <a:gd name="connsiteY6" fmla="*/ 994937 h 1004333"/>
                    <a:gd name="connsiteX7" fmla="*/ 19637 w 1365265"/>
                    <a:gd name="connsiteY7" fmla="*/ 540411 h 1004333"/>
                    <a:gd name="connsiteX0" fmla="*/ 19637 w 1365265"/>
                    <a:gd name="connsiteY0" fmla="*/ 540411 h 1009914"/>
                    <a:gd name="connsiteX1" fmla="*/ 22238 w 1365265"/>
                    <a:gd name="connsiteY1" fmla="*/ 35702 h 1009914"/>
                    <a:gd name="connsiteX2" fmla="*/ 661991 w 1365265"/>
                    <a:gd name="connsiteY2" fmla="*/ 93912 h 1009914"/>
                    <a:gd name="connsiteX3" fmla="*/ 1341838 w 1365265"/>
                    <a:gd name="connsiteY3" fmla="*/ 292790 h 1009914"/>
                    <a:gd name="connsiteX4" fmla="*/ 1234682 w 1365265"/>
                    <a:gd name="connsiteY4" fmla="*/ 622550 h 1009914"/>
                    <a:gd name="connsiteX5" fmla="*/ 1039221 w 1365265"/>
                    <a:gd name="connsiteY5" fmla="*/ 872783 h 1009914"/>
                    <a:gd name="connsiteX6" fmla="*/ 556539 w 1365265"/>
                    <a:gd name="connsiteY6" fmla="*/ 994937 h 1009914"/>
                    <a:gd name="connsiteX7" fmla="*/ 19637 w 1365265"/>
                    <a:gd name="connsiteY7" fmla="*/ 540411 h 1009914"/>
                    <a:gd name="connsiteX0" fmla="*/ 19637 w 1370879"/>
                    <a:gd name="connsiteY0" fmla="*/ 540411 h 1009914"/>
                    <a:gd name="connsiteX1" fmla="*/ 22238 w 1370879"/>
                    <a:gd name="connsiteY1" fmla="*/ 35702 h 1009914"/>
                    <a:gd name="connsiteX2" fmla="*/ 661991 w 1370879"/>
                    <a:gd name="connsiteY2" fmla="*/ 93912 h 1009914"/>
                    <a:gd name="connsiteX3" fmla="*/ 1341838 w 1370879"/>
                    <a:gd name="connsiteY3" fmla="*/ 292790 h 1009914"/>
                    <a:gd name="connsiteX4" fmla="*/ 1272539 w 1370879"/>
                    <a:gd name="connsiteY4" fmla="*/ 641132 h 1009914"/>
                    <a:gd name="connsiteX5" fmla="*/ 1039221 w 1370879"/>
                    <a:gd name="connsiteY5" fmla="*/ 872783 h 1009914"/>
                    <a:gd name="connsiteX6" fmla="*/ 556539 w 1370879"/>
                    <a:gd name="connsiteY6" fmla="*/ 994937 h 1009914"/>
                    <a:gd name="connsiteX7" fmla="*/ 19637 w 1370879"/>
                    <a:gd name="connsiteY7" fmla="*/ 540411 h 1009914"/>
                    <a:gd name="connsiteX0" fmla="*/ 19637 w 1445416"/>
                    <a:gd name="connsiteY0" fmla="*/ 540500 h 1010003"/>
                    <a:gd name="connsiteX1" fmla="*/ 22238 w 1445416"/>
                    <a:gd name="connsiteY1" fmla="*/ 35791 h 1010003"/>
                    <a:gd name="connsiteX2" fmla="*/ 661991 w 1445416"/>
                    <a:gd name="connsiteY2" fmla="*/ 94001 h 1010003"/>
                    <a:gd name="connsiteX3" fmla="*/ 1426585 w 1445416"/>
                    <a:gd name="connsiteY3" fmla="*/ 295955 h 1010003"/>
                    <a:gd name="connsiteX4" fmla="*/ 1272539 w 1445416"/>
                    <a:gd name="connsiteY4" fmla="*/ 641221 h 1010003"/>
                    <a:gd name="connsiteX5" fmla="*/ 1039221 w 1445416"/>
                    <a:gd name="connsiteY5" fmla="*/ 872872 h 1010003"/>
                    <a:gd name="connsiteX6" fmla="*/ 556539 w 1445416"/>
                    <a:gd name="connsiteY6" fmla="*/ 995026 h 1010003"/>
                    <a:gd name="connsiteX7" fmla="*/ 19637 w 1445416"/>
                    <a:gd name="connsiteY7" fmla="*/ 540500 h 1010003"/>
                    <a:gd name="connsiteX0" fmla="*/ 19637 w 1426585"/>
                    <a:gd name="connsiteY0" fmla="*/ 540500 h 1010003"/>
                    <a:gd name="connsiteX1" fmla="*/ 22238 w 1426585"/>
                    <a:gd name="connsiteY1" fmla="*/ 35791 h 1010003"/>
                    <a:gd name="connsiteX2" fmla="*/ 661991 w 1426585"/>
                    <a:gd name="connsiteY2" fmla="*/ 94001 h 1010003"/>
                    <a:gd name="connsiteX3" fmla="*/ 1426585 w 1426585"/>
                    <a:gd name="connsiteY3" fmla="*/ 295955 h 1010003"/>
                    <a:gd name="connsiteX4" fmla="*/ 1272539 w 1426585"/>
                    <a:gd name="connsiteY4" fmla="*/ 641221 h 1010003"/>
                    <a:gd name="connsiteX5" fmla="*/ 1039221 w 1426585"/>
                    <a:gd name="connsiteY5" fmla="*/ 872872 h 1010003"/>
                    <a:gd name="connsiteX6" fmla="*/ 556539 w 1426585"/>
                    <a:gd name="connsiteY6" fmla="*/ 995026 h 1010003"/>
                    <a:gd name="connsiteX7" fmla="*/ 19637 w 1426585"/>
                    <a:gd name="connsiteY7" fmla="*/ 540500 h 1010003"/>
                    <a:gd name="connsiteX0" fmla="*/ 19637 w 1435463"/>
                    <a:gd name="connsiteY0" fmla="*/ 540598 h 1010101"/>
                    <a:gd name="connsiteX1" fmla="*/ 22238 w 1435463"/>
                    <a:gd name="connsiteY1" fmla="*/ 35889 h 1010101"/>
                    <a:gd name="connsiteX2" fmla="*/ 661991 w 1435463"/>
                    <a:gd name="connsiteY2" fmla="*/ 94099 h 1010101"/>
                    <a:gd name="connsiteX3" fmla="*/ 1435463 w 1435463"/>
                    <a:gd name="connsiteY3" fmla="*/ 299407 h 1010101"/>
                    <a:gd name="connsiteX4" fmla="*/ 1272539 w 1435463"/>
                    <a:gd name="connsiteY4" fmla="*/ 641319 h 1010101"/>
                    <a:gd name="connsiteX5" fmla="*/ 1039221 w 1435463"/>
                    <a:gd name="connsiteY5" fmla="*/ 872970 h 1010101"/>
                    <a:gd name="connsiteX6" fmla="*/ 556539 w 1435463"/>
                    <a:gd name="connsiteY6" fmla="*/ 995124 h 1010101"/>
                    <a:gd name="connsiteX7" fmla="*/ 19637 w 1435463"/>
                    <a:gd name="connsiteY7" fmla="*/ 540598 h 1010101"/>
                    <a:gd name="connsiteX0" fmla="*/ 19637 w 1435463"/>
                    <a:gd name="connsiteY0" fmla="*/ 551800 h 1021303"/>
                    <a:gd name="connsiteX1" fmla="*/ 22238 w 1435463"/>
                    <a:gd name="connsiteY1" fmla="*/ 47091 h 1021303"/>
                    <a:gd name="connsiteX2" fmla="*/ 681144 w 1435463"/>
                    <a:gd name="connsiteY2" fmla="*/ 61103 h 1021303"/>
                    <a:gd name="connsiteX3" fmla="*/ 1435463 w 1435463"/>
                    <a:gd name="connsiteY3" fmla="*/ 310609 h 1021303"/>
                    <a:gd name="connsiteX4" fmla="*/ 1272539 w 1435463"/>
                    <a:gd name="connsiteY4" fmla="*/ 652521 h 1021303"/>
                    <a:gd name="connsiteX5" fmla="*/ 1039221 w 1435463"/>
                    <a:gd name="connsiteY5" fmla="*/ 884172 h 1021303"/>
                    <a:gd name="connsiteX6" fmla="*/ 556539 w 1435463"/>
                    <a:gd name="connsiteY6" fmla="*/ 1006326 h 1021303"/>
                    <a:gd name="connsiteX7" fmla="*/ 19637 w 1435463"/>
                    <a:gd name="connsiteY7" fmla="*/ 551800 h 1021303"/>
                    <a:gd name="connsiteX0" fmla="*/ 26213 w 1442039"/>
                    <a:gd name="connsiteY0" fmla="*/ 551800 h 1021303"/>
                    <a:gd name="connsiteX1" fmla="*/ 28814 w 1442039"/>
                    <a:gd name="connsiteY1" fmla="*/ 47091 h 1021303"/>
                    <a:gd name="connsiteX2" fmla="*/ 687720 w 1442039"/>
                    <a:gd name="connsiteY2" fmla="*/ 61103 h 1021303"/>
                    <a:gd name="connsiteX3" fmla="*/ 1442039 w 1442039"/>
                    <a:gd name="connsiteY3" fmla="*/ 310609 h 1021303"/>
                    <a:gd name="connsiteX4" fmla="*/ 1279115 w 1442039"/>
                    <a:gd name="connsiteY4" fmla="*/ 652521 h 1021303"/>
                    <a:gd name="connsiteX5" fmla="*/ 1045797 w 1442039"/>
                    <a:gd name="connsiteY5" fmla="*/ 884172 h 1021303"/>
                    <a:gd name="connsiteX6" fmla="*/ 563115 w 1442039"/>
                    <a:gd name="connsiteY6" fmla="*/ 1006326 h 1021303"/>
                    <a:gd name="connsiteX7" fmla="*/ 26213 w 1442039"/>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 name="connsiteX0" fmla="*/ 36034 w 1451860"/>
                    <a:gd name="connsiteY0" fmla="*/ 551800 h 1021303"/>
                    <a:gd name="connsiteX1" fmla="*/ 38635 w 1451860"/>
                    <a:gd name="connsiteY1" fmla="*/ 47091 h 1021303"/>
                    <a:gd name="connsiteX2" fmla="*/ 697541 w 1451860"/>
                    <a:gd name="connsiteY2" fmla="*/ 61103 h 1021303"/>
                    <a:gd name="connsiteX3" fmla="*/ 1451860 w 1451860"/>
                    <a:gd name="connsiteY3" fmla="*/ 310609 h 1021303"/>
                    <a:gd name="connsiteX4" fmla="*/ 1288936 w 1451860"/>
                    <a:gd name="connsiteY4" fmla="*/ 652521 h 1021303"/>
                    <a:gd name="connsiteX5" fmla="*/ 1055618 w 1451860"/>
                    <a:gd name="connsiteY5" fmla="*/ 884172 h 1021303"/>
                    <a:gd name="connsiteX6" fmla="*/ 572936 w 1451860"/>
                    <a:gd name="connsiteY6" fmla="*/ 1006326 h 1021303"/>
                    <a:gd name="connsiteX7" fmla="*/ 36034 w 1451860"/>
                    <a:gd name="connsiteY7" fmla="*/ 551800 h 10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860" h="1021303">
                      <a:moveTo>
                        <a:pt x="36034" y="551800"/>
                      </a:moveTo>
                      <a:cubicBezTo>
                        <a:pt x="3269" y="384487"/>
                        <a:pt x="-26366" y="139532"/>
                        <a:pt x="38635" y="47091"/>
                      </a:cubicBezTo>
                      <a:cubicBezTo>
                        <a:pt x="148371" y="-43794"/>
                        <a:pt x="462004" y="17183"/>
                        <a:pt x="697541" y="61103"/>
                      </a:cubicBezTo>
                      <a:cubicBezTo>
                        <a:pt x="933079" y="105023"/>
                        <a:pt x="1349267" y="241157"/>
                        <a:pt x="1451860" y="310609"/>
                      </a:cubicBezTo>
                      <a:cubicBezTo>
                        <a:pt x="1426051" y="467304"/>
                        <a:pt x="1342117" y="556477"/>
                        <a:pt x="1288936" y="652521"/>
                      </a:cubicBezTo>
                      <a:cubicBezTo>
                        <a:pt x="1226229" y="741421"/>
                        <a:pt x="1151860" y="808369"/>
                        <a:pt x="1055618" y="884172"/>
                      </a:cubicBezTo>
                      <a:cubicBezTo>
                        <a:pt x="971282" y="950450"/>
                        <a:pt x="742867" y="1061721"/>
                        <a:pt x="572936" y="1006326"/>
                      </a:cubicBezTo>
                      <a:cubicBezTo>
                        <a:pt x="403005" y="950931"/>
                        <a:pt x="96954" y="812739"/>
                        <a:pt x="36034" y="551800"/>
                      </a:cubicBezTo>
                      <a:close/>
                    </a:path>
                  </a:pathLst>
                </a:custGeom>
                <a:gradFill>
                  <a:gsLst>
                    <a:gs pos="45000">
                      <a:schemeClr val="tx1"/>
                    </a:gs>
                    <a:gs pos="66000">
                      <a:schemeClr val="tx1"/>
                    </a:gs>
                    <a:gs pos="56000">
                      <a:srgbClr val="525F79"/>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875E546-0424-3961-8E68-31811A747AFB}"/>
                    </a:ext>
                  </a:extLst>
                </p:cNvPr>
                <p:cNvSpPr/>
                <p:nvPr/>
              </p:nvSpPr>
              <p:spPr>
                <a:xfrm>
                  <a:off x="3201470" y="2764809"/>
                  <a:ext cx="1776412" cy="650084"/>
                </a:xfrm>
                <a:custGeom>
                  <a:avLst/>
                  <a:gdLst>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23862 w 1790700"/>
                    <a:gd name="connsiteY5" fmla="*/ 526256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6718 w 1790700"/>
                    <a:gd name="connsiteY5" fmla="*/ 523875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07193 w 1790700"/>
                    <a:gd name="connsiteY5" fmla="*/ 538162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2937"/>
                    <a:gd name="connsiteX1" fmla="*/ 1790700 w 1790700"/>
                    <a:gd name="connsiteY1" fmla="*/ 242887 h 642937"/>
                    <a:gd name="connsiteX2" fmla="*/ 1621631 w 1790700"/>
                    <a:gd name="connsiteY2" fmla="*/ 271462 h 642937"/>
                    <a:gd name="connsiteX3" fmla="*/ 1390650 w 1790700"/>
                    <a:gd name="connsiteY3" fmla="*/ 595312 h 642937"/>
                    <a:gd name="connsiteX4" fmla="*/ 873918 w 1790700"/>
                    <a:gd name="connsiteY4" fmla="*/ 642937 h 642937"/>
                    <a:gd name="connsiteX5" fmla="*/ 411955 w 1790700"/>
                    <a:gd name="connsiteY5" fmla="*/ 533400 h 642937"/>
                    <a:gd name="connsiteX6" fmla="*/ 166687 w 1790700"/>
                    <a:gd name="connsiteY6" fmla="*/ 104775 h 642937"/>
                    <a:gd name="connsiteX7" fmla="*/ 0 w 1790700"/>
                    <a:gd name="connsiteY7" fmla="*/ 0 h 642937"/>
                    <a:gd name="connsiteX0" fmla="*/ 0 w 1790700"/>
                    <a:gd name="connsiteY0" fmla="*/ 0 h 645189"/>
                    <a:gd name="connsiteX1" fmla="*/ 1790700 w 1790700"/>
                    <a:gd name="connsiteY1" fmla="*/ 242887 h 645189"/>
                    <a:gd name="connsiteX2" fmla="*/ 1621631 w 1790700"/>
                    <a:gd name="connsiteY2" fmla="*/ 271462 h 645189"/>
                    <a:gd name="connsiteX3" fmla="*/ 1390650 w 1790700"/>
                    <a:gd name="connsiteY3" fmla="*/ 595312 h 645189"/>
                    <a:gd name="connsiteX4" fmla="*/ 873918 w 1790700"/>
                    <a:gd name="connsiteY4" fmla="*/ 642937 h 645189"/>
                    <a:gd name="connsiteX5" fmla="*/ 411955 w 1790700"/>
                    <a:gd name="connsiteY5" fmla="*/ 533400 h 645189"/>
                    <a:gd name="connsiteX6" fmla="*/ 166687 w 1790700"/>
                    <a:gd name="connsiteY6" fmla="*/ 104775 h 645189"/>
                    <a:gd name="connsiteX7" fmla="*/ 0 w 1790700"/>
                    <a:gd name="connsiteY7" fmla="*/ 0 h 645189"/>
                    <a:gd name="connsiteX0" fmla="*/ 0 w 1790700"/>
                    <a:gd name="connsiteY0" fmla="*/ 0 h 649771"/>
                    <a:gd name="connsiteX1" fmla="*/ 1790700 w 1790700"/>
                    <a:gd name="connsiteY1" fmla="*/ 242887 h 649771"/>
                    <a:gd name="connsiteX2" fmla="*/ 1621631 w 1790700"/>
                    <a:gd name="connsiteY2" fmla="*/ 271462 h 649771"/>
                    <a:gd name="connsiteX3" fmla="*/ 1390650 w 1790700"/>
                    <a:gd name="connsiteY3" fmla="*/ 595312 h 649771"/>
                    <a:gd name="connsiteX4" fmla="*/ 873918 w 1790700"/>
                    <a:gd name="connsiteY4" fmla="*/ 647700 h 649771"/>
                    <a:gd name="connsiteX5" fmla="*/ 411955 w 1790700"/>
                    <a:gd name="connsiteY5" fmla="*/ 533400 h 649771"/>
                    <a:gd name="connsiteX6" fmla="*/ 166687 w 1790700"/>
                    <a:gd name="connsiteY6" fmla="*/ 104775 h 649771"/>
                    <a:gd name="connsiteX7" fmla="*/ 0 w 1790700"/>
                    <a:gd name="connsiteY7" fmla="*/ 0 h 649771"/>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42887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790700"/>
                    <a:gd name="connsiteY0" fmla="*/ 0 h 652466"/>
                    <a:gd name="connsiteX1" fmla="*/ 1790700 w 1790700"/>
                    <a:gd name="connsiteY1" fmla="*/ 235743 h 652466"/>
                    <a:gd name="connsiteX2" fmla="*/ 1621631 w 1790700"/>
                    <a:gd name="connsiteY2" fmla="*/ 271462 h 652466"/>
                    <a:gd name="connsiteX3" fmla="*/ 1390650 w 1790700"/>
                    <a:gd name="connsiteY3" fmla="*/ 595312 h 652466"/>
                    <a:gd name="connsiteX4" fmla="*/ 873918 w 1790700"/>
                    <a:gd name="connsiteY4" fmla="*/ 647700 h 652466"/>
                    <a:gd name="connsiteX5" fmla="*/ 411955 w 1790700"/>
                    <a:gd name="connsiteY5" fmla="*/ 533400 h 652466"/>
                    <a:gd name="connsiteX6" fmla="*/ 166687 w 1790700"/>
                    <a:gd name="connsiteY6" fmla="*/ 104775 h 652466"/>
                    <a:gd name="connsiteX7" fmla="*/ 0 w 1790700"/>
                    <a:gd name="connsiteY7" fmla="*/ 0 h 652466"/>
                    <a:gd name="connsiteX0" fmla="*/ 0 w 1802618"/>
                    <a:gd name="connsiteY0" fmla="*/ 0 h 652466"/>
                    <a:gd name="connsiteX1" fmla="*/ 1790700 w 1802618"/>
                    <a:gd name="connsiteY1" fmla="*/ 235743 h 652466"/>
                    <a:gd name="connsiteX2" fmla="*/ 1621631 w 1802618"/>
                    <a:gd name="connsiteY2" fmla="*/ 271462 h 652466"/>
                    <a:gd name="connsiteX3" fmla="*/ 1390650 w 1802618"/>
                    <a:gd name="connsiteY3" fmla="*/ 595312 h 652466"/>
                    <a:gd name="connsiteX4" fmla="*/ 873918 w 1802618"/>
                    <a:gd name="connsiteY4" fmla="*/ 647700 h 652466"/>
                    <a:gd name="connsiteX5" fmla="*/ 411955 w 1802618"/>
                    <a:gd name="connsiteY5" fmla="*/ 533400 h 652466"/>
                    <a:gd name="connsiteX6" fmla="*/ 166687 w 1802618"/>
                    <a:gd name="connsiteY6" fmla="*/ 104775 h 652466"/>
                    <a:gd name="connsiteX7" fmla="*/ 0 w 1802618"/>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13"/>
                    <a:gd name="connsiteY0" fmla="*/ 0 h 652466"/>
                    <a:gd name="connsiteX1" fmla="*/ 1790700 w 1802413"/>
                    <a:gd name="connsiteY1" fmla="*/ 235743 h 652466"/>
                    <a:gd name="connsiteX2" fmla="*/ 1621631 w 1802413"/>
                    <a:gd name="connsiteY2" fmla="*/ 271462 h 652466"/>
                    <a:gd name="connsiteX3" fmla="*/ 1390650 w 1802413"/>
                    <a:gd name="connsiteY3" fmla="*/ 595312 h 652466"/>
                    <a:gd name="connsiteX4" fmla="*/ 873918 w 1802413"/>
                    <a:gd name="connsiteY4" fmla="*/ 647700 h 652466"/>
                    <a:gd name="connsiteX5" fmla="*/ 411955 w 1802413"/>
                    <a:gd name="connsiteY5" fmla="*/ 533400 h 652466"/>
                    <a:gd name="connsiteX6" fmla="*/ 166687 w 1802413"/>
                    <a:gd name="connsiteY6" fmla="*/ 104775 h 652466"/>
                    <a:gd name="connsiteX7" fmla="*/ 0 w 1802413"/>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477"/>
                    <a:gd name="connsiteY0" fmla="*/ 0 h 652466"/>
                    <a:gd name="connsiteX1" fmla="*/ 1790700 w 1802477"/>
                    <a:gd name="connsiteY1" fmla="*/ 235743 h 652466"/>
                    <a:gd name="connsiteX2" fmla="*/ 1621631 w 1802477"/>
                    <a:gd name="connsiteY2" fmla="*/ 271462 h 652466"/>
                    <a:gd name="connsiteX3" fmla="*/ 1390650 w 1802477"/>
                    <a:gd name="connsiteY3" fmla="*/ 595312 h 652466"/>
                    <a:gd name="connsiteX4" fmla="*/ 873918 w 1802477"/>
                    <a:gd name="connsiteY4" fmla="*/ 647700 h 652466"/>
                    <a:gd name="connsiteX5" fmla="*/ 411955 w 1802477"/>
                    <a:gd name="connsiteY5" fmla="*/ 533400 h 652466"/>
                    <a:gd name="connsiteX6" fmla="*/ 166687 w 1802477"/>
                    <a:gd name="connsiteY6" fmla="*/ 104775 h 652466"/>
                    <a:gd name="connsiteX7" fmla="*/ 0 w 1802477"/>
                    <a:gd name="connsiteY7" fmla="*/ 0 h 652466"/>
                    <a:gd name="connsiteX0" fmla="*/ 0 w 1802606"/>
                    <a:gd name="connsiteY0" fmla="*/ 0 h 652466"/>
                    <a:gd name="connsiteX1" fmla="*/ 1790700 w 1802606"/>
                    <a:gd name="connsiteY1" fmla="*/ 235743 h 652466"/>
                    <a:gd name="connsiteX2" fmla="*/ 1621631 w 1802606"/>
                    <a:gd name="connsiteY2" fmla="*/ 271462 h 652466"/>
                    <a:gd name="connsiteX3" fmla="*/ 1390650 w 1802606"/>
                    <a:gd name="connsiteY3" fmla="*/ 595312 h 652466"/>
                    <a:gd name="connsiteX4" fmla="*/ 873918 w 1802606"/>
                    <a:gd name="connsiteY4" fmla="*/ 647700 h 652466"/>
                    <a:gd name="connsiteX5" fmla="*/ 411955 w 1802606"/>
                    <a:gd name="connsiteY5" fmla="*/ 533400 h 652466"/>
                    <a:gd name="connsiteX6" fmla="*/ 166687 w 1802606"/>
                    <a:gd name="connsiteY6" fmla="*/ 104775 h 652466"/>
                    <a:gd name="connsiteX7" fmla="*/ 0 w 1802606"/>
                    <a:gd name="connsiteY7" fmla="*/ 0 h 652466"/>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872378"/>
                    <a:gd name="connsiteY0" fmla="*/ 0 h 650084"/>
                    <a:gd name="connsiteX1" fmla="*/ 1776412 w 1872378"/>
                    <a:gd name="connsiteY1" fmla="*/ 233361 h 650084"/>
                    <a:gd name="connsiteX2" fmla="*/ 1607343 w 1872378"/>
                    <a:gd name="connsiteY2" fmla="*/ 269080 h 650084"/>
                    <a:gd name="connsiteX3" fmla="*/ 1376362 w 1872378"/>
                    <a:gd name="connsiteY3" fmla="*/ 592930 h 650084"/>
                    <a:gd name="connsiteX4" fmla="*/ 859630 w 1872378"/>
                    <a:gd name="connsiteY4" fmla="*/ 645318 h 650084"/>
                    <a:gd name="connsiteX5" fmla="*/ 397667 w 1872378"/>
                    <a:gd name="connsiteY5" fmla="*/ 531018 h 650084"/>
                    <a:gd name="connsiteX6" fmla="*/ 152399 w 1872378"/>
                    <a:gd name="connsiteY6" fmla="*/ 102393 h 650084"/>
                    <a:gd name="connsiteX7" fmla="*/ 0 w 1872378"/>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2393 h 650084"/>
                    <a:gd name="connsiteX7" fmla="*/ 0 w 1776412"/>
                    <a:gd name="connsiteY7" fmla="*/ 0 h 650084"/>
                    <a:gd name="connsiteX0" fmla="*/ 0 w 1776412"/>
                    <a:gd name="connsiteY0" fmla="*/ 0 h 650084"/>
                    <a:gd name="connsiteX1" fmla="*/ 1776412 w 1776412"/>
                    <a:gd name="connsiteY1" fmla="*/ 233361 h 650084"/>
                    <a:gd name="connsiteX2" fmla="*/ 1607343 w 1776412"/>
                    <a:gd name="connsiteY2" fmla="*/ 269080 h 650084"/>
                    <a:gd name="connsiteX3" fmla="*/ 1376362 w 1776412"/>
                    <a:gd name="connsiteY3" fmla="*/ 592930 h 650084"/>
                    <a:gd name="connsiteX4" fmla="*/ 859630 w 1776412"/>
                    <a:gd name="connsiteY4" fmla="*/ 645318 h 650084"/>
                    <a:gd name="connsiteX5" fmla="*/ 397667 w 1776412"/>
                    <a:gd name="connsiteY5" fmla="*/ 531018 h 650084"/>
                    <a:gd name="connsiteX6" fmla="*/ 152399 w 1776412"/>
                    <a:gd name="connsiteY6" fmla="*/ 107155 h 650084"/>
                    <a:gd name="connsiteX7" fmla="*/ 0 w 1776412"/>
                    <a:gd name="connsiteY7" fmla="*/ 0 h 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412" h="650084">
                      <a:moveTo>
                        <a:pt x="0" y="0"/>
                      </a:moveTo>
                      <a:cubicBezTo>
                        <a:pt x="606424" y="309561"/>
                        <a:pt x="1359694" y="300036"/>
                        <a:pt x="1776412" y="233361"/>
                      </a:cubicBezTo>
                      <a:cubicBezTo>
                        <a:pt x="1658540" y="261538"/>
                        <a:pt x="1673224" y="257173"/>
                        <a:pt x="1607343" y="269080"/>
                      </a:cubicBezTo>
                      <a:cubicBezTo>
                        <a:pt x="1542255" y="393699"/>
                        <a:pt x="1462881" y="496886"/>
                        <a:pt x="1376362" y="592930"/>
                      </a:cubicBezTo>
                      <a:cubicBezTo>
                        <a:pt x="1208881" y="646905"/>
                        <a:pt x="1053305" y="658018"/>
                        <a:pt x="859630" y="645318"/>
                      </a:cubicBezTo>
                      <a:cubicBezTo>
                        <a:pt x="703261" y="635000"/>
                        <a:pt x="561180" y="605630"/>
                        <a:pt x="397667" y="531018"/>
                      </a:cubicBezTo>
                      <a:cubicBezTo>
                        <a:pt x="276223" y="392905"/>
                        <a:pt x="190499" y="278605"/>
                        <a:pt x="152399" y="107155"/>
                      </a:cubicBezTo>
                      <a:cubicBezTo>
                        <a:pt x="108743" y="70642"/>
                        <a:pt x="55563" y="31750"/>
                        <a:pt x="0" y="0"/>
                      </a:cubicBezTo>
                      <a:close/>
                    </a:path>
                  </a:pathLst>
                </a:custGeom>
                <a:gradFill flip="none" rotWithShape="1">
                  <a:gsLst>
                    <a:gs pos="39000">
                      <a:schemeClr val="bg1"/>
                    </a:gs>
                    <a:gs pos="65000">
                      <a:srgbClr val="2C2C2C"/>
                    </a:gs>
                  </a:gsLst>
                  <a:lin ang="168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FB4C875A-6751-A851-610C-17D6F8EEF2F1}"/>
                  </a:ext>
                </a:extLst>
              </p:cNvPr>
              <p:cNvSpPr/>
              <p:nvPr/>
            </p:nvSpPr>
            <p:spPr>
              <a:xfrm>
                <a:off x="3258434" y="3485480"/>
                <a:ext cx="527050" cy="571500"/>
              </a:xfrm>
              <a:custGeom>
                <a:avLst/>
                <a:gdLst>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 name="connsiteX0" fmla="*/ 0 w 527050"/>
                  <a:gd name="connsiteY0" fmla="*/ 0 h 571500"/>
                  <a:gd name="connsiteX1" fmla="*/ 95250 w 527050"/>
                  <a:gd name="connsiteY1" fmla="*/ 571500 h 571500"/>
                  <a:gd name="connsiteX2" fmla="*/ 527050 w 527050"/>
                  <a:gd name="connsiteY2" fmla="*/ 69850 h 571500"/>
                  <a:gd name="connsiteX3" fmla="*/ 0 w 527050"/>
                  <a:gd name="connsiteY3" fmla="*/ 0 h 571500"/>
                </a:gdLst>
                <a:ahLst/>
                <a:cxnLst>
                  <a:cxn ang="0">
                    <a:pos x="connsiteX0" y="connsiteY0"/>
                  </a:cxn>
                  <a:cxn ang="0">
                    <a:pos x="connsiteX1" y="connsiteY1"/>
                  </a:cxn>
                  <a:cxn ang="0">
                    <a:pos x="connsiteX2" y="connsiteY2"/>
                  </a:cxn>
                  <a:cxn ang="0">
                    <a:pos x="connsiteX3" y="connsiteY3"/>
                  </a:cxn>
                </a:cxnLst>
                <a:rect l="l" t="t" r="r" b="b"/>
                <a:pathLst>
                  <a:path w="527050" h="571500">
                    <a:moveTo>
                      <a:pt x="0" y="0"/>
                    </a:moveTo>
                    <a:cubicBezTo>
                      <a:pt x="31750" y="190500"/>
                      <a:pt x="25400" y="381000"/>
                      <a:pt x="95250" y="571500"/>
                    </a:cubicBezTo>
                    <a:cubicBezTo>
                      <a:pt x="270933" y="423333"/>
                      <a:pt x="383117" y="237067"/>
                      <a:pt x="527050" y="69850"/>
                    </a:cubicBezTo>
                    <a:lnTo>
                      <a:pt x="0" y="0"/>
                    </a:lnTo>
                    <a:close/>
                  </a:path>
                </a:pathLst>
              </a:custGeom>
              <a:gradFill>
                <a:gsLst>
                  <a:gs pos="30000">
                    <a:srgbClr val="FFCD04"/>
                  </a:gs>
                  <a:gs pos="100000">
                    <a:srgbClr val="FC8702"/>
                  </a:gs>
                </a:gsLst>
                <a:lin ang="5700000" scaled="0"/>
              </a:gradFill>
              <a:ln>
                <a:gradFill flip="none" rotWithShape="1">
                  <a:gsLst>
                    <a:gs pos="14000">
                      <a:srgbClr val="FFCD04"/>
                    </a:gs>
                    <a:gs pos="23000">
                      <a:schemeClr val="tx1"/>
                    </a:gs>
                  </a:gsLst>
                  <a:lin ang="57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35A033F5-60CF-0A4F-2C88-7A3A4B182DCB}"/>
              </a:ext>
            </a:extLst>
          </p:cNvPr>
          <p:cNvSpPr txBox="1"/>
          <p:nvPr/>
        </p:nvSpPr>
        <p:spPr>
          <a:xfrm rot="20274142">
            <a:off x="595216" y="2010688"/>
            <a:ext cx="1486144" cy="769441"/>
          </a:xfrm>
          <a:prstGeom prst="rect">
            <a:avLst/>
          </a:prstGeom>
          <a:noFill/>
        </p:spPr>
        <p:txBody>
          <a:bodyPr wrap="square">
            <a:spAutoFit/>
          </a:bodyPr>
          <a:lstStyle/>
          <a:p>
            <a:pPr algn="ctr"/>
            <a:r>
              <a:rPr lang="en-US" sz="44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Or =</a:t>
            </a:r>
            <a:endParaRPr lang="en-US" sz="4400" dirty="0"/>
          </a:p>
        </p:txBody>
      </p:sp>
      <p:sp>
        <p:nvSpPr>
          <p:cNvPr id="5" name="TextBox 4">
            <a:extLst>
              <a:ext uri="{FF2B5EF4-FFF2-40B4-BE49-F238E27FC236}">
                <a16:creationId xmlns:a16="http://schemas.microsoft.com/office/drawing/2014/main" id="{4E1567B1-716A-C277-7719-EA2726086C42}"/>
              </a:ext>
            </a:extLst>
          </p:cNvPr>
          <p:cNvSpPr txBox="1"/>
          <p:nvPr/>
        </p:nvSpPr>
        <p:spPr>
          <a:xfrm rot="895362">
            <a:off x="3154704" y="3125565"/>
            <a:ext cx="2243333" cy="707886"/>
          </a:xfrm>
          <a:prstGeom prst="rect">
            <a:avLst/>
          </a:prstGeom>
          <a:noFill/>
        </p:spPr>
        <p:txBody>
          <a:bodyPr wrap="square">
            <a:spAutoFit/>
          </a:bodyPr>
          <a:lstStyle/>
          <a:p>
            <a:r>
              <a:rPr lang="en-US" sz="40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&amp;, And =</a:t>
            </a:r>
            <a:endParaRPr lang="en-US" sz="4000" dirty="0"/>
          </a:p>
        </p:txBody>
      </p:sp>
      <p:sp>
        <p:nvSpPr>
          <p:cNvPr id="6" name="TextBox 5">
            <a:extLst>
              <a:ext uri="{FF2B5EF4-FFF2-40B4-BE49-F238E27FC236}">
                <a16:creationId xmlns:a16="http://schemas.microsoft.com/office/drawing/2014/main" id="{06C673CE-5E5B-2747-6389-DE261274E660}"/>
              </a:ext>
            </a:extLst>
          </p:cNvPr>
          <p:cNvSpPr txBox="1"/>
          <p:nvPr/>
        </p:nvSpPr>
        <p:spPr>
          <a:xfrm rot="21183444">
            <a:off x="783652" y="3433348"/>
            <a:ext cx="2330233" cy="630942"/>
          </a:xfrm>
          <a:prstGeom prst="rect">
            <a:avLst/>
          </a:prstGeom>
          <a:noFill/>
        </p:spPr>
        <p:txBody>
          <a:bodyPr wrap="square">
            <a:spAutoFit/>
          </a:bodyPr>
          <a:lstStyle/>
          <a:p>
            <a:r>
              <a:rPr lang="en-US" sz="3500" b="1" dirty="0">
                <a:ln>
                  <a:solidFill>
                    <a:schemeClr val="bg1">
                      <a:lumMod val="50000"/>
                    </a:schemeClr>
                  </a:solidFill>
                </a:ln>
                <a:effectLst>
                  <a:outerShdw blurRad="38100" dist="38100" dir="2700000" algn="tl">
                    <a:srgbClr val="000000">
                      <a:alpha val="43137"/>
                    </a:srgbClr>
                  </a:outerShdw>
                </a:effectLst>
                <a:latin typeface="Berlin Sans FB Demi" panose="020E0802020502020306" pitchFamily="34" charset="0"/>
              </a:rPr>
              <a:t>Optional =</a:t>
            </a:r>
            <a:endParaRPr lang="en-US" sz="3500" dirty="0"/>
          </a:p>
        </p:txBody>
      </p:sp>
      <p:sp>
        <p:nvSpPr>
          <p:cNvPr id="7" name="TextBox 6">
            <a:extLst>
              <a:ext uri="{FF2B5EF4-FFF2-40B4-BE49-F238E27FC236}">
                <a16:creationId xmlns:a16="http://schemas.microsoft.com/office/drawing/2014/main" id="{61AE52EF-763E-D355-919E-CE6DC9D2BA16}"/>
              </a:ext>
            </a:extLst>
          </p:cNvPr>
          <p:cNvSpPr txBox="1"/>
          <p:nvPr/>
        </p:nvSpPr>
        <p:spPr>
          <a:xfrm>
            <a:off x="880737" y="4200447"/>
            <a:ext cx="747320" cy="1446550"/>
          </a:xfrm>
          <a:prstGeom prst="rect">
            <a:avLst/>
          </a:prstGeom>
          <a:noFill/>
        </p:spPr>
        <p:txBody>
          <a:bodyPr wrap="none" rtlCol="0">
            <a:spAutoFit/>
          </a:bodyPr>
          <a:lstStyle/>
          <a:p>
            <a:r>
              <a:rPr lang="en-US" sz="8800" dirty="0">
                <a:effectLst>
                  <a:outerShdw blurRad="38100" dist="38100" dir="2700000" algn="tl">
                    <a:srgbClr val="000000">
                      <a:alpha val="43137"/>
                    </a:srgbClr>
                  </a:outerShdw>
                </a:effectLst>
              </a:rPr>
              <a:t>*</a:t>
            </a:r>
          </a:p>
        </p:txBody>
      </p:sp>
      <p:grpSp>
        <p:nvGrpSpPr>
          <p:cNvPr id="10" name="Group 9">
            <a:extLst>
              <a:ext uri="{FF2B5EF4-FFF2-40B4-BE49-F238E27FC236}">
                <a16:creationId xmlns:a16="http://schemas.microsoft.com/office/drawing/2014/main" id="{A64A3ABA-BE76-B8FC-FEE7-ADDAB6C95744}"/>
              </a:ext>
            </a:extLst>
          </p:cNvPr>
          <p:cNvGrpSpPr/>
          <p:nvPr/>
        </p:nvGrpSpPr>
        <p:grpSpPr>
          <a:xfrm rot="19887151">
            <a:off x="2033498" y="2184420"/>
            <a:ext cx="1303312" cy="1569660"/>
            <a:chOff x="6693338" y="2571725"/>
            <a:chExt cx="1303312" cy="1569660"/>
          </a:xfrm>
        </p:grpSpPr>
        <p:sp>
          <p:nvSpPr>
            <p:cNvPr id="8" name="TextBox 7">
              <a:extLst>
                <a:ext uri="{FF2B5EF4-FFF2-40B4-BE49-F238E27FC236}">
                  <a16:creationId xmlns:a16="http://schemas.microsoft.com/office/drawing/2014/main" id="{97A99C5D-B339-5246-3A18-C687593AFDD3}"/>
                </a:ext>
              </a:extLst>
            </p:cNvPr>
            <p:cNvSpPr txBox="1"/>
            <p:nvPr/>
          </p:nvSpPr>
          <p:spPr>
            <a:xfrm>
              <a:off x="6693338"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98A96876-390A-2380-7E00-893A56B4B32B}"/>
                </a:ext>
              </a:extLst>
            </p:cNvPr>
            <p:cNvSpPr txBox="1"/>
            <p:nvPr/>
          </p:nvSpPr>
          <p:spPr>
            <a:xfrm>
              <a:off x="7198033" y="2571725"/>
              <a:ext cx="798617" cy="1569660"/>
            </a:xfrm>
            <a:prstGeom prst="rect">
              <a:avLst/>
            </a:prstGeom>
            <a:noFill/>
          </p:spPr>
          <p:txBody>
            <a:bodyPr wrap="none" rtlCol="0">
              <a:spAutoFit/>
            </a:bodyPr>
            <a:lstStyle/>
            <a:p>
              <a:r>
                <a:rPr lang="en-US" sz="9600" dirty="0">
                  <a:effectLst>
                    <a:outerShdw blurRad="38100" dist="38100" dir="2700000" algn="tl">
                      <a:srgbClr val="000000">
                        <a:alpha val="43137"/>
                      </a:srgbClr>
                    </a:outerShdw>
                  </a:effectLst>
                </a:rPr>
                <a:t>*</a:t>
              </a:r>
            </a:p>
          </p:txBody>
        </p:sp>
      </p:grpSp>
      <p:sp>
        <p:nvSpPr>
          <p:cNvPr id="18" name="TextBox 17">
            <a:extLst>
              <a:ext uri="{FF2B5EF4-FFF2-40B4-BE49-F238E27FC236}">
                <a16:creationId xmlns:a16="http://schemas.microsoft.com/office/drawing/2014/main" id="{2552C515-478D-4D35-F45A-7A126F248D7F}"/>
              </a:ext>
            </a:extLst>
          </p:cNvPr>
          <p:cNvSpPr txBox="1"/>
          <p:nvPr/>
        </p:nvSpPr>
        <p:spPr>
          <a:xfrm rot="21100737">
            <a:off x="2543964" y="3960088"/>
            <a:ext cx="1231427" cy="1061829"/>
          </a:xfrm>
          <a:prstGeom prst="rect">
            <a:avLst/>
          </a:prstGeom>
          <a:noFill/>
        </p:spPr>
        <p:txBody>
          <a:bodyPr wrap="square" rtlCol="0">
            <a:spAutoFit/>
          </a:bodyPr>
          <a:lstStyle/>
          <a:p>
            <a:r>
              <a:rPr lang="en-US" sz="6300" b="1" dirty="0">
                <a:solidFill>
                  <a:srgbClr val="00B050"/>
                </a:solidFill>
                <a:effectLst>
                  <a:outerShdw blurRad="38100" dist="38100" dir="2700000" algn="tl">
                    <a:srgbClr val="000000">
                      <a:alpha val="43137"/>
                    </a:srgbClr>
                  </a:outerShdw>
                </a:effectLst>
              </a:rPr>
              <a:t>V</a:t>
            </a: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0" y="404226"/>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Key Words &amp; Symbols</a:t>
            </a:r>
          </a:p>
        </p:txBody>
      </p:sp>
      <p:sp>
        <p:nvSpPr>
          <p:cNvPr id="34" name="Title 1">
            <a:extLst>
              <a:ext uri="{FF2B5EF4-FFF2-40B4-BE49-F238E27FC236}">
                <a16:creationId xmlns:a16="http://schemas.microsoft.com/office/drawing/2014/main" id="{A76D1947-67F8-86D0-C437-B46ED03E3FD7}"/>
              </a:ext>
            </a:extLst>
          </p:cNvPr>
          <p:cNvSpPr txBox="1">
            <a:spLocks/>
          </p:cNvSpPr>
          <p:nvPr/>
        </p:nvSpPr>
        <p:spPr>
          <a:xfrm>
            <a:off x="5927398" y="1470031"/>
            <a:ext cx="2882434" cy="1551849"/>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n>
                  <a:solidFill>
                    <a:schemeClr val="bg1">
                      <a:lumMod val="50000"/>
                    </a:schemeClr>
                  </a:solidFill>
                </a:ln>
                <a:solidFill>
                  <a:schemeClr val="bg1"/>
                </a:solidFill>
                <a:effectLst/>
                <a:latin typeface="Berlin Sans FB Demi" panose="020E0802020502020306" pitchFamily="34" charset="0"/>
              </a:rPr>
              <a:t>What Does This All Mean?</a:t>
            </a:r>
          </a:p>
        </p:txBody>
      </p:sp>
    </p:spTree>
    <p:extLst>
      <p:ext uri="{BB962C8B-B14F-4D97-AF65-F5344CB8AC3E}">
        <p14:creationId xmlns:p14="http://schemas.microsoft.com/office/powerpoint/2010/main" val="873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up)">
                                      <p:cBhvr>
                                        <p:cTn id="8" dur="1000"/>
                                        <p:tgtEl>
                                          <p:spTgt spid="11"/>
                                        </p:tgtEl>
                                      </p:cBhvr>
                                    </p:animEffect>
                                  </p:childTnLst>
                                </p:cTn>
                              </p:par>
                            </p:childTnLst>
                          </p:cTn>
                        </p:par>
                        <p:par>
                          <p:cTn id="9" fill="hold">
                            <p:stCondLst>
                              <p:cond delay="1000"/>
                            </p:stCondLst>
                            <p:childTnLst>
                              <p:par>
                                <p:cTn id="10" presetID="47"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6" presetClass="emph" presetSubtype="0" fill="hold" grpId="0"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par>
                          <p:cTn id="19" fill="hold">
                            <p:stCondLst>
                              <p:cond delay="2500"/>
                            </p:stCondLst>
                            <p:childTnLst>
                              <p:par>
                                <p:cTn id="20" presetID="26" presetClass="emph" presetSubtype="0" fill="hold" nodeType="after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par>
                          <p:cTn id="23" fill="hold">
                            <p:stCondLst>
                              <p:cond delay="3000"/>
                            </p:stCondLst>
                            <p:childTnLst>
                              <p:par>
                                <p:cTn id="24" presetID="26" presetClass="emph" presetSubtype="0" fill="hold" grpId="0" nodeType="after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childTnLst>
                          </p:cTn>
                        </p:par>
                        <p:par>
                          <p:cTn id="27" fill="hold">
                            <p:stCondLst>
                              <p:cond delay="3500"/>
                            </p:stCondLst>
                            <p:childTnLst>
                              <p:par>
                                <p:cTn id="28" presetID="26" presetClass="emph" presetSubtype="0" fill="hold" grpId="0" nodeType="after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par>
                          <p:cTn id="31" fill="hold">
                            <p:stCondLst>
                              <p:cond delay="4000"/>
                            </p:stCondLst>
                            <p:childTnLst>
                              <p:par>
                                <p:cTn id="32" presetID="26" presetClass="emph" presetSubtype="0" fill="hold" grpId="0" nodeType="after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par>
                          <p:cTn id="35" fill="hold">
                            <p:stCondLst>
                              <p:cond delay="4500"/>
                            </p:stCondLst>
                            <p:childTnLst>
                              <p:par>
                                <p:cTn id="36" presetID="26" presetClass="emph" presetSubtype="0" fill="hold" grpId="0" nodeType="afterEffect">
                                  <p:stCondLst>
                                    <p:cond delay="0"/>
                                  </p:stCondLst>
                                  <p:childTnLst>
                                    <p:animEffect transition="out" filter="fade">
                                      <p:cBhvr>
                                        <p:cTn id="37" dur="500" tmFilter="0, 0; .2, .5; .8, .5; 1, 0"/>
                                        <p:tgtEl>
                                          <p:spTgt spid="18"/>
                                        </p:tgtEl>
                                      </p:cBhvr>
                                    </p:animEffect>
                                    <p:animScale>
                                      <p:cBhvr>
                                        <p:cTn id="3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green background with a black border&#10;&#10;Description automatically generated with medium confidence">
            <a:extLst>
              <a:ext uri="{FF2B5EF4-FFF2-40B4-BE49-F238E27FC236}">
                <a16:creationId xmlns:a16="http://schemas.microsoft.com/office/drawing/2014/main" id="{CF4100DB-D0BF-D1F2-6BA3-C300F6CF62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7" name="TextBox 36">
            <a:extLst>
              <a:ext uri="{FF2B5EF4-FFF2-40B4-BE49-F238E27FC236}">
                <a16:creationId xmlns:a16="http://schemas.microsoft.com/office/drawing/2014/main" id="{E9BFF1DB-F580-B603-1422-06CD771A8B25}"/>
              </a:ext>
            </a:extLst>
          </p:cNvPr>
          <p:cNvSpPr txBox="1"/>
          <p:nvPr/>
        </p:nvSpPr>
        <p:spPr>
          <a:xfrm>
            <a:off x="8155203" y="-336387"/>
            <a:ext cx="22075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13C1DA2D-02EC-38C0-9AB0-7474B68E3AED}"/>
              </a:ext>
            </a:extLst>
          </p:cNvPr>
          <p:cNvSpPr txBox="1">
            <a:spLocks/>
          </p:cNvSpPr>
          <p:nvPr/>
        </p:nvSpPr>
        <p:spPr>
          <a:xfrm>
            <a:off x="0" y="74825"/>
            <a:ext cx="9144000" cy="987827"/>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ln>
                  <a:solidFill>
                    <a:schemeClr val="bg1">
                      <a:lumMod val="50000"/>
                    </a:schemeClr>
                  </a:solidFill>
                </a:ln>
                <a:solidFill>
                  <a:schemeClr val="bg1"/>
                </a:solidFill>
                <a:effectLst/>
                <a:latin typeface="Berlin Sans FB Demi" panose="020E0802020502020306" pitchFamily="34" charset="0"/>
              </a:rPr>
              <a:t>Key Words &amp; </a:t>
            </a:r>
            <a:r>
              <a:rPr lang="en-US" sz="5000" b="1" dirty="0">
                <a:ln>
                  <a:solidFill>
                    <a:schemeClr val="bg1">
                      <a:lumMod val="50000"/>
                    </a:schemeClr>
                  </a:solidFill>
                </a:ln>
                <a:solidFill>
                  <a:schemeClr val="bg1"/>
                </a:solidFill>
                <a:effectLst/>
                <a:latin typeface="Berlin Sans FB Demi" panose="020E0802020502020306" pitchFamily="34" charset="0"/>
              </a:rPr>
              <a:t>Symbols</a:t>
            </a:r>
          </a:p>
          <a:p>
            <a:pPr algn="ctr"/>
            <a:r>
              <a:rPr lang="en-US" sz="5200" b="1" dirty="0">
                <a:ln>
                  <a:solidFill>
                    <a:schemeClr val="bg1">
                      <a:lumMod val="50000"/>
                    </a:schemeClr>
                  </a:solidFill>
                </a:ln>
                <a:solidFill>
                  <a:schemeClr val="bg1"/>
                </a:solidFill>
                <a:effectLst/>
                <a:latin typeface="Berlin Sans FB Demi" panose="020E0802020502020306" pitchFamily="34" charset="0"/>
              </a:rPr>
              <a:t>Tip S</a:t>
            </a:r>
            <a:r>
              <a:rPr lang="en-US" sz="5200" b="1" dirty="0">
                <a:ln>
                  <a:solidFill>
                    <a:schemeClr val="bg1">
                      <a:lumMod val="50000"/>
                    </a:schemeClr>
                  </a:solidFill>
                </a:ln>
                <a:solidFill>
                  <a:schemeClr val="bg1"/>
                </a:solidFill>
                <a:latin typeface="Berlin Sans FB Demi" panose="020E0802020502020306" pitchFamily="34" charset="0"/>
              </a:rPr>
              <a:t>heet</a:t>
            </a:r>
            <a:endParaRPr lang="en-US" sz="5200" b="1" dirty="0">
              <a:ln>
                <a:solidFill>
                  <a:schemeClr val="bg1">
                    <a:lumMod val="50000"/>
                  </a:schemeClr>
                </a:solidFill>
              </a:ln>
              <a:solidFill>
                <a:schemeClr val="bg1"/>
              </a:solidFill>
              <a:effectLst/>
              <a:latin typeface="Berlin Sans FB Demi" panose="020E0802020502020306" pitchFamily="34" charset="0"/>
            </a:endParaRPr>
          </a:p>
        </p:txBody>
      </p:sp>
      <p:graphicFrame>
        <p:nvGraphicFramePr>
          <p:cNvPr id="4" name="Table 3">
            <a:extLst>
              <a:ext uri="{FF2B5EF4-FFF2-40B4-BE49-F238E27FC236}">
                <a16:creationId xmlns:a16="http://schemas.microsoft.com/office/drawing/2014/main" id="{92F98AC9-2570-02DE-FD52-E655C65556E6}"/>
              </a:ext>
            </a:extLst>
          </p:cNvPr>
          <p:cNvGraphicFramePr>
            <a:graphicFrameLocks noGrp="1"/>
          </p:cNvGraphicFramePr>
          <p:nvPr>
            <p:extLst>
              <p:ext uri="{D42A27DB-BD31-4B8C-83A1-F6EECF244321}">
                <p14:modId xmlns:p14="http://schemas.microsoft.com/office/powerpoint/2010/main" val="2774777338"/>
              </p:ext>
            </p:extLst>
          </p:nvPr>
        </p:nvGraphicFramePr>
        <p:xfrm>
          <a:off x="359664" y="1586996"/>
          <a:ext cx="8424672" cy="4785795"/>
        </p:xfrm>
        <a:graphic>
          <a:graphicData uri="http://schemas.openxmlformats.org/drawingml/2006/table">
            <a:tbl>
              <a:tblPr firstRow="1" bandRow="1">
                <a:tableStyleId>{073A0DAA-6AF3-43AB-8588-CEC1D06C72B9}</a:tableStyleId>
              </a:tblPr>
              <a:tblGrid>
                <a:gridCol w="1511808">
                  <a:extLst>
                    <a:ext uri="{9D8B030D-6E8A-4147-A177-3AD203B41FA5}">
                      <a16:colId xmlns:a16="http://schemas.microsoft.com/office/drawing/2014/main" val="2431550824"/>
                    </a:ext>
                  </a:extLst>
                </a:gridCol>
                <a:gridCol w="6912864">
                  <a:extLst>
                    <a:ext uri="{9D8B030D-6E8A-4147-A177-3AD203B41FA5}">
                      <a16:colId xmlns:a16="http://schemas.microsoft.com/office/drawing/2014/main" val="2836638957"/>
                    </a:ext>
                  </a:extLst>
                </a:gridCol>
              </a:tblGrid>
              <a:tr h="376498">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WORD OR SYMBOL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40642">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40642">
                <a:tc>
                  <a:txBody>
                    <a:bodyPr/>
                    <a:lstStyle/>
                    <a:p>
                      <a:pPr algn="ctr"/>
                      <a:r>
                        <a:rPr lang="en-US" sz="1800" b="1">
                          <a:latin typeface="Calibri" panose="020F0502020204030204" pitchFamily="34" charset="0"/>
                          <a:ea typeface="Calibri" panose="020F0502020204030204" pitchFamily="34" charset="0"/>
                          <a:cs typeface="Calibri" panose="020F0502020204030204" pitchFamily="34" charset="0"/>
                        </a:rPr>
                        <a:t>WITH or </a:t>
                      </a:r>
                      <a:r>
                        <a:rPr lang="en-US" sz="1800" b="1" dirty="0">
                          <a:latin typeface="Calibri" panose="020F0502020204030204" pitchFamily="34" charset="0"/>
                          <a:ea typeface="Calibri" panose="020F0502020204030204" pitchFamily="34" charset="0"/>
                          <a:cs typeface="Calibri" panose="020F050202020403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899160">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1" dirty="0">
                          <a:latin typeface="Calibri" panose="020F0502020204030204" pitchFamily="34" charset="0"/>
                          <a:ea typeface="Calibri" panose="020F0502020204030204" pitchFamily="34" charset="0"/>
                          <a:cs typeface="Calibri" panose="020F0502020204030204" pitchFamily="34" charset="0"/>
                        </a:rPr>
                        <a:t>Fresh Topping: </a:t>
                      </a:r>
                      <a:r>
                        <a:rPr lang="en-US" sz="18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800" b="1" dirty="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82593">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Manager’s Choice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82593">
                <a:tc>
                  <a:txBody>
                    <a:bodyPr/>
                    <a:lstStyle/>
                    <a:p>
                      <a:pPr algn="ctr"/>
                      <a:r>
                        <a:rPr lang="en-US" sz="1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488115">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AND/OR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Tree>
    <p:extLst>
      <p:ext uri="{BB962C8B-B14F-4D97-AF65-F5344CB8AC3E}">
        <p14:creationId xmlns:p14="http://schemas.microsoft.com/office/powerpoint/2010/main" val="214084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background with a black border&#10;&#10;Description automatically generated with medium confidence">
            <a:extLst>
              <a:ext uri="{FF2B5EF4-FFF2-40B4-BE49-F238E27FC236}">
                <a16:creationId xmlns:a16="http://schemas.microsoft.com/office/drawing/2014/main" id="{619CC89B-A125-9CB2-0598-7435CB35D2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2139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 &amp;</a:t>
            </a:r>
          </a:p>
        </p:txBody>
      </p:sp>
      <p:sp>
        <p:nvSpPr>
          <p:cNvPr id="8" name="TextBox 7">
            <a:extLst>
              <a:ext uri="{FF2B5EF4-FFF2-40B4-BE49-F238E27FC236}">
                <a16:creationId xmlns:a16="http://schemas.microsoft.com/office/drawing/2014/main" id="{3B3BD631-834C-F7C6-154A-F30455FECC19}"/>
              </a:ext>
            </a:extLst>
          </p:cNvPr>
          <p:cNvSpPr txBox="1"/>
          <p:nvPr/>
        </p:nvSpPr>
        <p:spPr>
          <a:xfrm>
            <a:off x="806457" y="1066130"/>
            <a:ext cx="7531087" cy="954107"/>
          </a:xfrm>
          <a:prstGeom prst="rect">
            <a:avLst/>
          </a:prstGeom>
          <a:noFill/>
        </p:spPr>
        <p:txBody>
          <a:bodyPr wrap="square" rtlCol="0">
            <a:spAutoFit/>
          </a:bodyPr>
          <a:lstStyle/>
          <a:p>
            <a:pPr algn="ctr"/>
            <a:r>
              <a:rPr lang="en-US" sz="2800" dirty="0">
                <a:solidFill>
                  <a:schemeClr val="bg1"/>
                </a:solidFill>
              </a:rPr>
              <a:t>“&amp;” indicates side item and entrée </a:t>
            </a:r>
            <a:r>
              <a:rPr lang="en-US" sz="2800" b="1" dirty="0">
                <a:solidFill>
                  <a:schemeClr val="bg1"/>
                </a:solidFill>
              </a:rPr>
              <a:t>are</a:t>
            </a:r>
            <a:r>
              <a:rPr lang="en-US" sz="2800" dirty="0">
                <a:solidFill>
                  <a:schemeClr val="bg1"/>
                </a:solidFill>
              </a:rPr>
              <a:t> bundled and served together. </a:t>
            </a:r>
          </a:p>
        </p:txBody>
      </p:sp>
      <p:grpSp>
        <p:nvGrpSpPr>
          <p:cNvPr id="13" name="Group 12">
            <a:extLst>
              <a:ext uri="{FF2B5EF4-FFF2-40B4-BE49-F238E27FC236}">
                <a16:creationId xmlns:a16="http://schemas.microsoft.com/office/drawing/2014/main" id="{34B6EEAE-1786-9645-85BC-1754C6F06A39}"/>
              </a:ext>
            </a:extLst>
          </p:cNvPr>
          <p:cNvGrpSpPr/>
          <p:nvPr/>
        </p:nvGrpSpPr>
        <p:grpSpPr>
          <a:xfrm>
            <a:off x="693068" y="4773256"/>
            <a:ext cx="8112560" cy="1618033"/>
            <a:chOff x="654428" y="5206120"/>
            <a:chExt cx="7957010"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1"/>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54428" y="5533331"/>
              <a:ext cx="1999905" cy="681073"/>
            </a:xfrm>
            <a:prstGeom prst="rect">
              <a:avLst/>
            </a:prstGeom>
            <a:noFill/>
          </p:spPr>
          <p:txBody>
            <a:bodyPr wrap="square" rtlCol="0">
              <a:spAutoFit/>
            </a:bodyPr>
            <a:lstStyle/>
            <a:p>
              <a:pPr algn="ctr"/>
              <a:r>
                <a:rPr lang="en-US" sz="1600" dirty="0">
                  <a:cs typeface="Calibri Light" panose="020F0302020204030204" pitchFamily="34" charset="0"/>
                </a:rPr>
                <a:t>Beef Teriyaki Dipper </a:t>
              </a:r>
            </a:p>
            <a:p>
              <a:pPr algn="ctr"/>
              <a:r>
                <a:rPr lang="en-US" sz="1600" dirty="0">
                  <a:cs typeface="Calibri Light" panose="020F0302020204030204" pitchFamily="34" charset="0"/>
                </a:rPr>
                <a:t>&amp; Carrot Rice Bowl</a:t>
              </a:r>
            </a:p>
            <a:p>
              <a:pPr algn="ctr"/>
              <a:r>
                <a:rPr lang="en-US" sz="1600" dirty="0">
                  <a:cs typeface="Calibri Light" panose="020F0302020204030204" pitchFamily="34" charset="0"/>
                </a:rPr>
                <a:t>(R5627)</a:t>
              </a:r>
              <a:endParaRPr lang="en-US" sz="2000" dirty="0">
                <a:cs typeface="Calibri Light" panose="020F0302020204030204" pitchFamily="34" charset="0"/>
              </a:endParaRPr>
            </a:p>
          </p:txBody>
        </p:sp>
        <p:sp>
          <p:nvSpPr>
            <p:cNvPr id="40" name="Oval 39">
              <a:extLst>
                <a:ext uri="{FF2B5EF4-FFF2-40B4-BE49-F238E27FC236}">
                  <a16:creationId xmlns:a16="http://schemas.microsoft.com/office/drawing/2014/main" id="{D57E2CDF-210E-0CEE-ED55-3CB66EAC1B00}"/>
                </a:ext>
              </a:extLst>
            </p:cNvPr>
            <p:cNvSpPr/>
            <p:nvPr/>
          </p:nvSpPr>
          <p:spPr>
            <a:xfrm>
              <a:off x="4765681" y="5926001"/>
              <a:ext cx="180507" cy="2667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7D3A3C0-079F-9DD2-EDE6-0588755E827A}"/>
                </a:ext>
              </a:extLst>
            </p:cNvPr>
            <p:cNvSpPr/>
            <p:nvPr/>
          </p:nvSpPr>
          <p:spPr>
            <a:xfrm>
              <a:off x="871472" y="5741743"/>
              <a:ext cx="180507" cy="2667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7">
            <a:extLst>
              <a:ext uri="{FF2B5EF4-FFF2-40B4-BE49-F238E27FC236}">
                <a16:creationId xmlns:a16="http://schemas.microsoft.com/office/drawing/2014/main" id="{53CAF2FA-14EF-00FE-E9BF-42BA13A30BD7}"/>
              </a:ext>
            </a:extLst>
          </p:cNvPr>
          <p:cNvGraphicFramePr>
            <a:graphicFrameLocks noGrp="1"/>
          </p:cNvGraphicFramePr>
          <p:nvPr>
            <p:extLst>
              <p:ext uri="{D42A27DB-BD31-4B8C-83A1-F6EECF244321}">
                <p14:modId xmlns:p14="http://schemas.microsoft.com/office/powerpoint/2010/main" val="2802837744"/>
              </p:ext>
            </p:extLst>
          </p:nvPr>
        </p:nvGraphicFramePr>
        <p:xfrm>
          <a:off x="2653878" y="4864428"/>
          <a:ext cx="2001219" cy="1463040"/>
        </p:xfrm>
        <a:graphic>
          <a:graphicData uri="http://schemas.openxmlformats.org/drawingml/2006/table">
            <a:tbl>
              <a:tblPr>
                <a:tableStyleId>{5C22544A-7EE6-4342-B048-85BDC9FD1C3A}</a:tableStyleId>
              </a:tblPr>
              <a:tblGrid>
                <a:gridCol w="2001219">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1600" b="0" dirty="0">
                          <a:effectLst/>
                        </a:rPr>
                        <a:t>NEW-Pork Carnitas Bowl </a:t>
                      </a:r>
                    </a:p>
                    <a:p>
                      <a:pPr marL="0" marR="0" algn="ctr" fontAlgn="base">
                        <a:spcBef>
                          <a:spcPts val="0"/>
                        </a:spcBef>
                        <a:spcAft>
                          <a:spcPts val="0"/>
                        </a:spcAft>
                      </a:pPr>
                      <a:r>
                        <a:rPr lang="en-US" sz="1600" b="0" dirty="0">
                          <a:effectLst/>
                        </a:rPr>
                        <a:t>(Mexican Brown Rice, Seasoned Pinto Beans, &amp; Pico De Gallo)  </a:t>
                      </a:r>
                      <a:endParaRPr lang="en-US" sz="16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
        <p:nvSpPr>
          <p:cNvPr id="19" name="Oval 18">
            <a:extLst>
              <a:ext uri="{FF2B5EF4-FFF2-40B4-BE49-F238E27FC236}">
                <a16:creationId xmlns:a16="http://schemas.microsoft.com/office/drawing/2014/main" id="{B905EC2C-72F0-6234-9BC3-1F38897B1B30}"/>
              </a:ext>
            </a:extLst>
          </p:cNvPr>
          <p:cNvSpPr/>
          <p:nvPr/>
        </p:nvSpPr>
        <p:spPr>
          <a:xfrm>
            <a:off x="3530220" y="5804990"/>
            <a:ext cx="184036" cy="3254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437853-2F8F-8C78-757A-F6FEDDF6A0D6}"/>
              </a:ext>
            </a:extLst>
          </p:cNvPr>
          <p:cNvSpPr txBox="1"/>
          <p:nvPr/>
        </p:nvSpPr>
        <p:spPr>
          <a:xfrm>
            <a:off x="4759713" y="5166920"/>
            <a:ext cx="1798945" cy="830997"/>
          </a:xfrm>
          <a:prstGeom prst="rect">
            <a:avLst/>
          </a:prstGeom>
          <a:noFill/>
        </p:spPr>
        <p:txBody>
          <a:bodyPr wrap="square">
            <a:spAutoFit/>
          </a:bodyPr>
          <a:lstStyle/>
          <a:p>
            <a:pPr algn="ctr"/>
            <a:r>
              <a:rPr lang="en-US" sz="1600" dirty="0">
                <a:solidFill>
                  <a:srgbClr val="000000"/>
                </a:solidFill>
                <a:effectLst/>
                <a:latin typeface="Calibri" panose="020F0502020204030204" pitchFamily="34" charset="0"/>
                <a:ea typeface="Calibri" panose="020F0502020204030204" pitchFamily="34" charset="0"/>
              </a:rPr>
              <a:t>Banh Mi Sandwich w/Pickled Carrots &amp; Daikon (R5753) </a:t>
            </a:r>
            <a:endParaRPr lang="en-US" sz="1600" dirty="0"/>
          </a:p>
        </p:txBody>
      </p:sp>
      <p:sp>
        <p:nvSpPr>
          <p:cNvPr id="23" name="TextBox 22">
            <a:extLst>
              <a:ext uri="{FF2B5EF4-FFF2-40B4-BE49-F238E27FC236}">
                <a16:creationId xmlns:a16="http://schemas.microsoft.com/office/drawing/2014/main" id="{2F5401DD-3084-FA59-E89F-FC03DACA3090}"/>
              </a:ext>
            </a:extLst>
          </p:cNvPr>
          <p:cNvSpPr txBox="1"/>
          <p:nvPr/>
        </p:nvSpPr>
        <p:spPr>
          <a:xfrm>
            <a:off x="6545253" y="5236104"/>
            <a:ext cx="2437961" cy="830997"/>
          </a:xfrm>
          <a:prstGeom prst="rect">
            <a:avLst/>
          </a:prstGeom>
          <a:noFill/>
        </p:spPr>
        <p:txBody>
          <a:bodyPr wrap="square">
            <a:spAutoFit/>
          </a:bodyPr>
          <a:lstStyle/>
          <a:p>
            <a:pPr algn="ctr"/>
            <a:r>
              <a:rPr lang="en-US" sz="1600" dirty="0">
                <a:effectLst/>
                <a:latin typeface="Calibri" panose="020F0502020204030204" pitchFamily="34" charset="0"/>
                <a:ea typeface="Calibri" panose="020F0502020204030204" pitchFamily="34" charset="0"/>
              </a:rPr>
              <a:t>Vegan Teriyaki </a:t>
            </a:r>
          </a:p>
          <a:p>
            <a:pPr algn="ctr"/>
            <a:r>
              <a:rPr lang="en-US" sz="1600" dirty="0">
                <a:effectLst/>
                <a:latin typeface="Calibri" panose="020F0502020204030204" pitchFamily="34" charset="0"/>
                <a:ea typeface="Calibri" panose="020F0502020204030204" pitchFamily="34" charset="0"/>
              </a:rPr>
              <a:t>&amp; Carrot Rice Bowl (R6041) </a:t>
            </a:r>
            <a:endParaRPr lang="en-US" sz="1600" dirty="0"/>
          </a:p>
        </p:txBody>
      </p:sp>
      <p:sp>
        <p:nvSpPr>
          <p:cNvPr id="24" name="Oval 23">
            <a:extLst>
              <a:ext uri="{FF2B5EF4-FFF2-40B4-BE49-F238E27FC236}">
                <a16:creationId xmlns:a16="http://schemas.microsoft.com/office/drawing/2014/main" id="{627A00C7-59E3-24BD-2D2A-9AE884017CA3}"/>
              </a:ext>
            </a:extLst>
          </p:cNvPr>
          <p:cNvSpPr/>
          <p:nvPr/>
        </p:nvSpPr>
        <p:spPr>
          <a:xfrm>
            <a:off x="6954484" y="5488899"/>
            <a:ext cx="184036" cy="3254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5999309-5AC4-A6AB-3106-18B527035141}"/>
              </a:ext>
            </a:extLst>
          </p:cNvPr>
          <p:cNvSpPr/>
          <p:nvPr/>
        </p:nvSpPr>
        <p:spPr>
          <a:xfrm>
            <a:off x="2369999" y="2199975"/>
            <a:ext cx="4622856" cy="214538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721E920-D21F-9F77-7C03-59C39E900F67}"/>
              </a:ext>
            </a:extLst>
          </p:cNvPr>
          <p:cNvSpPr/>
          <p:nvPr/>
        </p:nvSpPr>
        <p:spPr>
          <a:xfrm>
            <a:off x="2771345" y="3021589"/>
            <a:ext cx="322056" cy="4616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a:extLst>
              <a:ext uri="{FF2B5EF4-FFF2-40B4-BE49-F238E27FC236}">
                <a16:creationId xmlns:a16="http://schemas.microsoft.com/office/drawing/2014/main" id="{96192BAE-7925-5256-35AF-0F9632E6E932}"/>
              </a:ext>
            </a:extLst>
          </p:cNvPr>
          <p:cNvGraphicFramePr>
            <a:graphicFrameLocks noGrp="1"/>
          </p:cNvGraphicFramePr>
          <p:nvPr>
            <p:extLst>
              <p:ext uri="{D42A27DB-BD31-4B8C-83A1-F6EECF244321}">
                <p14:modId xmlns:p14="http://schemas.microsoft.com/office/powerpoint/2010/main" val="3242179201"/>
              </p:ext>
            </p:extLst>
          </p:nvPr>
        </p:nvGraphicFramePr>
        <p:xfrm>
          <a:off x="2412921" y="2520913"/>
          <a:ext cx="4675831" cy="1463040"/>
        </p:xfrm>
        <a:graphic>
          <a:graphicData uri="http://schemas.openxmlformats.org/drawingml/2006/table">
            <a:tbl>
              <a:tblPr>
                <a:tableStyleId>{5C22544A-7EE6-4342-B048-85BDC9FD1C3A}</a:tableStyleId>
              </a:tblPr>
              <a:tblGrid>
                <a:gridCol w="4675831">
                  <a:extLst>
                    <a:ext uri="{9D8B030D-6E8A-4147-A177-3AD203B41FA5}">
                      <a16:colId xmlns:a16="http://schemas.microsoft.com/office/drawing/2014/main" val="1507208718"/>
                    </a:ext>
                  </a:extLst>
                </a:gridCol>
              </a:tblGrid>
              <a:tr h="1068669">
                <a:tc>
                  <a:txBody>
                    <a:bodyPr/>
                    <a:lstStyle/>
                    <a:p>
                      <a:pPr marL="0" marR="0" algn="ctr" fontAlgn="base">
                        <a:spcBef>
                          <a:spcPts val="0"/>
                        </a:spcBef>
                        <a:spcAft>
                          <a:spcPts val="0"/>
                        </a:spcAft>
                      </a:pPr>
                      <a:r>
                        <a:rPr lang="en-US" sz="3200" b="0" dirty="0">
                          <a:effectLst/>
                        </a:rPr>
                        <a:t>Zesty Beef Chalupa, Bulk</a:t>
                      </a:r>
                    </a:p>
                    <a:p>
                      <a:pPr marL="0" marR="0" algn="ctr" fontAlgn="base">
                        <a:spcBef>
                          <a:spcPts val="0"/>
                        </a:spcBef>
                        <a:spcAft>
                          <a:spcPts val="0"/>
                        </a:spcAft>
                      </a:pPr>
                      <a:r>
                        <a:rPr lang="en-US" sz="3200" b="0" dirty="0">
                          <a:effectLst/>
                        </a:rPr>
                        <a:t>&amp; Tortilla Chips (R5699)</a:t>
                      </a:r>
                    </a:p>
                    <a:p>
                      <a:pPr marL="0" marR="0" algn="ctr" fontAlgn="base">
                        <a:spcBef>
                          <a:spcPts val="0"/>
                        </a:spcBef>
                        <a:spcAft>
                          <a:spcPts val="0"/>
                        </a:spcAft>
                      </a:pPr>
                      <a:r>
                        <a:rPr lang="en-US" sz="3200" b="1" dirty="0">
                          <a:effectLst/>
                        </a:rPr>
                        <a:t>AND </a:t>
                      </a:r>
                      <a:r>
                        <a:rPr lang="en-US" sz="3200" b="0" dirty="0">
                          <a:effectLst/>
                        </a:rPr>
                        <a:t>Fresh Salsa (R4613) </a:t>
                      </a:r>
                      <a:endParaRPr lang="en-US" sz="3200" b="0" dirty="0">
                        <a:effectLst/>
                        <a:latin typeface="Times New Roman" panose="02020603050405020304" pitchFamily="18" charset="0"/>
                        <a:ea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804236"/>
                  </a:ext>
                </a:extLst>
              </a:tr>
            </a:tbl>
          </a:graphicData>
        </a:graphic>
      </p:graphicFrame>
    </p:spTree>
    <p:extLst>
      <p:ext uri="{BB962C8B-B14F-4D97-AF65-F5344CB8AC3E}">
        <p14:creationId xmlns:p14="http://schemas.microsoft.com/office/powerpoint/2010/main" val="1124646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1EEABAE-BEE9-FD1C-C312-3CD77A093D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162439"/>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OR</a:t>
            </a:r>
          </a:p>
        </p:txBody>
      </p:sp>
      <p:sp>
        <p:nvSpPr>
          <p:cNvPr id="24" name="TextBox 23">
            <a:extLst>
              <a:ext uri="{FF2B5EF4-FFF2-40B4-BE49-F238E27FC236}">
                <a16:creationId xmlns:a16="http://schemas.microsoft.com/office/drawing/2014/main" id="{C2E77488-5487-0E9A-6789-A5265EB05698}"/>
              </a:ext>
            </a:extLst>
          </p:cNvPr>
          <p:cNvSpPr txBox="1"/>
          <p:nvPr/>
        </p:nvSpPr>
        <p:spPr>
          <a:xfrm>
            <a:off x="1000371" y="1135613"/>
            <a:ext cx="7143259" cy="2246769"/>
          </a:xfrm>
          <a:prstGeom prst="rect">
            <a:avLst/>
          </a:prstGeom>
          <a:noFill/>
        </p:spPr>
        <p:txBody>
          <a:bodyPr wrap="square" rtlCol="0">
            <a:spAutoFit/>
          </a:bodyPr>
          <a:lstStyle/>
          <a:p>
            <a:pPr algn="ctr"/>
            <a:r>
              <a:rPr lang="en-US" sz="2800" dirty="0">
                <a:solidFill>
                  <a:schemeClr val="bg1"/>
                </a:solidFill>
              </a:rPr>
              <a:t>“Or” indicates the manager has the flexibility to</a:t>
            </a:r>
            <a:r>
              <a:rPr lang="en-US" sz="2800" b="1" dirty="0">
                <a:solidFill>
                  <a:schemeClr val="bg1"/>
                </a:solidFill>
              </a:rPr>
              <a:t> </a:t>
            </a:r>
            <a:r>
              <a:rPr lang="en-US" sz="2800" dirty="0">
                <a:solidFill>
                  <a:schemeClr val="bg1"/>
                </a:solidFill>
              </a:rPr>
              <a:t>choose the entrée on the menu.</a:t>
            </a:r>
          </a:p>
          <a:p>
            <a:pPr algn="ctr"/>
            <a:r>
              <a:rPr lang="en-US" sz="2800" dirty="0">
                <a:solidFill>
                  <a:schemeClr val="bg1"/>
                </a:solidFill>
              </a:rPr>
              <a:t>To increase meal participation and gain customer satisfaction, select the most popular menu item.</a:t>
            </a:r>
          </a:p>
        </p:txBody>
      </p:sp>
      <p:grpSp>
        <p:nvGrpSpPr>
          <p:cNvPr id="2" name="Group 1">
            <a:extLst>
              <a:ext uri="{FF2B5EF4-FFF2-40B4-BE49-F238E27FC236}">
                <a16:creationId xmlns:a16="http://schemas.microsoft.com/office/drawing/2014/main" id="{13713DBA-C9A3-A987-DF28-DA47E0B46F95}"/>
              </a:ext>
            </a:extLst>
          </p:cNvPr>
          <p:cNvGrpSpPr/>
          <p:nvPr/>
        </p:nvGrpSpPr>
        <p:grpSpPr>
          <a:xfrm>
            <a:off x="936683" y="3685783"/>
            <a:ext cx="7279343" cy="2387869"/>
            <a:chOff x="936683" y="3429000"/>
            <a:chExt cx="7279343" cy="2387869"/>
          </a:xfrm>
        </p:grpSpPr>
        <p:sp>
          <p:nvSpPr>
            <p:cNvPr id="5" name="Rectangle 4">
              <a:extLst>
                <a:ext uri="{FF2B5EF4-FFF2-40B4-BE49-F238E27FC236}">
                  <a16:creationId xmlns:a16="http://schemas.microsoft.com/office/drawing/2014/main" id="{3761AD78-A289-1F35-D52F-BD68E10D7BC4}"/>
                </a:ext>
              </a:extLst>
            </p:cNvPr>
            <p:cNvSpPr/>
            <p:nvPr/>
          </p:nvSpPr>
          <p:spPr>
            <a:xfrm>
              <a:off x="5080335" y="3429000"/>
              <a:ext cx="3114429" cy="224676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1F20B8-AC6A-B993-D90B-F1B39C1CDA0D}"/>
                </a:ext>
              </a:extLst>
            </p:cNvPr>
            <p:cNvSpPr/>
            <p:nvPr/>
          </p:nvSpPr>
          <p:spPr>
            <a:xfrm>
              <a:off x="957945" y="3431874"/>
              <a:ext cx="3114429" cy="224676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82442B-D089-BAB8-924F-9DCE5320B361}"/>
                </a:ext>
              </a:extLst>
            </p:cNvPr>
            <p:cNvSpPr txBox="1"/>
            <p:nvPr/>
          </p:nvSpPr>
          <p:spPr>
            <a:xfrm>
              <a:off x="936683" y="3713246"/>
              <a:ext cx="3114430" cy="1908215"/>
            </a:xfrm>
            <a:prstGeom prst="rect">
              <a:avLst/>
            </a:prstGeom>
            <a:noFill/>
          </p:spPr>
          <p:txBody>
            <a:bodyPr wrap="square">
              <a:spAutoFit/>
            </a:bodyPr>
            <a:lstStyle/>
            <a:p>
              <a:pPr algn="ctr"/>
              <a:r>
                <a:rPr lang="en-US" sz="2000" dirty="0">
                  <a:solidFill>
                    <a:srgbClr val="000000"/>
                  </a:solidFill>
                  <a:effectLst/>
                  <a:latin typeface="Calibri" panose="020F0502020204030204" pitchFamily="34" charset="0"/>
                  <a:ea typeface="Calibri" panose="020F0502020204030204" pitchFamily="34" charset="0"/>
                </a:rPr>
                <a:t>Pepperoni Pizza Wedge </a:t>
              </a:r>
            </a:p>
            <a:p>
              <a:pPr algn="ctr"/>
              <a:r>
                <a:rPr lang="en-US" sz="2000" dirty="0">
                  <a:solidFill>
                    <a:srgbClr val="000000"/>
                  </a:solidFill>
                  <a:effectLst/>
                  <a:latin typeface="Calibri" panose="020F0502020204030204" pitchFamily="34" charset="0"/>
                  <a:ea typeface="Calibri" panose="020F0502020204030204" pitchFamily="34" charset="0"/>
                </a:rPr>
                <a:t>(R0730)</a:t>
              </a:r>
            </a:p>
            <a:p>
              <a:pPr algn="ctr"/>
              <a:r>
                <a:rPr lang="en-US" sz="2000" b="1" dirty="0">
                  <a:solidFill>
                    <a:srgbClr val="000000"/>
                  </a:solidFill>
                  <a:latin typeface="Calibri" panose="020F0502020204030204" pitchFamily="34" charset="0"/>
                  <a:ea typeface="Calibri" panose="020F0502020204030204" pitchFamily="34" charset="0"/>
                </a:rPr>
                <a:t>OR</a:t>
              </a:r>
              <a:endParaRPr lang="en-US" sz="2000" dirty="0">
                <a:solidFill>
                  <a:srgbClr val="000000"/>
                </a:solidFill>
                <a:latin typeface="Calibri" panose="020F0502020204030204" pitchFamily="34" charset="0"/>
                <a:ea typeface="Calibri" panose="020F0502020204030204" pitchFamily="34" charset="0"/>
              </a:endParaRPr>
            </a:p>
            <a:p>
              <a:pPr algn="ctr"/>
              <a:r>
                <a:rPr lang="en-US" sz="2000" b="1" dirty="0">
                  <a:solidFill>
                    <a:srgbClr val="FF0000"/>
                  </a:solidFill>
                  <a:effectLst/>
                  <a:latin typeface="Calibri" panose="020F0502020204030204" pitchFamily="34" charset="0"/>
                  <a:ea typeface="Calibri" panose="020F0502020204030204" pitchFamily="34" charset="0"/>
                </a:rPr>
                <a:t>NEW</a:t>
              </a:r>
              <a:r>
                <a:rPr lang="en-US" sz="2000" b="1" dirty="0">
                  <a:solidFill>
                    <a:srgbClr val="000000"/>
                  </a:solidFill>
                  <a:effectLst/>
                  <a:latin typeface="Calibri" panose="020F0502020204030204" pitchFamily="34" charset="0"/>
                  <a:ea typeface="Calibri" panose="020F0502020204030204" pitchFamily="34" charset="0"/>
                </a:rPr>
                <a:t> – </a:t>
              </a:r>
              <a:r>
                <a:rPr lang="en-US" sz="2000" dirty="0">
                  <a:solidFill>
                    <a:srgbClr val="000000"/>
                  </a:solidFill>
                  <a:effectLst/>
                  <a:latin typeface="Calibri" panose="020F0502020204030204" pitchFamily="34" charset="0"/>
                  <a:ea typeface="Calibri" panose="020F0502020204030204" pitchFamily="34" charset="0"/>
                </a:rPr>
                <a:t>Schwan’s Cheese</a:t>
              </a:r>
            </a:p>
            <a:p>
              <a:pPr algn="ctr"/>
              <a:r>
                <a:rPr lang="en-US" sz="2000" dirty="0">
                  <a:solidFill>
                    <a:srgbClr val="000000"/>
                  </a:solidFill>
                  <a:latin typeface="Calibri" panose="020F0502020204030204" pitchFamily="34" charset="0"/>
                  <a:ea typeface="Calibri" panose="020F0502020204030204" pitchFamily="34" charset="0"/>
                </a:rPr>
                <a:t>Pizza Wedge (R1043)</a:t>
              </a:r>
              <a:r>
                <a:rPr lang="en-US" sz="2000" dirty="0">
                  <a:solidFill>
                    <a:srgbClr val="000000"/>
                  </a:solidFill>
                  <a:effectLst/>
                  <a:latin typeface="Calibri" panose="020F0502020204030204" pitchFamily="34" charset="0"/>
                  <a:ea typeface="Calibri" panose="020F0502020204030204" pitchFamily="34" charset="0"/>
                </a:rPr>
                <a:t> </a:t>
              </a:r>
              <a:endParaRPr lang="en-US" sz="2000" b="1" dirty="0">
                <a:solidFill>
                  <a:srgbClr val="FF0000"/>
                </a:solidFill>
                <a:effectLst/>
                <a:latin typeface="Calibri" panose="020F0502020204030204" pitchFamily="34" charset="0"/>
                <a:ea typeface="Calibri" panose="020F0502020204030204" pitchFamily="34" charset="0"/>
              </a:endParaRPr>
            </a:p>
            <a:p>
              <a:pPr algn="ctr"/>
              <a:endParaRPr lang="en-US" dirty="0"/>
            </a:p>
          </p:txBody>
        </p:sp>
        <p:sp>
          <p:nvSpPr>
            <p:cNvPr id="11" name="TextBox 10">
              <a:extLst>
                <a:ext uri="{FF2B5EF4-FFF2-40B4-BE49-F238E27FC236}">
                  <a16:creationId xmlns:a16="http://schemas.microsoft.com/office/drawing/2014/main" id="{13A56AEB-63EB-67E2-465C-CBB3E71F0D30}"/>
                </a:ext>
              </a:extLst>
            </p:cNvPr>
            <p:cNvSpPr txBox="1"/>
            <p:nvPr/>
          </p:nvSpPr>
          <p:spPr>
            <a:xfrm>
              <a:off x="5101596" y="3600878"/>
              <a:ext cx="3114430" cy="2215991"/>
            </a:xfrm>
            <a:prstGeom prst="rect">
              <a:avLst/>
            </a:prstGeom>
            <a:noFill/>
          </p:spPr>
          <p:txBody>
            <a:bodyPr wrap="square">
              <a:spAutoFit/>
            </a:bodyPr>
            <a:lstStyle/>
            <a:p>
              <a:pPr algn="ctr"/>
              <a:r>
                <a:rPr lang="en-US" sz="2000" dirty="0" err="1">
                  <a:solidFill>
                    <a:srgbClr val="000000"/>
                  </a:solidFill>
                  <a:effectLst/>
                  <a:latin typeface="Calibri" panose="020F0502020204030204" pitchFamily="34" charset="0"/>
                  <a:ea typeface="Calibri" panose="020F0502020204030204" pitchFamily="34" charset="0"/>
                </a:rPr>
                <a:t>Chik’n</a:t>
              </a:r>
              <a:r>
                <a:rPr lang="en-US" sz="2000" dirty="0">
                  <a:solidFill>
                    <a:srgbClr val="000000"/>
                  </a:solidFill>
                  <a:effectLst/>
                  <a:latin typeface="Calibri" panose="020F0502020204030204" pitchFamily="34" charset="0"/>
                  <a:ea typeface="Calibri" panose="020F0502020204030204" pitchFamily="34" charset="0"/>
                </a:rPr>
                <a:t> Nuggets (R6021)</a:t>
              </a:r>
            </a:p>
            <a:p>
              <a:pPr algn="ctr"/>
              <a:r>
                <a:rPr lang="en-US" sz="2000" dirty="0">
                  <a:solidFill>
                    <a:srgbClr val="000000"/>
                  </a:solidFill>
                  <a:effectLst/>
                  <a:latin typeface="Calibri" panose="020F0502020204030204" pitchFamily="34" charset="0"/>
                  <a:ea typeface="Calibri" panose="020F0502020204030204" pitchFamily="34" charset="0"/>
                </a:rPr>
                <a:t>Artisan Roll (CMS #6068)</a:t>
              </a:r>
            </a:p>
            <a:p>
              <a:pPr algn="ctr"/>
              <a:r>
                <a:rPr lang="en-US" sz="2000" b="1" dirty="0">
                  <a:solidFill>
                    <a:srgbClr val="000000"/>
                  </a:solidFill>
                  <a:latin typeface="Calibri" panose="020F0502020204030204" pitchFamily="34" charset="0"/>
                  <a:ea typeface="Calibri" panose="020F0502020204030204" pitchFamily="34" charset="0"/>
                </a:rPr>
                <a:t>OR</a:t>
              </a:r>
            </a:p>
            <a:p>
              <a:pPr algn="ctr"/>
              <a:r>
                <a:rPr lang="en-US" sz="2000" dirty="0">
                  <a:solidFill>
                    <a:srgbClr val="000000"/>
                  </a:solidFill>
                  <a:effectLst/>
                  <a:latin typeface="Calibri" panose="020F0502020204030204" pitchFamily="34" charset="0"/>
                  <a:ea typeface="Calibri" panose="020F0502020204030204" pitchFamily="34" charset="0"/>
                </a:rPr>
                <a:t>Buffalo </a:t>
              </a:r>
              <a:r>
                <a:rPr lang="en-US" sz="2000" dirty="0" err="1">
                  <a:solidFill>
                    <a:srgbClr val="000000"/>
                  </a:solidFill>
                  <a:effectLst/>
                  <a:latin typeface="Calibri" panose="020F0502020204030204" pitchFamily="34" charset="0"/>
                  <a:ea typeface="Calibri" panose="020F0502020204030204" pitchFamily="34" charset="0"/>
                </a:rPr>
                <a:t>Chik</a:t>
              </a:r>
              <a:r>
                <a:rPr lang="en-US" sz="2000" dirty="0" err="1">
                  <a:solidFill>
                    <a:srgbClr val="000000"/>
                  </a:solidFill>
                  <a:latin typeface="Calibri" panose="020F0502020204030204" pitchFamily="34" charset="0"/>
                  <a:ea typeface="Calibri" panose="020F0502020204030204" pitchFamily="34" charset="0"/>
                </a:rPr>
                <a:t>’n</a:t>
              </a:r>
              <a:r>
                <a:rPr lang="en-US" sz="2000" dirty="0">
                  <a:solidFill>
                    <a:srgbClr val="000000"/>
                  </a:solidFill>
                  <a:latin typeface="Calibri" panose="020F0502020204030204" pitchFamily="34" charset="0"/>
                  <a:ea typeface="Calibri" panose="020F0502020204030204" pitchFamily="34" charset="0"/>
                </a:rPr>
                <a:t> Nuggets</a:t>
              </a:r>
            </a:p>
            <a:p>
              <a:pPr algn="ctr"/>
              <a:r>
                <a:rPr lang="en-US" sz="2000" dirty="0">
                  <a:solidFill>
                    <a:srgbClr val="000000"/>
                  </a:solidFill>
                  <a:effectLst/>
                  <a:latin typeface="Calibri" panose="020F0502020204030204" pitchFamily="34" charset="0"/>
                  <a:ea typeface="Calibri" panose="020F0502020204030204" pitchFamily="34" charset="0"/>
                </a:rPr>
                <a:t>(R6031)</a:t>
              </a:r>
            </a:p>
            <a:p>
              <a:pPr algn="ctr"/>
              <a:r>
                <a:rPr lang="en-US" sz="2000" dirty="0">
                  <a:solidFill>
                    <a:srgbClr val="000000"/>
                  </a:solidFill>
                  <a:latin typeface="Calibri" panose="020F0502020204030204" pitchFamily="34" charset="0"/>
                  <a:ea typeface="Calibri" panose="020F0502020204030204" pitchFamily="34" charset="0"/>
                </a:rPr>
                <a:t>Artisan Roll (CMS #6068)</a:t>
              </a:r>
              <a:endParaRPr lang="en-US" sz="20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44932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a black border&#10;&#10;Description automatically generated with medium confidence">
            <a:extLst>
              <a:ext uri="{FF2B5EF4-FFF2-40B4-BE49-F238E27FC236}">
                <a16:creationId xmlns:a16="http://schemas.microsoft.com/office/drawing/2014/main" id="{7527B74E-BD1F-01B8-316E-028768B2BB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5" name="TextBox 34">
            <a:extLst>
              <a:ext uri="{FF2B5EF4-FFF2-40B4-BE49-F238E27FC236}">
                <a16:creationId xmlns:a16="http://schemas.microsoft.com/office/drawing/2014/main" id="{15AF0A80-A0F0-4963-940A-E015BED7870F}"/>
              </a:ext>
            </a:extLst>
          </p:cNvPr>
          <p:cNvSpPr txBox="1"/>
          <p:nvPr/>
        </p:nvSpPr>
        <p:spPr>
          <a:xfrm>
            <a:off x="1617599" y="151357"/>
            <a:ext cx="590880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spc="-150" dirty="0">
                <a:solidFill>
                  <a:prstClr val="white"/>
                </a:solidFill>
                <a:latin typeface="Berlin Sans FB Demi" panose="020E0802020502020306" pitchFamily="34" charset="0"/>
              </a:rPr>
              <a:t>Meal </a:t>
            </a:r>
            <a:r>
              <a:rPr kumimoji="0" lang="en-US" sz="5400" b="0" i="0" u="none" strike="noStrike" kern="1200" cap="none" spc="-150" normalizeH="0" baseline="0" noProof="0" dirty="0">
                <a:solidFill>
                  <a:prstClr val="white"/>
                </a:solidFill>
                <a:effectLst/>
                <a:uLnTx/>
                <a:uFillTx/>
                <a:latin typeface="Berlin Sans FB Demi" panose="020E0802020502020306" pitchFamily="34" charset="0"/>
                <a:ea typeface="+mn-ea"/>
                <a:cs typeface="+mn-cs"/>
              </a:rPr>
              <a:t>Components</a:t>
            </a:r>
          </a:p>
        </p:txBody>
      </p:sp>
      <p:pic>
        <p:nvPicPr>
          <p:cNvPr id="4" name="Picture 3" descr="A group of different fruits&#10;&#10;Description automatically generated">
            <a:extLst>
              <a:ext uri="{FF2B5EF4-FFF2-40B4-BE49-F238E27FC236}">
                <a16:creationId xmlns:a16="http://schemas.microsoft.com/office/drawing/2014/main" id="{955DA38B-B249-E600-EA7D-40C9FD75E39A}"/>
              </a:ext>
            </a:extLst>
          </p:cNvPr>
          <p:cNvPicPr>
            <a:picLocks noChangeAspect="1"/>
          </p:cNvPicPr>
          <p:nvPr/>
        </p:nvPicPr>
        <p:blipFill>
          <a:blip r:embed="rId5"/>
          <a:stretch>
            <a:fillRect/>
          </a:stretch>
        </p:blipFill>
        <p:spPr>
          <a:xfrm>
            <a:off x="-457809" y="3983575"/>
            <a:ext cx="4379502" cy="2874425"/>
          </a:xfrm>
          <a:prstGeom prst="rect">
            <a:avLst/>
          </a:prstGeom>
        </p:spPr>
      </p:pic>
      <p:pic>
        <p:nvPicPr>
          <p:cNvPr id="7" name="Picture 6" descr="A group of food on a circular surface&#10;&#10;Description automatically generated with medium confidence">
            <a:extLst>
              <a:ext uri="{FF2B5EF4-FFF2-40B4-BE49-F238E27FC236}">
                <a16:creationId xmlns:a16="http://schemas.microsoft.com/office/drawing/2014/main" id="{C9FE223B-0D7C-08FA-A219-8CFA5073F412}"/>
              </a:ext>
            </a:extLst>
          </p:cNvPr>
          <p:cNvPicPr>
            <a:picLocks noChangeAspect="1"/>
          </p:cNvPicPr>
          <p:nvPr/>
        </p:nvPicPr>
        <p:blipFill>
          <a:blip r:embed="rId6"/>
          <a:stretch>
            <a:fillRect/>
          </a:stretch>
        </p:blipFill>
        <p:spPr>
          <a:xfrm>
            <a:off x="4759561" y="1014844"/>
            <a:ext cx="3015557" cy="2986592"/>
          </a:xfrm>
          <a:prstGeom prst="rect">
            <a:avLst/>
          </a:prstGeom>
        </p:spPr>
      </p:pic>
      <p:pic>
        <p:nvPicPr>
          <p:cNvPr id="11" name="Picture 10" descr="A gold circle with food on it&#10;&#10;Description automatically generated">
            <a:extLst>
              <a:ext uri="{FF2B5EF4-FFF2-40B4-BE49-F238E27FC236}">
                <a16:creationId xmlns:a16="http://schemas.microsoft.com/office/drawing/2014/main" id="{F885391B-3805-7FE1-6577-6FA4F4810BF5}"/>
              </a:ext>
            </a:extLst>
          </p:cNvPr>
          <p:cNvPicPr>
            <a:picLocks noChangeAspect="1"/>
          </p:cNvPicPr>
          <p:nvPr/>
        </p:nvPicPr>
        <p:blipFill>
          <a:blip r:embed="rId7"/>
          <a:stretch>
            <a:fillRect/>
          </a:stretch>
        </p:blipFill>
        <p:spPr>
          <a:xfrm>
            <a:off x="1344556" y="1057093"/>
            <a:ext cx="3162118" cy="3086943"/>
          </a:xfrm>
          <a:prstGeom prst="rect">
            <a:avLst/>
          </a:prstGeom>
        </p:spPr>
      </p:pic>
      <p:pic>
        <p:nvPicPr>
          <p:cNvPr id="15" name="Picture 14" descr="A pile of vegetables on a gold plate&#10;&#10;Description automatically generated">
            <a:extLst>
              <a:ext uri="{FF2B5EF4-FFF2-40B4-BE49-F238E27FC236}">
                <a16:creationId xmlns:a16="http://schemas.microsoft.com/office/drawing/2014/main" id="{21DD30A3-7CBD-1682-5B38-219FC44CB32E}"/>
              </a:ext>
            </a:extLst>
          </p:cNvPr>
          <p:cNvPicPr>
            <a:picLocks noChangeAspect="1"/>
          </p:cNvPicPr>
          <p:nvPr/>
        </p:nvPicPr>
        <p:blipFill>
          <a:blip r:embed="rId8"/>
          <a:stretch>
            <a:fillRect/>
          </a:stretch>
        </p:blipFill>
        <p:spPr>
          <a:xfrm>
            <a:off x="3033294" y="3980960"/>
            <a:ext cx="3265914" cy="2740574"/>
          </a:xfrm>
          <a:prstGeom prst="rect">
            <a:avLst/>
          </a:prstGeom>
        </p:spPr>
      </p:pic>
      <p:pic>
        <p:nvPicPr>
          <p:cNvPr id="19" name="Picture 18">
            <a:extLst>
              <a:ext uri="{FF2B5EF4-FFF2-40B4-BE49-F238E27FC236}">
                <a16:creationId xmlns:a16="http://schemas.microsoft.com/office/drawing/2014/main" id="{744E433A-7D7F-B12B-2D4A-F0CDB8D6E487}"/>
              </a:ext>
            </a:extLst>
          </p:cNvPr>
          <p:cNvPicPr>
            <a:picLocks noChangeAspect="1"/>
          </p:cNvPicPr>
          <p:nvPr/>
        </p:nvPicPr>
        <p:blipFill>
          <a:blip r:embed="rId9"/>
          <a:srcRect/>
          <a:stretch/>
        </p:blipFill>
        <p:spPr>
          <a:xfrm>
            <a:off x="6110489" y="4029361"/>
            <a:ext cx="2813170" cy="2576769"/>
          </a:xfrm>
          <a:prstGeom prst="rect">
            <a:avLst/>
          </a:prstGeom>
        </p:spPr>
      </p:pic>
    </p:spTree>
    <p:extLst>
      <p:ext uri="{BB962C8B-B14F-4D97-AF65-F5344CB8AC3E}">
        <p14:creationId xmlns:p14="http://schemas.microsoft.com/office/powerpoint/2010/main" val="30668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a black border&#10;&#10;Description automatically generated with medium confidence">
            <a:extLst>
              <a:ext uri="{FF2B5EF4-FFF2-40B4-BE49-F238E27FC236}">
                <a16:creationId xmlns:a16="http://schemas.microsoft.com/office/drawing/2014/main" id="{C1EEABAE-BEE9-FD1C-C312-3CD77A093D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204264"/>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AND/OR</a:t>
            </a:r>
          </a:p>
        </p:txBody>
      </p:sp>
      <p:sp>
        <p:nvSpPr>
          <p:cNvPr id="2" name="TextBox 1">
            <a:extLst>
              <a:ext uri="{FF2B5EF4-FFF2-40B4-BE49-F238E27FC236}">
                <a16:creationId xmlns:a16="http://schemas.microsoft.com/office/drawing/2014/main" id="{C870A485-3148-1A34-1597-34B5566CBA87}"/>
              </a:ext>
            </a:extLst>
          </p:cNvPr>
          <p:cNvSpPr txBox="1"/>
          <p:nvPr/>
        </p:nvSpPr>
        <p:spPr>
          <a:xfrm>
            <a:off x="847167" y="1156505"/>
            <a:ext cx="7449667" cy="954107"/>
          </a:xfrm>
          <a:prstGeom prst="rect">
            <a:avLst/>
          </a:prstGeom>
          <a:noFill/>
        </p:spPr>
        <p:txBody>
          <a:bodyPr wrap="square" rtlCol="0">
            <a:spAutoFit/>
          </a:bodyPr>
          <a:lstStyle/>
          <a:p>
            <a:pPr algn="ctr"/>
            <a:r>
              <a:rPr lang="en-US" sz="2800" dirty="0">
                <a:solidFill>
                  <a:schemeClr val="bg1"/>
                </a:solidFill>
              </a:rPr>
              <a:t>Manager can choose to prepare/offer either </a:t>
            </a:r>
          </a:p>
          <a:p>
            <a:pPr algn="ctr"/>
            <a:r>
              <a:rPr lang="en-US" sz="2800" dirty="0">
                <a:solidFill>
                  <a:schemeClr val="bg1"/>
                </a:solidFill>
              </a:rPr>
              <a:t>or both entrees on the menu.</a:t>
            </a:r>
          </a:p>
        </p:txBody>
      </p:sp>
      <p:pic>
        <p:nvPicPr>
          <p:cNvPr id="8" name="Picture 7">
            <a:extLst>
              <a:ext uri="{FF2B5EF4-FFF2-40B4-BE49-F238E27FC236}">
                <a16:creationId xmlns:a16="http://schemas.microsoft.com/office/drawing/2014/main" id="{206E2DDA-C7D6-0BBD-84F8-EDCE8A7B39B8}"/>
              </a:ext>
            </a:extLst>
          </p:cNvPr>
          <p:cNvPicPr>
            <a:picLocks noChangeAspect="1"/>
          </p:cNvPicPr>
          <p:nvPr/>
        </p:nvPicPr>
        <p:blipFill rotWithShape="1">
          <a:blip r:embed="rId5"/>
          <a:srcRect l="50891"/>
          <a:stretch/>
        </p:blipFill>
        <p:spPr>
          <a:xfrm>
            <a:off x="1767839" y="2334553"/>
            <a:ext cx="2373084" cy="3954622"/>
          </a:xfrm>
          <a:prstGeom prst="rect">
            <a:avLst/>
          </a:prstGeom>
        </p:spPr>
      </p:pic>
      <p:pic>
        <p:nvPicPr>
          <p:cNvPr id="9" name="Picture 8">
            <a:extLst>
              <a:ext uri="{FF2B5EF4-FFF2-40B4-BE49-F238E27FC236}">
                <a16:creationId xmlns:a16="http://schemas.microsoft.com/office/drawing/2014/main" id="{BF25CF4D-92B2-5997-2C3C-DA8DD24DBE57}"/>
              </a:ext>
            </a:extLst>
          </p:cNvPr>
          <p:cNvPicPr>
            <a:picLocks noChangeAspect="1"/>
          </p:cNvPicPr>
          <p:nvPr/>
        </p:nvPicPr>
        <p:blipFill rotWithShape="1">
          <a:blip r:embed="rId5"/>
          <a:srcRect l="70" r="50821"/>
          <a:stretch/>
        </p:blipFill>
        <p:spPr>
          <a:xfrm>
            <a:off x="4863736" y="2334553"/>
            <a:ext cx="2373084" cy="3954622"/>
          </a:xfrm>
          <a:prstGeom prst="rect">
            <a:avLst/>
          </a:prstGeom>
        </p:spPr>
      </p:pic>
    </p:spTree>
    <p:extLst>
      <p:ext uri="{BB962C8B-B14F-4D97-AF65-F5344CB8AC3E}">
        <p14:creationId xmlns:p14="http://schemas.microsoft.com/office/powerpoint/2010/main" val="228119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25E6B10C-1F47-10EA-030D-ED9EC3E0E5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81243"/>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a:ln>
                  <a:solidFill>
                    <a:schemeClr val="bg1">
                      <a:lumMod val="50000"/>
                    </a:schemeClr>
                  </a:solidFill>
                </a:ln>
                <a:solidFill>
                  <a:prstClr val="white"/>
                </a:solidFill>
                <a:latin typeface="Berlin Sans FB Demi" panose="020E0802020502020306" pitchFamily="34" charset="0"/>
              </a:rPr>
              <a:t>Optional</a:t>
            </a:r>
            <a:endParaRPr kumimoji="0" lang="en-US" sz="5400" b="1" i="0" u="none" strike="noStrike" kern="1200" cap="none" spc="0" normalizeH="0" baseline="0" noProof="0" dirty="0">
              <a:ln>
                <a:solidFill>
                  <a:schemeClr val="bg1">
                    <a:lumMod val="50000"/>
                  </a:schemeClr>
                </a:solidFill>
              </a:ln>
              <a:solidFill>
                <a:prstClr val="white"/>
              </a:solidFill>
              <a:uLnTx/>
              <a:uFillTx/>
              <a:latin typeface="Berlin Sans FB Demi" panose="020E0802020502020306" pitchFamily="34" charset="0"/>
            </a:endParaRPr>
          </a:p>
        </p:txBody>
      </p:sp>
      <p:sp>
        <p:nvSpPr>
          <p:cNvPr id="8" name="TextBox 7">
            <a:extLst>
              <a:ext uri="{FF2B5EF4-FFF2-40B4-BE49-F238E27FC236}">
                <a16:creationId xmlns:a16="http://schemas.microsoft.com/office/drawing/2014/main" id="{3B3BD631-834C-F7C6-154A-F30455FECC19}"/>
              </a:ext>
            </a:extLst>
          </p:cNvPr>
          <p:cNvSpPr txBox="1"/>
          <p:nvPr/>
        </p:nvSpPr>
        <p:spPr>
          <a:xfrm>
            <a:off x="231136" y="1284149"/>
            <a:ext cx="8737789" cy="954107"/>
          </a:xfrm>
          <a:prstGeom prst="rect">
            <a:avLst/>
          </a:prstGeom>
          <a:noFill/>
        </p:spPr>
        <p:txBody>
          <a:bodyPr wrap="square" rtlCol="0">
            <a:spAutoFit/>
          </a:bodyPr>
          <a:lstStyle/>
          <a:p>
            <a:pPr algn="ctr"/>
            <a:r>
              <a:rPr lang="en-US" sz="2800" dirty="0">
                <a:solidFill>
                  <a:schemeClr val="bg1"/>
                </a:solidFill>
              </a:rPr>
              <a:t>“Optional” indicates the manager has the choice to prepare/offer </a:t>
            </a:r>
            <a:r>
              <a:rPr lang="en-US" sz="2800" b="1" dirty="0">
                <a:solidFill>
                  <a:schemeClr val="bg1"/>
                </a:solidFill>
              </a:rPr>
              <a:t>or</a:t>
            </a:r>
            <a:r>
              <a:rPr lang="en-US" sz="2800" dirty="0">
                <a:solidFill>
                  <a:schemeClr val="bg1"/>
                </a:solidFill>
              </a:rPr>
              <a:t> not to prepare/offer that menu item. </a:t>
            </a:r>
          </a:p>
        </p:txBody>
      </p:sp>
      <p:grpSp>
        <p:nvGrpSpPr>
          <p:cNvPr id="3" name="Group 2">
            <a:extLst>
              <a:ext uri="{FF2B5EF4-FFF2-40B4-BE49-F238E27FC236}">
                <a16:creationId xmlns:a16="http://schemas.microsoft.com/office/drawing/2014/main" id="{0DBB28F7-CF82-037C-89FD-972FAC843492}"/>
              </a:ext>
            </a:extLst>
          </p:cNvPr>
          <p:cNvGrpSpPr/>
          <p:nvPr/>
        </p:nvGrpSpPr>
        <p:grpSpPr>
          <a:xfrm>
            <a:off x="2050869" y="2725418"/>
            <a:ext cx="5042263" cy="2691313"/>
            <a:chOff x="2050869" y="2725418"/>
            <a:chExt cx="5042263" cy="2691313"/>
          </a:xfrm>
        </p:grpSpPr>
        <p:sp>
          <p:nvSpPr>
            <p:cNvPr id="4" name="Rectangle 3">
              <a:extLst>
                <a:ext uri="{FF2B5EF4-FFF2-40B4-BE49-F238E27FC236}">
                  <a16:creationId xmlns:a16="http://schemas.microsoft.com/office/drawing/2014/main" id="{4AB4B65C-CBA3-877C-4BBE-BFC2E7E28144}"/>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F56A48-C67E-2E0B-E2DE-5CB0ED13474C}"/>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effectLst/>
                  <a:latin typeface="Calibri" panose="020F0502020204030204" pitchFamily="34" charset="0"/>
                  <a:ea typeface="Calibri" panose="020F0502020204030204" pitchFamily="34" charset="0"/>
                </a:rPr>
                <a:t>Cinnamon French Toast </a:t>
              </a:r>
              <a:r>
                <a:rPr lang="en-US" sz="3200" b="1" dirty="0">
                  <a:solidFill>
                    <a:srgbClr val="00B050"/>
                  </a:solidFill>
                  <a:effectLst/>
                  <a:latin typeface="Calibri" panose="020F0502020204030204" pitchFamily="34" charset="0"/>
                  <a:ea typeface="Calibri" panose="020F0502020204030204" pitchFamily="34" charset="0"/>
                </a:rPr>
                <a:t>V</a:t>
              </a:r>
              <a:r>
                <a:rPr lang="en-US" sz="3200" dirty="0">
                  <a:solidFill>
                    <a:srgbClr val="00B050"/>
                  </a:solidFill>
                  <a:effectLst/>
                  <a:latin typeface="Calibri" panose="020F0502020204030204" pitchFamily="34" charset="0"/>
                  <a:ea typeface="Calibri" panose="020F0502020204030204" pitchFamily="34" charset="0"/>
                </a:rPr>
                <a:t> </a:t>
              </a:r>
            </a:p>
            <a:p>
              <a:pPr algn="ctr"/>
              <a:r>
                <a:rPr lang="en-US" sz="3200" dirty="0">
                  <a:solidFill>
                    <a:srgbClr val="000000"/>
                  </a:solidFill>
                  <a:effectLst/>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1365744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een background with a black border&#10;&#10;Description automatically generated with medium confidence">
            <a:extLst>
              <a:ext uri="{FF2B5EF4-FFF2-40B4-BE49-F238E27FC236}">
                <a16:creationId xmlns:a16="http://schemas.microsoft.com/office/drawing/2014/main" id="{46849E24-157B-61BC-16A5-E24D507927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16597EBD-888F-B2D2-6ED1-5428B5946676}"/>
              </a:ext>
            </a:extLst>
          </p:cNvPr>
          <p:cNvGrpSpPr/>
          <p:nvPr/>
        </p:nvGrpSpPr>
        <p:grpSpPr>
          <a:xfrm>
            <a:off x="1827772" y="-292845"/>
            <a:ext cx="5488457" cy="2215991"/>
            <a:chOff x="-1900608" y="-336387"/>
            <a:chExt cx="5488457" cy="2215991"/>
          </a:xfrm>
        </p:grpSpPr>
        <p:sp>
          <p:nvSpPr>
            <p:cNvPr id="34" name="Title 1">
              <a:extLst>
                <a:ext uri="{FF2B5EF4-FFF2-40B4-BE49-F238E27FC236}">
                  <a16:creationId xmlns:a16="http://schemas.microsoft.com/office/drawing/2014/main" id="{B6374033-2E1F-F176-4678-4EFDF78FAF9C}"/>
                </a:ext>
              </a:extLst>
            </p:cNvPr>
            <p:cNvSpPr txBox="1">
              <a:spLocks/>
            </p:cNvSpPr>
            <p:nvPr/>
          </p:nvSpPr>
          <p:spPr>
            <a:xfrm>
              <a:off x="-1900608" y="241260"/>
              <a:ext cx="5156675" cy="88059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a:solidFill>
                      <a:schemeClr val="bg1">
                        <a:lumMod val="50000"/>
                      </a:schemeClr>
                    </a:solidFill>
                  </a:ln>
                  <a:solidFill>
                    <a:schemeClr val="bg1"/>
                  </a:solidFill>
                  <a:effectLst/>
                  <a:latin typeface="Berlin Sans FB Demi" panose="020E0802020502020306" pitchFamily="34" charset="0"/>
                </a:rPr>
                <a:t>Asterisk Symbol      </a:t>
              </a:r>
            </a:p>
          </p:txBody>
        </p:sp>
        <p:sp>
          <p:nvSpPr>
            <p:cNvPr id="37" name="TextBox 36">
              <a:extLst>
                <a:ext uri="{FF2B5EF4-FFF2-40B4-BE49-F238E27FC236}">
                  <a16:creationId xmlns:a16="http://schemas.microsoft.com/office/drawing/2014/main" id="{E9BFF1DB-F580-B603-1422-06CD771A8B25}"/>
                </a:ext>
              </a:extLst>
            </p:cNvPr>
            <p:cNvSpPr txBox="1"/>
            <p:nvPr/>
          </p:nvSpPr>
          <p:spPr>
            <a:xfrm>
              <a:off x="3403118" y="-336387"/>
              <a:ext cx="184731" cy="2215991"/>
            </a:xfrm>
            <a:prstGeom prst="rect">
              <a:avLst/>
            </a:prstGeom>
            <a:noFill/>
          </p:spPr>
          <p:txBody>
            <a:bodyPr wrap="none" rtlCol="0">
              <a:spAutoFit/>
            </a:bodyPr>
            <a:lstStyle/>
            <a:p>
              <a:endParaRPr lang="en-US" sz="13800" dirty="0">
                <a:solidFill>
                  <a:schemeClr val="bg1"/>
                </a:solidFill>
                <a:effectLst>
                  <a:outerShdw blurRad="38100" dist="38100" dir="2700000" algn="tl">
                    <a:srgbClr val="000000">
                      <a:alpha val="43137"/>
                    </a:srgbClr>
                  </a:outerShdw>
                </a:effectLst>
              </a:endParaRPr>
            </a:p>
          </p:txBody>
        </p:sp>
      </p:grpSp>
      <p:grpSp>
        <p:nvGrpSpPr>
          <p:cNvPr id="22" name="Group 21">
            <a:extLst>
              <a:ext uri="{FF2B5EF4-FFF2-40B4-BE49-F238E27FC236}">
                <a16:creationId xmlns:a16="http://schemas.microsoft.com/office/drawing/2014/main" id="{07211F0A-9764-325C-A2C4-28ED85B93936}"/>
              </a:ext>
            </a:extLst>
          </p:cNvPr>
          <p:cNvGrpSpPr/>
          <p:nvPr/>
        </p:nvGrpSpPr>
        <p:grpSpPr>
          <a:xfrm>
            <a:off x="417141" y="680795"/>
            <a:ext cx="8371507" cy="2215991"/>
            <a:chOff x="417141" y="3674582"/>
            <a:chExt cx="8371507" cy="2215991"/>
          </a:xfrm>
        </p:grpSpPr>
        <p:sp>
          <p:nvSpPr>
            <p:cNvPr id="8" name="TextBox 7">
              <a:extLst>
                <a:ext uri="{FF2B5EF4-FFF2-40B4-BE49-F238E27FC236}">
                  <a16:creationId xmlns:a16="http://schemas.microsoft.com/office/drawing/2014/main" id="{29E788F8-88BF-50C4-64B2-88CE557DAFC4}"/>
                </a:ext>
              </a:extLst>
            </p:cNvPr>
            <p:cNvSpPr txBox="1"/>
            <p:nvPr/>
          </p:nvSpPr>
          <p:spPr>
            <a:xfrm>
              <a:off x="417141" y="3674582"/>
              <a:ext cx="1066318" cy="2215991"/>
            </a:xfrm>
            <a:prstGeom prst="rect">
              <a:avLst/>
            </a:prstGeom>
            <a:noFill/>
            <a:effectLst/>
          </p:spPr>
          <p:txBody>
            <a:bodyPr wrap="none" rtlCol="0">
              <a:spAutoFit/>
            </a:bodyPr>
            <a:lstStyle/>
            <a:p>
              <a:r>
                <a:rPr lang="en-US" sz="13800" dirty="0">
                  <a:solidFill>
                    <a:schemeClr val="bg1"/>
                  </a:solidFill>
                </a:rPr>
                <a:t>*</a:t>
              </a:r>
            </a:p>
          </p:txBody>
        </p:sp>
        <p:sp>
          <p:nvSpPr>
            <p:cNvPr id="11" name="TextBox 10">
              <a:extLst>
                <a:ext uri="{FF2B5EF4-FFF2-40B4-BE49-F238E27FC236}">
                  <a16:creationId xmlns:a16="http://schemas.microsoft.com/office/drawing/2014/main" id="{C6917A6B-FB75-F769-65FD-192BFC862BF3}"/>
                </a:ext>
              </a:extLst>
            </p:cNvPr>
            <p:cNvSpPr txBox="1"/>
            <p:nvPr/>
          </p:nvSpPr>
          <p:spPr>
            <a:xfrm>
              <a:off x="1483459" y="3953984"/>
              <a:ext cx="496223" cy="923330"/>
            </a:xfrm>
            <a:prstGeom prst="rect">
              <a:avLst/>
            </a:prstGeom>
            <a:noFill/>
            <a:effectLst/>
          </p:spPr>
          <p:txBody>
            <a:bodyPr wrap="square">
              <a:spAutoFit/>
            </a:bodyPr>
            <a:lstStyle/>
            <a:p>
              <a:r>
                <a:rPr lang="en-US" sz="5400" b="1" dirty="0">
                  <a:ln>
                    <a:solidFill>
                      <a:schemeClr val="bg1">
                        <a:lumMod val="50000"/>
                      </a:schemeClr>
                    </a:solidFill>
                  </a:ln>
                  <a:solidFill>
                    <a:schemeClr val="bg1"/>
                  </a:solidFill>
                  <a:effectLst/>
                  <a:latin typeface="Berlin Sans FB Demi" panose="020E0802020502020306" pitchFamily="34" charset="0"/>
                </a:rPr>
                <a:t>=</a:t>
              </a:r>
              <a:endParaRPr lang="en-US" sz="5400" dirty="0">
                <a:solidFill>
                  <a:schemeClr val="bg1"/>
                </a:solidFill>
                <a:effectLst/>
              </a:endParaRPr>
            </a:p>
          </p:txBody>
        </p:sp>
        <p:sp>
          <p:nvSpPr>
            <p:cNvPr id="12" name="TextBox 11">
              <a:extLst>
                <a:ext uri="{FF2B5EF4-FFF2-40B4-BE49-F238E27FC236}">
                  <a16:creationId xmlns:a16="http://schemas.microsoft.com/office/drawing/2014/main" id="{36BD8B01-3D32-EF00-5155-E43BA01225DF}"/>
                </a:ext>
              </a:extLst>
            </p:cNvPr>
            <p:cNvSpPr txBox="1"/>
            <p:nvPr/>
          </p:nvSpPr>
          <p:spPr>
            <a:xfrm>
              <a:off x="2019204" y="4183074"/>
              <a:ext cx="6769444" cy="1384995"/>
            </a:xfrm>
            <a:prstGeom prst="rect">
              <a:avLst/>
            </a:prstGeom>
            <a:noFill/>
          </p:spPr>
          <p:txBody>
            <a:bodyPr wrap="square">
              <a:spAutoFit/>
            </a:bodyPr>
            <a:lstStyle/>
            <a:p>
              <a:r>
                <a:rPr lang="en-US" sz="2800" dirty="0">
                  <a:solidFill>
                    <a:schemeClr val="bg1"/>
                  </a:solidFill>
                </a:rPr>
                <a:t>Single asterisk specifies a Fresh Topping. Refer to the menu to determine if the item is optional or mandatory. </a:t>
              </a:r>
            </a:p>
          </p:txBody>
        </p:sp>
      </p:grpSp>
      <p:grpSp>
        <p:nvGrpSpPr>
          <p:cNvPr id="2" name="Group 1">
            <a:extLst>
              <a:ext uri="{FF2B5EF4-FFF2-40B4-BE49-F238E27FC236}">
                <a16:creationId xmlns:a16="http://schemas.microsoft.com/office/drawing/2014/main" id="{07DD8464-0D39-2553-C441-D7CC4B1575A4}"/>
              </a:ext>
            </a:extLst>
          </p:cNvPr>
          <p:cNvGrpSpPr/>
          <p:nvPr/>
        </p:nvGrpSpPr>
        <p:grpSpPr>
          <a:xfrm>
            <a:off x="417141" y="3223563"/>
            <a:ext cx="5272252" cy="2229710"/>
            <a:chOff x="-39644" y="3580639"/>
            <a:chExt cx="5272252" cy="2229710"/>
          </a:xfrm>
        </p:grpSpPr>
        <p:sp>
          <p:nvSpPr>
            <p:cNvPr id="13" name="TextBox 12">
              <a:extLst>
                <a:ext uri="{FF2B5EF4-FFF2-40B4-BE49-F238E27FC236}">
                  <a16:creationId xmlns:a16="http://schemas.microsoft.com/office/drawing/2014/main" id="{12D498FE-0C56-D1D9-71D8-6B1BCC5EAB47}"/>
                </a:ext>
              </a:extLst>
            </p:cNvPr>
            <p:cNvSpPr txBox="1"/>
            <p:nvPr/>
          </p:nvSpPr>
          <p:spPr>
            <a:xfrm>
              <a:off x="-39644" y="3594358"/>
              <a:ext cx="1066318" cy="2215991"/>
            </a:xfrm>
            <a:prstGeom prst="rect">
              <a:avLst/>
            </a:prstGeom>
            <a:noFill/>
            <a:effectLst/>
          </p:spPr>
          <p:txBody>
            <a:bodyPr wrap="none" rtlCol="0">
              <a:spAutoFit/>
            </a:bodyPr>
            <a:lstStyle/>
            <a:p>
              <a:r>
                <a:rPr lang="en-US" sz="13800" dirty="0">
                  <a:solidFill>
                    <a:schemeClr val="bg1"/>
                  </a:solidFill>
                  <a:effectLst/>
                </a:rPr>
                <a:t>*</a:t>
              </a:r>
            </a:p>
          </p:txBody>
        </p:sp>
        <p:sp>
          <p:nvSpPr>
            <p:cNvPr id="19" name="TextBox 18">
              <a:extLst>
                <a:ext uri="{FF2B5EF4-FFF2-40B4-BE49-F238E27FC236}">
                  <a16:creationId xmlns:a16="http://schemas.microsoft.com/office/drawing/2014/main" id="{5C88D8EB-8A92-1A1D-8213-23562F556F2D}"/>
                </a:ext>
              </a:extLst>
            </p:cNvPr>
            <p:cNvSpPr txBox="1"/>
            <p:nvPr/>
          </p:nvSpPr>
          <p:spPr>
            <a:xfrm>
              <a:off x="1529051" y="3880259"/>
              <a:ext cx="496223"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latin typeface="Berlin Sans FB Demi" panose="020E0802020502020306" pitchFamily="34" charset="0"/>
                </a:rPr>
                <a:t>= </a:t>
              </a:r>
              <a:endParaRPr lang="en-US" sz="5400" dirty="0">
                <a:solidFill>
                  <a:schemeClr val="bg1"/>
                </a:solidFill>
                <a:effectLst/>
              </a:endParaRPr>
            </a:p>
          </p:txBody>
        </p:sp>
        <p:sp>
          <p:nvSpPr>
            <p:cNvPr id="20" name="TextBox 19">
              <a:extLst>
                <a:ext uri="{FF2B5EF4-FFF2-40B4-BE49-F238E27FC236}">
                  <a16:creationId xmlns:a16="http://schemas.microsoft.com/office/drawing/2014/main" id="{47D09F44-D385-A085-7CAC-6DEB3194AD6C}"/>
                </a:ext>
              </a:extLst>
            </p:cNvPr>
            <p:cNvSpPr txBox="1"/>
            <p:nvPr/>
          </p:nvSpPr>
          <p:spPr>
            <a:xfrm>
              <a:off x="2127055" y="3921930"/>
              <a:ext cx="3105553" cy="1384995"/>
            </a:xfrm>
            <a:prstGeom prst="rect">
              <a:avLst/>
            </a:prstGeom>
            <a:noFill/>
          </p:spPr>
          <p:txBody>
            <a:bodyPr wrap="square">
              <a:spAutoFit/>
            </a:bodyPr>
            <a:lstStyle/>
            <a:p>
              <a:r>
                <a:rPr lang="en-US" sz="2800" dirty="0">
                  <a:solidFill>
                    <a:schemeClr val="bg1"/>
                  </a:solidFill>
                </a:rPr>
                <a:t>Double asterisk refers to Managers Choice menu item. </a:t>
              </a:r>
            </a:p>
          </p:txBody>
        </p:sp>
        <p:sp>
          <p:nvSpPr>
            <p:cNvPr id="21" name="TextBox 20">
              <a:extLst>
                <a:ext uri="{FF2B5EF4-FFF2-40B4-BE49-F238E27FC236}">
                  <a16:creationId xmlns:a16="http://schemas.microsoft.com/office/drawing/2014/main" id="{AD9B89E3-CF0B-DC96-520B-B44A0A645092}"/>
                </a:ext>
              </a:extLst>
            </p:cNvPr>
            <p:cNvSpPr txBox="1"/>
            <p:nvPr/>
          </p:nvSpPr>
          <p:spPr>
            <a:xfrm>
              <a:off x="686103" y="3580639"/>
              <a:ext cx="1066318" cy="2215991"/>
            </a:xfrm>
            <a:prstGeom prst="rect">
              <a:avLst/>
            </a:prstGeom>
            <a:noFill/>
            <a:effectLst/>
          </p:spPr>
          <p:txBody>
            <a:bodyPr wrap="none" rtlCol="0">
              <a:spAutoFit/>
            </a:bodyPr>
            <a:lstStyle/>
            <a:p>
              <a:r>
                <a:rPr lang="en-US" sz="13800" dirty="0">
                  <a:solidFill>
                    <a:schemeClr val="bg1"/>
                  </a:solidFill>
                  <a:effectLst/>
                </a:rPr>
                <a:t>*</a:t>
              </a:r>
            </a:p>
          </p:txBody>
        </p:sp>
      </p:grpSp>
      <p:grpSp>
        <p:nvGrpSpPr>
          <p:cNvPr id="14" name="Group 13">
            <a:extLst>
              <a:ext uri="{FF2B5EF4-FFF2-40B4-BE49-F238E27FC236}">
                <a16:creationId xmlns:a16="http://schemas.microsoft.com/office/drawing/2014/main" id="{A70786E9-56CD-5252-B0F4-95CF8782BF4B}"/>
              </a:ext>
            </a:extLst>
          </p:cNvPr>
          <p:cNvGrpSpPr/>
          <p:nvPr/>
        </p:nvGrpSpPr>
        <p:grpSpPr>
          <a:xfrm>
            <a:off x="637722" y="2677408"/>
            <a:ext cx="8150926" cy="701330"/>
            <a:chOff x="726533" y="3001841"/>
            <a:chExt cx="8150926" cy="954107"/>
          </a:xfrm>
        </p:grpSpPr>
        <p:sp>
          <p:nvSpPr>
            <p:cNvPr id="3" name="Rectangle 2">
              <a:extLst>
                <a:ext uri="{FF2B5EF4-FFF2-40B4-BE49-F238E27FC236}">
                  <a16:creationId xmlns:a16="http://schemas.microsoft.com/office/drawing/2014/main" id="{90AE5B34-B329-F241-F9B2-69C2A90250E4}"/>
                </a:ext>
              </a:extLst>
            </p:cNvPr>
            <p:cNvSpPr/>
            <p:nvPr/>
          </p:nvSpPr>
          <p:spPr>
            <a:xfrm>
              <a:off x="726533" y="3001841"/>
              <a:ext cx="8092152" cy="954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BB19E3-EB30-DF44-158E-696088993663}"/>
                </a:ext>
              </a:extLst>
            </p:cNvPr>
            <p:cNvSpPr txBox="1"/>
            <p:nvPr/>
          </p:nvSpPr>
          <p:spPr>
            <a:xfrm>
              <a:off x="785307" y="3121243"/>
              <a:ext cx="8092152" cy="646331"/>
            </a:xfrm>
            <a:prstGeom prst="rect">
              <a:avLst/>
            </a:prstGeom>
            <a:noFill/>
          </p:spPr>
          <p:txBody>
            <a:bodyPr wrap="none" rtlCol="0">
              <a:spAutoFit/>
            </a:bodyPr>
            <a:lstStyle/>
            <a:p>
              <a:r>
                <a:rPr lang="en-US" b="1" dirty="0"/>
                <a:t>*FRESH TOPPING: </a:t>
              </a:r>
              <a:r>
                <a:rPr lang="en-US" dirty="0"/>
                <a:t>SERVE EITHER FRESH PICKLES (R4618) OR LETTUCE (R4642) OR </a:t>
              </a:r>
            </a:p>
            <a:p>
              <a:r>
                <a:rPr lang="en-US" dirty="0"/>
                <a:t>  LETTUCE &amp; TOMATO (R4520)</a:t>
              </a:r>
            </a:p>
          </p:txBody>
        </p:sp>
      </p:grpSp>
      <p:sp>
        <p:nvSpPr>
          <p:cNvPr id="16" name="TextBox 15">
            <a:extLst>
              <a:ext uri="{FF2B5EF4-FFF2-40B4-BE49-F238E27FC236}">
                <a16:creationId xmlns:a16="http://schemas.microsoft.com/office/drawing/2014/main" id="{69BB32FF-66A9-7553-DB71-EFD31A85A84D}"/>
              </a:ext>
            </a:extLst>
          </p:cNvPr>
          <p:cNvSpPr txBox="1"/>
          <p:nvPr/>
        </p:nvSpPr>
        <p:spPr>
          <a:xfrm>
            <a:off x="6004544" y="3603897"/>
            <a:ext cx="2214833" cy="1200329"/>
          </a:xfrm>
          <a:prstGeom prst="rect">
            <a:avLst/>
          </a:prstGeom>
          <a:solidFill>
            <a:srgbClr val="FFFFFF"/>
          </a:solidFill>
          <a:ln>
            <a:solidFill>
              <a:schemeClr val="tx1"/>
            </a:solidFill>
          </a:ln>
        </p:spPr>
        <p:txBody>
          <a:bodyPr wrap="square" rtlCol="0">
            <a:spAutoFit/>
          </a:bodyPr>
          <a:lstStyle/>
          <a:p>
            <a:r>
              <a:rPr lang="en-US" dirty="0"/>
              <a:t>Managers Choice**</a:t>
            </a:r>
          </a:p>
          <a:p>
            <a:pPr marL="342900" indent="-342900">
              <a:buAutoNum type="arabicPeriod"/>
            </a:pPr>
            <a:r>
              <a:rPr lang="en-US" dirty="0"/>
              <a:t>Sandwich</a:t>
            </a:r>
          </a:p>
          <a:p>
            <a:pPr marL="342900" indent="-342900">
              <a:buAutoNum type="arabicPeriod"/>
            </a:pPr>
            <a:r>
              <a:rPr lang="en-US" dirty="0"/>
              <a:t>Smoothie</a:t>
            </a:r>
          </a:p>
          <a:p>
            <a:pPr marL="342900" indent="-342900">
              <a:buAutoNum type="arabicPeriod"/>
            </a:pPr>
            <a:r>
              <a:rPr lang="en-US" dirty="0"/>
              <a:t>Parfait</a:t>
            </a:r>
          </a:p>
        </p:txBody>
      </p:sp>
      <p:pic>
        <p:nvPicPr>
          <p:cNvPr id="15" name="Picture 14">
            <a:extLst>
              <a:ext uri="{FF2B5EF4-FFF2-40B4-BE49-F238E27FC236}">
                <a16:creationId xmlns:a16="http://schemas.microsoft.com/office/drawing/2014/main" id="{7E7636EF-6FD6-46D9-E872-82420BC95AC4}"/>
              </a:ext>
            </a:extLst>
          </p:cNvPr>
          <p:cNvPicPr>
            <a:picLocks noChangeAspect="1"/>
          </p:cNvPicPr>
          <p:nvPr/>
        </p:nvPicPr>
        <p:blipFill>
          <a:blip r:embed="rId5"/>
          <a:stretch>
            <a:fillRect/>
          </a:stretch>
        </p:blipFill>
        <p:spPr>
          <a:xfrm>
            <a:off x="637722" y="5156893"/>
            <a:ext cx="8092152" cy="1423619"/>
          </a:xfrm>
          <a:prstGeom prst="rect">
            <a:avLst/>
          </a:prstGeom>
        </p:spPr>
      </p:pic>
    </p:spTree>
    <p:extLst>
      <p:ext uri="{BB962C8B-B14F-4D97-AF65-F5344CB8AC3E}">
        <p14:creationId xmlns:p14="http://schemas.microsoft.com/office/powerpoint/2010/main" val="1819131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9C179C17-3AE2-8B3A-0273-BE627D32C6AE}"/>
              </a:ext>
            </a:extLst>
          </p:cNvPr>
          <p:cNvGrpSpPr/>
          <p:nvPr/>
        </p:nvGrpSpPr>
        <p:grpSpPr>
          <a:xfrm>
            <a:off x="1" y="-336387"/>
            <a:ext cx="9144000" cy="2036209"/>
            <a:chOff x="-1851537" y="-336387"/>
            <a:chExt cx="10558359" cy="2036209"/>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1851537" y="374259"/>
              <a:ext cx="10558359"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Vegan</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119777"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grpSp>
        <p:nvGrpSpPr>
          <p:cNvPr id="21" name="Group 20">
            <a:extLst>
              <a:ext uri="{FF2B5EF4-FFF2-40B4-BE49-F238E27FC236}">
                <a16:creationId xmlns:a16="http://schemas.microsoft.com/office/drawing/2014/main" id="{5B1FF29C-1E58-7ACC-A1E0-6BCD1B1B5038}"/>
              </a:ext>
            </a:extLst>
          </p:cNvPr>
          <p:cNvGrpSpPr/>
          <p:nvPr/>
        </p:nvGrpSpPr>
        <p:grpSpPr>
          <a:xfrm>
            <a:off x="419069" y="3405261"/>
            <a:ext cx="8305862" cy="2182730"/>
            <a:chOff x="394956" y="4185542"/>
            <a:chExt cx="7954558" cy="1326117"/>
          </a:xfrm>
        </p:grpSpPr>
        <p:sp>
          <p:nvSpPr>
            <p:cNvPr id="4" name="Rectangle 3">
              <a:extLst>
                <a:ext uri="{FF2B5EF4-FFF2-40B4-BE49-F238E27FC236}">
                  <a16:creationId xmlns:a16="http://schemas.microsoft.com/office/drawing/2014/main" id="{DDBDDED7-E88C-7924-932E-22FA9B5AB586}"/>
                </a:ext>
              </a:extLst>
            </p:cNvPr>
            <p:cNvSpPr/>
            <p:nvPr/>
          </p:nvSpPr>
          <p:spPr>
            <a:xfrm>
              <a:off x="394956" y="4194923"/>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18EAA87C-BE27-446C-2A4B-1DD4E87324D6}"/>
                </a:ext>
              </a:extLst>
            </p:cNvPr>
            <p:cNvCxnSpPr>
              <a:cxnSpLocks/>
            </p:cNvCxnSpPr>
            <p:nvPr/>
          </p:nvCxnSpPr>
          <p:spPr>
            <a:xfrm>
              <a:off x="2290307"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112EA5B-6892-DF38-349A-22895C9ADC67}"/>
                </a:ext>
              </a:extLst>
            </p:cNvPr>
            <p:cNvCxnSpPr>
              <a:cxnSpLocks/>
            </p:cNvCxnSpPr>
            <p:nvPr/>
          </p:nvCxnSpPr>
          <p:spPr>
            <a:xfrm>
              <a:off x="4233407"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003882F-2E01-086F-3DA3-994D60423C7E}"/>
                </a:ext>
              </a:extLst>
            </p:cNvPr>
            <p:cNvCxnSpPr>
              <a:cxnSpLocks/>
            </p:cNvCxnSpPr>
            <p:nvPr/>
          </p:nvCxnSpPr>
          <p:spPr>
            <a:xfrm>
              <a:off x="6281282" y="4194923"/>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8EC7CF-78E8-63C6-B0DC-F907CDE340DF}"/>
                </a:ext>
              </a:extLst>
            </p:cNvPr>
            <p:cNvSpPr txBox="1"/>
            <p:nvPr/>
          </p:nvSpPr>
          <p:spPr>
            <a:xfrm>
              <a:off x="623355" y="4485987"/>
              <a:ext cx="1481348" cy="654463"/>
            </a:xfrm>
            <a:prstGeom prst="rect">
              <a:avLst/>
            </a:prstGeom>
            <a:noFill/>
          </p:spPr>
          <p:txBody>
            <a:bodyPr wrap="none" rtlCol="0">
              <a:spAutoFit/>
            </a:bodyPr>
            <a:lstStyle/>
            <a:p>
              <a:pPr algn="ctr"/>
              <a:r>
                <a:rPr lang="en-US" sz="3200" b="1" dirty="0">
                  <a:latin typeface="Calibri Light" panose="020F0302020204030204" pitchFamily="34" charset="0"/>
                  <a:cs typeface="Calibri Light" panose="020F0302020204030204" pitchFamily="34" charset="0"/>
                </a:rPr>
                <a:t>Entrée 3</a:t>
              </a:r>
            </a:p>
            <a:p>
              <a:pPr algn="ctr"/>
              <a:r>
                <a:rPr lang="en-US" sz="3200" dirty="0">
                  <a:latin typeface="Calibri Light" panose="020F0302020204030204" pitchFamily="34" charset="0"/>
                  <a:cs typeface="Calibri Light" panose="020F0302020204030204" pitchFamily="34" charset="0"/>
                </a:rPr>
                <a:t>Vegan</a:t>
              </a:r>
            </a:p>
          </p:txBody>
        </p:sp>
        <p:sp>
          <p:nvSpPr>
            <p:cNvPr id="10" name="TextBox 9">
              <a:extLst>
                <a:ext uri="{FF2B5EF4-FFF2-40B4-BE49-F238E27FC236}">
                  <a16:creationId xmlns:a16="http://schemas.microsoft.com/office/drawing/2014/main" id="{4AC49A02-8CFC-B3B2-9876-19941AD4AEBC}"/>
                </a:ext>
              </a:extLst>
            </p:cNvPr>
            <p:cNvSpPr txBox="1"/>
            <p:nvPr/>
          </p:nvSpPr>
          <p:spPr>
            <a:xfrm>
              <a:off x="2281014" y="4610315"/>
              <a:ext cx="1970402" cy="504872"/>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Vegan Teriyaki &amp; Carrot</a:t>
              </a:r>
            </a:p>
            <a:p>
              <a:pPr algn="ctr"/>
              <a:r>
                <a:rPr lang="en-US" sz="1600" b="1" dirty="0">
                  <a:latin typeface="Calibri Light" panose="020F0302020204030204" pitchFamily="34" charset="0"/>
                  <a:cs typeface="Calibri Light" panose="020F0302020204030204" pitchFamily="34" charset="0"/>
                </a:rPr>
                <a:t>Rice Bowl</a:t>
              </a:r>
            </a:p>
            <a:p>
              <a:pPr algn="ctr"/>
              <a:r>
                <a:rPr lang="en-US" sz="1600" b="1" dirty="0">
                  <a:latin typeface="Calibri Light" panose="020F0302020204030204" pitchFamily="34" charset="0"/>
                  <a:cs typeface="Calibri Light" panose="020F0302020204030204" pitchFamily="34" charset="0"/>
                </a:rPr>
                <a:t>(R6041)</a:t>
              </a:r>
              <a:endParaRPr lang="en-US" sz="1400" b="1" dirty="0">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642C38B0-A08E-552B-16EB-1F1ED41BBA8D}"/>
                </a:ext>
              </a:extLst>
            </p:cNvPr>
            <p:cNvSpPr txBox="1"/>
            <p:nvPr/>
          </p:nvSpPr>
          <p:spPr>
            <a:xfrm>
              <a:off x="4434902" y="4560782"/>
              <a:ext cx="1664773" cy="654463"/>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Impossible Burger*</a:t>
              </a:r>
            </a:p>
            <a:p>
              <a:pPr algn="ctr"/>
              <a:r>
                <a:rPr lang="en-US" sz="1600" b="1" dirty="0">
                  <a:latin typeface="Calibri Light" panose="020F0302020204030204" pitchFamily="34" charset="0"/>
                  <a:cs typeface="Calibri Light" panose="020F0302020204030204" pitchFamily="34" charset="0"/>
                </a:rPr>
                <a:t>(R6032) AND</a:t>
              </a:r>
            </a:p>
            <a:p>
              <a:pPr algn="ctr"/>
              <a:r>
                <a:rPr lang="en-US" sz="1600" b="1" dirty="0">
                  <a:latin typeface="Calibri Light" panose="020F0302020204030204" pitchFamily="34" charset="0"/>
                  <a:cs typeface="Calibri Light" panose="020F0302020204030204" pitchFamily="34" charset="0"/>
                </a:rPr>
                <a:t>Fresh</a:t>
              </a:r>
            </a:p>
            <a:p>
              <a:pPr algn="ctr"/>
              <a:r>
                <a:rPr lang="en-US" sz="1600" b="1" dirty="0">
                  <a:latin typeface="Calibri Light" panose="020F0302020204030204" pitchFamily="34" charset="0"/>
                  <a:cs typeface="Calibri Light" panose="020F0302020204030204" pitchFamily="34" charset="0"/>
                </a:rPr>
                <a:t>Topping+</a:t>
              </a:r>
            </a:p>
          </p:txBody>
        </p:sp>
        <p:sp>
          <p:nvSpPr>
            <p:cNvPr id="12" name="TextBox 11">
              <a:extLst>
                <a:ext uri="{FF2B5EF4-FFF2-40B4-BE49-F238E27FC236}">
                  <a16:creationId xmlns:a16="http://schemas.microsoft.com/office/drawing/2014/main" id="{FA7CC393-9A78-9B59-A6BF-5DB8BE14BD1C}"/>
                </a:ext>
              </a:extLst>
            </p:cNvPr>
            <p:cNvSpPr txBox="1"/>
            <p:nvPr/>
          </p:nvSpPr>
          <p:spPr>
            <a:xfrm>
              <a:off x="6259489" y="4610315"/>
              <a:ext cx="2090025" cy="504872"/>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Vegan </a:t>
              </a:r>
              <a:r>
                <a:rPr lang="en-US" sz="1600" b="1" dirty="0" err="1">
                  <a:latin typeface="Calibri Light" panose="020F0302020204030204" pitchFamily="34" charset="0"/>
                  <a:cs typeface="Calibri Light" panose="020F0302020204030204" pitchFamily="34" charset="0"/>
                </a:rPr>
                <a:t>Chick’n</a:t>
              </a:r>
              <a:r>
                <a:rPr lang="en-US" sz="1600" b="1" dirty="0">
                  <a:latin typeface="Calibri Light" panose="020F0302020204030204" pitchFamily="34" charset="0"/>
                  <a:cs typeface="Calibri Light" panose="020F0302020204030204" pitchFamily="34" charset="0"/>
                </a:rPr>
                <a:t> Tenders</a:t>
              </a:r>
            </a:p>
            <a:p>
              <a:pPr algn="ctr"/>
              <a:r>
                <a:rPr lang="en-US" sz="1600" b="1" dirty="0">
                  <a:latin typeface="Calibri Light" panose="020F0302020204030204" pitchFamily="34" charset="0"/>
                  <a:cs typeface="Calibri Light" panose="020F0302020204030204" pitchFamily="34" charset="0"/>
                </a:rPr>
                <a:t>(R6043)</a:t>
              </a:r>
            </a:p>
            <a:p>
              <a:pPr algn="ctr"/>
              <a:r>
                <a:rPr lang="en-US" sz="1600" b="1" dirty="0">
                  <a:latin typeface="Calibri Light" panose="020F0302020204030204" pitchFamily="34" charset="0"/>
                  <a:cs typeface="Calibri Light" panose="020F0302020204030204" pitchFamily="34" charset="0"/>
                </a:rPr>
                <a:t>Artisan Roll (CMS #6068</a:t>
              </a:r>
              <a:r>
                <a:rPr lang="en-US" sz="1400" b="1" dirty="0">
                  <a:latin typeface="Calibri Light" panose="020F0302020204030204" pitchFamily="34" charset="0"/>
                  <a:cs typeface="Calibri Light" panose="020F0302020204030204" pitchFamily="34" charset="0"/>
                </a:rPr>
                <a:t>)</a:t>
              </a:r>
            </a:p>
          </p:txBody>
        </p:sp>
        <p:sp>
          <p:nvSpPr>
            <p:cNvPr id="16" name="Rectangle 15">
              <a:extLst>
                <a:ext uri="{FF2B5EF4-FFF2-40B4-BE49-F238E27FC236}">
                  <a16:creationId xmlns:a16="http://schemas.microsoft.com/office/drawing/2014/main" id="{E9771D58-0CAE-83D4-ECEC-550DD542CC05}"/>
                </a:ext>
              </a:extLst>
            </p:cNvPr>
            <p:cNvSpPr/>
            <p:nvPr/>
          </p:nvSpPr>
          <p:spPr>
            <a:xfrm>
              <a:off x="410550" y="4185542"/>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A7B94AE9-E5BC-EFE7-CFBB-A055461707D8}"/>
              </a:ext>
            </a:extLst>
          </p:cNvPr>
          <p:cNvSpPr txBox="1"/>
          <p:nvPr/>
        </p:nvSpPr>
        <p:spPr>
          <a:xfrm>
            <a:off x="419314" y="1207852"/>
            <a:ext cx="8305617" cy="1815882"/>
          </a:xfrm>
          <a:prstGeom prst="rect">
            <a:avLst/>
          </a:prstGeom>
          <a:noFill/>
        </p:spPr>
        <p:txBody>
          <a:bodyPr wrap="square">
            <a:spAutoFit/>
          </a:bodyPr>
          <a:lstStyle/>
          <a:p>
            <a:pPr algn="ctr"/>
            <a:r>
              <a:rPr lang="en-US" sz="2800" dirty="0">
                <a:solidFill>
                  <a:schemeClr val="bg1"/>
                </a:solidFill>
              </a:rPr>
              <a:t>Vegan will have its own row on the menu for breakfast, lunch, and supper. </a:t>
            </a:r>
          </a:p>
          <a:p>
            <a:pPr algn="ctr"/>
            <a:r>
              <a:rPr lang="en-US" sz="2800" dirty="0">
                <a:solidFill>
                  <a:schemeClr val="bg1"/>
                </a:solidFill>
              </a:rPr>
              <a:t>Vegan options must be offered for breakfast and lunch. The supper vegan option is upon request.  </a:t>
            </a:r>
          </a:p>
        </p:txBody>
      </p:sp>
    </p:spTree>
    <p:extLst>
      <p:ext uri="{BB962C8B-B14F-4D97-AF65-F5344CB8AC3E}">
        <p14:creationId xmlns:p14="http://schemas.microsoft.com/office/powerpoint/2010/main" val="3396336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grpSp>
        <p:nvGrpSpPr>
          <p:cNvPr id="39" name="Group 38">
            <a:extLst>
              <a:ext uri="{FF2B5EF4-FFF2-40B4-BE49-F238E27FC236}">
                <a16:creationId xmlns:a16="http://schemas.microsoft.com/office/drawing/2014/main" id="{9C179C17-3AE2-8B3A-0273-BE627D32C6AE}"/>
              </a:ext>
            </a:extLst>
          </p:cNvPr>
          <p:cNvGrpSpPr/>
          <p:nvPr/>
        </p:nvGrpSpPr>
        <p:grpSpPr>
          <a:xfrm>
            <a:off x="0" y="-180312"/>
            <a:ext cx="9144000" cy="1905465"/>
            <a:chOff x="-2358090" y="-336387"/>
            <a:chExt cx="11064911" cy="1905465"/>
          </a:xfrm>
        </p:grpSpPr>
        <p:sp>
          <p:nvSpPr>
            <p:cNvPr id="34" name="Title 1">
              <a:extLst>
                <a:ext uri="{FF2B5EF4-FFF2-40B4-BE49-F238E27FC236}">
                  <a16:creationId xmlns:a16="http://schemas.microsoft.com/office/drawing/2014/main" id="{FFACCBD6-8782-33E1-21C0-26CDD33D0B61}"/>
                </a:ext>
              </a:extLst>
            </p:cNvPr>
            <p:cNvSpPr txBox="1">
              <a:spLocks/>
            </p:cNvSpPr>
            <p:nvPr/>
          </p:nvSpPr>
          <p:spPr>
            <a:xfrm>
              <a:off x="-2358090" y="243515"/>
              <a:ext cx="11064911" cy="1325563"/>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a:solidFill>
                      <a:schemeClr val="bg1">
                        <a:lumMod val="50000"/>
                      </a:schemeClr>
                    </a:solidFill>
                  </a:ln>
                  <a:solidFill>
                    <a:schemeClr val="bg1"/>
                  </a:solidFill>
                  <a:effectLst/>
                  <a:latin typeface="Berlin Sans FB Demi" panose="020E0802020502020306" pitchFamily="34" charset="0"/>
                </a:rPr>
                <a:t>Vegetarian Symbol  </a:t>
              </a:r>
            </a:p>
          </p:txBody>
        </p:sp>
        <p:sp>
          <p:nvSpPr>
            <p:cNvPr id="37" name="TextBox 36">
              <a:extLst>
                <a:ext uri="{FF2B5EF4-FFF2-40B4-BE49-F238E27FC236}">
                  <a16:creationId xmlns:a16="http://schemas.microsoft.com/office/drawing/2014/main" id="{72738BB3-A62A-6633-CF18-32B95DD2D813}"/>
                </a:ext>
              </a:extLst>
            </p:cNvPr>
            <p:cNvSpPr txBox="1"/>
            <p:nvPr/>
          </p:nvSpPr>
          <p:spPr>
            <a:xfrm>
              <a:off x="3403118" y="-336387"/>
              <a:ext cx="119777" cy="1569660"/>
            </a:xfrm>
            <a:prstGeom prst="rect">
              <a:avLst/>
            </a:prstGeom>
            <a:noFill/>
          </p:spPr>
          <p:txBody>
            <a:bodyPr wrap="none" rtlCol="0">
              <a:spAutoFit/>
            </a:bodyPr>
            <a:lstStyle/>
            <a:p>
              <a:endParaRPr lang="en-US" sz="9600" dirty="0">
                <a:solidFill>
                  <a:schemeClr val="bg1"/>
                </a:solidFill>
                <a:effectLst>
                  <a:outerShdw blurRad="38100" dist="38100" dir="2700000" algn="tl">
                    <a:srgbClr val="000000">
                      <a:alpha val="43137"/>
                    </a:srgbClr>
                  </a:outerShdw>
                </a:effectLst>
              </a:endParaRPr>
            </a:p>
          </p:txBody>
        </p:sp>
      </p:grpSp>
      <p:sp>
        <p:nvSpPr>
          <p:cNvPr id="3" name="Rectangle 2">
            <a:extLst>
              <a:ext uri="{FF2B5EF4-FFF2-40B4-BE49-F238E27FC236}">
                <a16:creationId xmlns:a16="http://schemas.microsoft.com/office/drawing/2014/main" id="{C549F685-6DE2-3895-6198-5FC49E4A6A4A}"/>
              </a:ext>
            </a:extLst>
          </p:cNvPr>
          <p:cNvSpPr/>
          <p:nvPr/>
        </p:nvSpPr>
        <p:spPr>
          <a:xfrm>
            <a:off x="563124" y="1416130"/>
            <a:ext cx="1067466" cy="12406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5FAE3BB-3551-2DB0-2048-C4B89D6DD332}"/>
              </a:ext>
            </a:extLst>
          </p:cNvPr>
          <p:cNvSpPr txBox="1"/>
          <p:nvPr/>
        </p:nvSpPr>
        <p:spPr>
          <a:xfrm>
            <a:off x="1715455" y="1471929"/>
            <a:ext cx="464832" cy="923330"/>
          </a:xfrm>
          <a:prstGeom prst="rect">
            <a:avLst/>
          </a:prstGeom>
          <a:noFill/>
        </p:spPr>
        <p:txBody>
          <a:bodyPr wrap="square">
            <a:spAutoFit/>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 </a:t>
            </a:r>
            <a:endParaRPr lang="en-US" sz="5400" dirty="0"/>
          </a:p>
        </p:txBody>
      </p:sp>
      <p:sp>
        <p:nvSpPr>
          <p:cNvPr id="20" name="TextBox 19">
            <a:extLst>
              <a:ext uri="{FF2B5EF4-FFF2-40B4-BE49-F238E27FC236}">
                <a16:creationId xmlns:a16="http://schemas.microsoft.com/office/drawing/2014/main" id="{94A1E011-21B5-F6AD-4ECC-14E112373281}"/>
              </a:ext>
            </a:extLst>
          </p:cNvPr>
          <p:cNvSpPr txBox="1"/>
          <p:nvPr/>
        </p:nvSpPr>
        <p:spPr>
          <a:xfrm>
            <a:off x="2282124" y="1480749"/>
            <a:ext cx="6674083" cy="1015663"/>
          </a:xfrm>
          <a:prstGeom prst="rect">
            <a:avLst/>
          </a:prstGeom>
          <a:noFill/>
        </p:spPr>
        <p:txBody>
          <a:bodyPr wrap="square">
            <a:spAutoFit/>
          </a:bodyPr>
          <a:lstStyle/>
          <a:p>
            <a:r>
              <a:rPr lang="en-US" sz="2800" dirty="0">
                <a:solidFill>
                  <a:schemeClr val="bg1"/>
                </a:solidFill>
              </a:rPr>
              <a:t>Specifies the food </a:t>
            </a:r>
            <a:r>
              <a:rPr lang="en-US" sz="3200" dirty="0">
                <a:solidFill>
                  <a:schemeClr val="bg1"/>
                </a:solidFill>
              </a:rPr>
              <a:t>item</a:t>
            </a:r>
            <a:r>
              <a:rPr lang="en-US" sz="2800" dirty="0">
                <a:solidFill>
                  <a:schemeClr val="bg1"/>
                </a:solidFill>
              </a:rPr>
              <a:t> is a vegetarian option.</a:t>
            </a:r>
          </a:p>
        </p:txBody>
      </p:sp>
      <p:sp>
        <p:nvSpPr>
          <p:cNvPr id="5" name="TextBox 4">
            <a:extLst>
              <a:ext uri="{FF2B5EF4-FFF2-40B4-BE49-F238E27FC236}">
                <a16:creationId xmlns:a16="http://schemas.microsoft.com/office/drawing/2014/main" id="{0C817F2F-1109-D55F-4317-059BC2CC672E}"/>
              </a:ext>
            </a:extLst>
          </p:cNvPr>
          <p:cNvSpPr txBox="1"/>
          <p:nvPr/>
        </p:nvSpPr>
        <p:spPr>
          <a:xfrm>
            <a:off x="577138" y="1105427"/>
            <a:ext cx="1067467" cy="1862048"/>
          </a:xfrm>
          <a:prstGeom prst="rect">
            <a:avLst/>
          </a:prstGeom>
          <a:noFill/>
        </p:spPr>
        <p:txBody>
          <a:bodyPr wrap="square" rtlCol="0">
            <a:spAutoFit/>
          </a:bodyPr>
          <a:lstStyle/>
          <a:p>
            <a:r>
              <a:rPr lang="en-US" sz="11500" b="1" dirty="0">
                <a:solidFill>
                  <a:srgbClr val="00B050"/>
                </a:solidFill>
              </a:rPr>
              <a:t>V</a:t>
            </a:r>
          </a:p>
        </p:txBody>
      </p:sp>
      <p:grpSp>
        <p:nvGrpSpPr>
          <p:cNvPr id="9" name="Group 8">
            <a:extLst>
              <a:ext uri="{FF2B5EF4-FFF2-40B4-BE49-F238E27FC236}">
                <a16:creationId xmlns:a16="http://schemas.microsoft.com/office/drawing/2014/main" id="{BB104140-7CFD-9CF4-0201-5E41F26646A5}"/>
              </a:ext>
            </a:extLst>
          </p:cNvPr>
          <p:cNvGrpSpPr/>
          <p:nvPr/>
        </p:nvGrpSpPr>
        <p:grpSpPr>
          <a:xfrm>
            <a:off x="2050869" y="2725418"/>
            <a:ext cx="5042263" cy="2691313"/>
            <a:chOff x="2050869" y="2725418"/>
            <a:chExt cx="5042263" cy="2691313"/>
          </a:xfrm>
        </p:grpSpPr>
        <p:sp>
          <p:nvSpPr>
            <p:cNvPr id="10" name="Rectangle 9">
              <a:extLst>
                <a:ext uri="{FF2B5EF4-FFF2-40B4-BE49-F238E27FC236}">
                  <a16:creationId xmlns:a16="http://schemas.microsoft.com/office/drawing/2014/main" id="{0006D283-54F9-A079-7CF4-23302EFA8393}"/>
                </a:ext>
              </a:extLst>
            </p:cNvPr>
            <p:cNvSpPr/>
            <p:nvPr/>
          </p:nvSpPr>
          <p:spPr>
            <a:xfrm>
              <a:off x="2050869" y="2725418"/>
              <a:ext cx="5042263" cy="2691313"/>
            </a:xfrm>
            <a:prstGeom prst="rect">
              <a:avLst/>
            </a:prstGeom>
            <a:solidFill>
              <a:schemeClr val="bg1"/>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DBBEF0-02F8-79EB-CB80-E9B48FEEC271}"/>
                </a:ext>
              </a:extLst>
            </p:cNvPr>
            <p:cNvSpPr txBox="1"/>
            <p:nvPr/>
          </p:nvSpPr>
          <p:spPr>
            <a:xfrm>
              <a:off x="2253071" y="3004419"/>
              <a:ext cx="4693920" cy="2339102"/>
            </a:xfrm>
            <a:prstGeom prst="rect">
              <a:avLst/>
            </a:prstGeom>
            <a:noFill/>
          </p:spPr>
          <p:txBody>
            <a:bodyPr wrap="square">
              <a:spAutoFit/>
            </a:bodyPr>
            <a:lstStyle/>
            <a:p>
              <a:pPr algn="ctr"/>
              <a:r>
                <a:rPr lang="en-US" sz="3200" dirty="0">
                  <a:solidFill>
                    <a:srgbClr val="000000"/>
                  </a:solidFill>
                  <a:effectLst/>
                  <a:latin typeface="Calibri" panose="020F0502020204030204" pitchFamily="34" charset="0"/>
                  <a:ea typeface="Calibri" panose="020F0502020204030204" pitchFamily="34" charset="0"/>
                </a:rPr>
                <a:t>Cinnamon French Toast </a:t>
              </a:r>
              <a:r>
                <a:rPr lang="en-US" sz="3200" b="1" dirty="0">
                  <a:solidFill>
                    <a:srgbClr val="00B050"/>
                  </a:solidFill>
                  <a:effectLst/>
                  <a:latin typeface="Calibri" panose="020F0502020204030204" pitchFamily="34" charset="0"/>
                  <a:ea typeface="Calibri" panose="020F0502020204030204" pitchFamily="34" charset="0"/>
                </a:rPr>
                <a:t>V</a:t>
              </a:r>
              <a:r>
                <a:rPr lang="en-US" sz="3200" dirty="0">
                  <a:solidFill>
                    <a:srgbClr val="00B050"/>
                  </a:solidFill>
                  <a:effectLst/>
                  <a:latin typeface="Calibri" panose="020F0502020204030204" pitchFamily="34" charset="0"/>
                  <a:ea typeface="Calibri" panose="020F0502020204030204" pitchFamily="34" charset="0"/>
                </a:rPr>
                <a:t> </a:t>
              </a:r>
            </a:p>
            <a:p>
              <a:pPr algn="ctr"/>
              <a:r>
                <a:rPr lang="en-US" sz="3200" dirty="0">
                  <a:solidFill>
                    <a:srgbClr val="000000"/>
                  </a:solidFill>
                  <a:effectLst/>
                  <a:latin typeface="Calibri" panose="020F0502020204030204" pitchFamily="34" charset="0"/>
                  <a:ea typeface="Calibri" panose="020F0502020204030204" pitchFamily="34" charset="0"/>
                </a:rPr>
                <a:t>(R2222)</a:t>
              </a:r>
            </a:p>
            <a:p>
              <a:pPr algn="ctr"/>
              <a:r>
                <a:rPr lang="en-US" sz="3200" b="1" dirty="0">
                  <a:solidFill>
                    <a:srgbClr val="000000"/>
                  </a:solidFill>
                  <a:latin typeface="Calibri" panose="020F0502020204030204" pitchFamily="34" charset="0"/>
                  <a:ea typeface="Calibri" panose="020F0502020204030204" pitchFamily="34" charset="0"/>
                </a:rPr>
                <a:t>OPTIONAL: </a:t>
              </a:r>
              <a:r>
                <a:rPr lang="en-US" sz="3200" dirty="0">
                  <a:solidFill>
                    <a:srgbClr val="000000"/>
                  </a:solidFill>
                  <a:latin typeface="Calibri" panose="020F0502020204030204" pitchFamily="34" charset="0"/>
                  <a:ea typeface="Calibri" panose="020F0502020204030204" pitchFamily="34" charset="0"/>
                </a:rPr>
                <a:t>Fresh Apple</a:t>
              </a:r>
            </a:p>
            <a:p>
              <a:pPr algn="ctr"/>
              <a:r>
                <a:rPr lang="en-US" sz="3200" dirty="0">
                  <a:solidFill>
                    <a:srgbClr val="000000"/>
                  </a:solidFill>
                  <a:latin typeface="Calibri" panose="020F0502020204030204" pitchFamily="34" charset="0"/>
                  <a:ea typeface="Calibri" panose="020F0502020204030204" pitchFamily="34" charset="0"/>
                </a:rPr>
                <a:t>Cinnamon Topping (R3142)</a:t>
              </a:r>
              <a:endParaRPr lang="en-US" sz="3200" dirty="0">
                <a:solidFill>
                  <a:srgbClr val="FF0000"/>
                </a:solidFill>
                <a:effectLst/>
                <a:latin typeface="Calibri" panose="020F0502020204030204" pitchFamily="34" charset="0"/>
                <a:ea typeface="Calibri" panose="020F0502020204030204" pitchFamily="34" charset="0"/>
              </a:endParaRPr>
            </a:p>
            <a:p>
              <a:pPr algn="ctr"/>
              <a:endParaRPr lang="en-US" dirty="0"/>
            </a:p>
          </p:txBody>
        </p:sp>
      </p:grpSp>
    </p:spTree>
    <p:extLst>
      <p:ext uri="{BB962C8B-B14F-4D97-AF65-F5344CB8AC3E}">
        <p14:creationId xmlns:p14="http://schemas.microsoft.com/office/powerpoint/2010/main" val="2462215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3" name="Rectangle 2">
            <a:extLst>
              <a:ext uri="{FF2B5EF4-FFF2-40B4-BE49-F238E27FC236}">
                <a16:creationId xmlns:a16="http://schemas.microsoft.com/office/drawing/2014/main" id="{F96F1A28-4951-6A22-3792-CD354393A234}"/>
              </a:ext>
            </a:extLst>
          </p:cNvPr>
          <p:cNvSpPr/>
          <p:nvPr/>
        </p:nvSpPr>
        <p:spPr>
          <a:xfrm>
            <a:off x="485422" y="445478"/>
            <a:ext cx="8173156" cy="6002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B1B36E4-C35C-9F4F-D689-9AE52E7233E4}"/>
              </a:ext>
            </a:extLst>
          </p:cNvPr>
          <p:cNvGraphicFramePr>
            <a:graphicFrameLocks noGrp="1"/>
          </p:cNvGraphicFramePr>
          <p:nvPr>
            <p:extLst>
              <p:ext uri="{D42A27DB-BD31-4B8C-83A1-F6EECF244321}">
                <p14:modId xmlns:p14="http://schemas.microsoft.com/office/powerpoint/2010/main" val="3749311900"/>
              </p:ext>
            </p:extLst>
          </p:nvPr>
        </p:nvGraphicFramePr>
        <p:xfrm>
          <a:off x="1341850" y="3200425"/>
          <a:ext cx="6460299" cy="3062043"/>
        </p:xfrm>
        <a:graphic>
          <a:graphicData uri="http://schemas.openxmlformats.org/drawingml/2006/table">
            <a:tbl>
              <a:tblPr firstRow="1" bandRow="1">
                <a:tableStyleId>{073A0DAA-6AF3-43AB-8588-CEC1D06C72B9}</a:tableStyleId>
              </a:tblPr>
              <a:tblGrid>
                <a:gridCol w="1558910">
                  <a:extLst>
                    <a:ext uri="{9D8B030D-6E8A-4147-A177-3AD203B41FA5}">
                      <a16:colId xmlns:a16="http://schemas.microsoft.com/office/drawing/2014/main" val="2431550824"/>
                    </a:ext>
                  </a:extLst>
                </a:gridCol>
                <a:gridCol w="4901389">
                  <a:extLst>
                    <a:ext uri="{9D8B030D-6E8A-4147-A177-3AD203B41FA5}">
                      <a16:colId xmlns:a16="http://schemas.microsoft.com/office/drawing/2014/main" val="2836638957"/>
                    </a:ext>
                  </a:extLst>
                </a:gridCol>
              </a:tblGrid>
              <a:tr h="252023">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WORD OR SYMBOL</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DEFINITION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7438123"/>
                  </a:ext>
                </a:extLst>
              </a:tr>
              <a:tr h="428881">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31595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6057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latin typeface="Calibri" panose="020F0502020204030204" pitchFamily="34" charset="0"/>
                          <a:ea typeface="Calibri" panose="020F0502020204030204" pitchFamily="34" charset="0"/>
                          <a:cs typeface="Calibri" panose="020F0502020204030204" pitchFamily="34" charset="0"/>
                        </a:rPr>
                        <a:t>Fresh Topping: </a:t>
                      </a:r>
                      <a:r>
                        <a:rPr lang="en-US" sz="12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Manager’s Choice</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52023">
                <a:tc>
                  <a:txBody>
                    <a:bodyPr/>
                    <a:lstStyle/>
                    <a:p>
                      <a:pPr algn="ctr"/>
                      <a:endParaRPr lang="en-US" sz="1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373216">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
        <p:nvSpPr>
          <p:cNvPr id="6" name="TextBox 5">
            <a:extLst>
              <a:ext uri="{FF2B5EF4-FFF2-40B4-BE49-F238E27FC236}">
                <a16:creationId xmlns:a16="http://schemas.microsoft.com/office/drawing/2014/main" id="{69B85F7A-70FE-621B-257C-5FEC2DBA06EA}"/>
              </a:ext>
            </a:extLst>
          </p:cNvPr>
          <p:cNvSpPr txBox="1"/>
          <p:nvPr/>
        </p:nvSpPr>
        <p:spPr>
          <a:xfrm>
            <a:off x="520591" y="353146"/>
            <a:ext cx="8173156" cy="1569660"/>
          </a:xfrm>
          <a:prstGeom prst="rect">
            <a:avLst/>
          </a:prstGeom>
          <a:noFill/>
          <a:ln>
            <a:noFill/>
          </a:ln>
        </p:spPr>
        <p:txBody>
          <a:bodyPr wrap="square" rtlCol="0">
            <a:spAutoFit/>
          </a:bodyPr>
          <a:lstStyle/>
          <a:p>
            <a:pPr algn="ctr"/>
            <a:r>
              <a:rPr lang="en-US" sz="4800" b="1" dirty="0">
                <a:ln>
                  <a:solidFill>
                    <a:schemeClr val="bg1"/>
                  </a:solidFill>
                </a:ln>
                <a:solidFill>
                  <a:schemeClr val="accent6">
                    <a:lumMod val="75000"/>
                  </a:schemeClr>
                </a:solidFill>
                <a:latin typeface="Berlin Sans FB Demi" panose="020E0802020502020306" pitchFamily="34" charset="0"/>
              </a:rPr>
              <a:t>Keywords &amp; Symbols </a:t>
            </a:r>
          </a:p>
          <a:p>
            <a:pPr algn="ctr"/>
            <a:r>
              <a:rPr lang="en-US" sz="4800" b="1" dirty="0">
                <a:ln>
                  <a:solidFill>
                    <a:schemeClr val="bg1"/>
                  </a:solidFill>
                </a:ln>
                <a:solidFill>
                  <a:schemeClr val="accent6">
                    <a:lumMod val="75000"/>
                  </a:schemeClr>
                </a:solidFill>
                <a:latin typeface="Berlin Sans FB Demi" panose="020E0802020502020306" pitchFamily="34" charset="0"/>
              </a:rPr>
              <a:t>Mix &amp; Match Activity</a:t>
            </a:r>
          </a:p>
        </p:txBody>
      </p:sp>
      <p:sp>
        <p:nvSpPr>
          <p:cNvPr id="8" name="TextBox 7">
            <a:extLst>
              <a:ext uri="{FF2B5EF4-FFF2-40B4-BE49-F238E27FC236}">
                <a16:creationId xmlns:a16="http://schemas.microsoft.com/office/drawing/2014/main" id="{79708033-DAFA-D4C9-D208-789D334E7023}"/>
              </a:ext>
            </a:extLst>
          </p:cNvPr>
          <p:cNvSpPr txBox="1"/>
          <p:nvPr/>
        </p:nvSpPr>
        <p:spPr>
          <a:xfrm>
            <a:off x="4554833" y="1887226"/>
            <a:ext cx="1291895" cy="646331"/>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9BFCB8A4-38D4-EFF4-C3B3-A80EEFE537BB}"/>
              </a:ext>
            </a:extLst>
          </p:cNvPr>
          <p:cNvSpPr txBox="1"/>
          <p:nvPr/>
        </p:nvSpPr>
        <p:spPr>
          <a:xfrm>
            <a:off x="5680242" y="1885495"/>
            <a:ext cx="1590553"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&amp;</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V</a:t>
            </a:r>
          </a:p>
        </p:txBody>
      </p:sp>
      <p:sp>
        <p:nvSpPr>
          <p:cNvPr id="10" name="TextBox 9">
            <a:extLst>
              <a:ext uri="{FF2B5EF4-FFF2-40B4-BE49-F238E27FC236}">
                <a16:creationId xmlns:a16="http://schemas.microsoft.com/office/drawing/2014/main" id="{0FC6917E-B9B3-9EA4-A3E0-8A742A6D2A96}"/>
              </a:ext>
            </a:extLst>
          </p:cNvPr>
          <p:cNvSpPr txBox="1"/>
          <p:nvPr/>
        </p:nvSpPr>
        <p:spPr>
          <a:xfrm>
            <a:off x="2655695" y="1885495"/>
            <a:ext cx="2053680"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WITH or W/ </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AND/OR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OPTIONAL</a:t>
            </a:r>
          </a:p>
        </p:txBody>
      </p:sp>
      <p:sp>
        <p:nvSpPr>
          <p:cNvPr id="12" name="TextBox 11">
            <a:extLst>
              <a:ext uri="{FF2B5EF4-FFF2-40B4-BE49-F238E27FC236}">
                <a16:creationId xmlns:a16="http://schemas.microsoft.com/office/drawing/2014/main" id="{E7ED6C4E-C5C7-6058-3681-88815E16D184}"/>
              </a:ext>
            </a:extLst>
          </p:cNvPr>
          <p:cNvSpPr txBox="1"/>
          <p:nvPr/>
        </p:nvSpPr>
        <p:spPr>
          <a:xfrm>
            <a:off x="685800" y="2781577"/>
            <a:ext cx="7772400" cy="307777"/>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Use the list of words below to write in the correct word or symbol that matches the definition.</a:t>
            </a:r>
          </a:p>
        </p:txBody>
      </p:sp>
    </p:spTree>
    <p:extLst>
      <p:ext uri="{BB962C8B-B14F-4D97-AF65-F5344CB8AC3E}">
        <p14:creationId xmlns:p14="http://schemas.microsoft.com/office/powerpoint/2010/main" val="4146743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7F1B-6C5B-478A-CE6C-1CD864E53E04}"/>
            </a:ext>
          </a:extLst>
        </p:cNvPr>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A92BA10F-4152-59C3-D5B4-3BB59A2E305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3" name="Rectangle 2">
            <a:extLst>
              <a:ext uri="{FF2B5EF4-FFF2-40B4-BE49-F238E27FC236}">
                <a16:creationId xmlns:a16="http://schemas.microsoft.com/office/drawing/2014/main" id="{F96F1A28-4951-6A22-3792-CD354393A234}"/>
              </a:ext>
            </a:extLst>
          </p:cNvPr>
          <p:cNvSpPr/>
          <p:nvPr/>
        </p:nvSpPr>
        <p:spPr>
          <a:xfrm>
            <a:off x="485422" y="445478"/>
            <a:ext cx="8173156" cy="60022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B1B36E4-C35C-9F4F-D689-9AE52E7233E4}"/>
              </a:ext>
            </a:extLst>
          </p:cNvPr>
          <p:cNvGraphicFramePr>
            <a:graphicFrameLocks noGrp="1"/>
          </p:cNvGraphicFramePr>
          <p:nvPr>
            <p:extLst>
              <p:ext uri="{D42A27DB-BD31-4B8C-83A1-F6EECF244321}">
                <p14:modId xmlns:p14="http://schemas.microsoft.com/office/powerpoint/2010/main" val="726240508"/>
              </p:ext>
            </p:extLst>
          </p:nvPr>
        </p:nvGraphicFramePr>
        <p:xfrm>
          <a:off x="1341850" y="3200425"/>
          <a:ext cx="6460299" cy="3062043"/>
        </p:xfrm>
        <a:graphic>
          <a:graphicData uri="http://schemas.openxmlformats.org/drawingml/2006/table">
            <a:tbl>
              <a:tblPr firstRow="1" bandRow="1">
                <a:tableStyleId>{073A0DAA-6AF3-43AB-8588-CEC1D06C72B9}</a:tableStyleId>
              </a:tblPr>
              <a:tblGrid>
                <a:gridCol w="1558910">
                  <a:extLst>
                    <a:ext uri="{9D8B030D-6E8A-4147-A177-3AD203B41FA5}">
                      <a16:colId xmlns:a16="http://schemas.microsoft.com/office/drawing/2014/main" val="2431550824"/>
                    </a:ext>
                  </a:extLst>
                </a:gridCol>
                <a:gridCol w="4901389">
                  <a:extLst>
                    <a:ext uri="{9D8B030D-6E8A-4147-A177-3AD203B41FA5}">
                      <a16:colId xmlns:a16="http://schemas.microsoft.com/office/drawing/2014/main" val="2836638957"/>
                    </a:ext>
                  </a:extLst>
                </a:gridCol>
              </a:tblGrid>
              <a:tr h="252023">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WORD OR SYMBOL</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1"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DEFINITION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7438123"/>
                  </a:ext>
                </a:extLst>
              </a:tr>
              <a:tr h="428881">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the flexibility to choose which entrée to prepare/offer from the menu.</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Side item and entrée are bundled and served together.</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2691505"/>
                  </a:ext>
                </a:extLst>
              </a:tr>
              <a:tr h="31595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has choice to prepare/offer or not to prepare/offer that item.</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98083"/>
                  </a:ext>
                </a:extLst>
              </a:tr>
              <a:tr h="605739">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b="1" dirty="0">
                          <a:latin typeface="Calibri" panose="020F0502020204030204" pitchFamily="34" charset="0"/>
                          <a:ea typeface="Calibri" panose="020F0502020204030204" pitchFamily="34" charset="0"/>
                          <a:cs typeface="Calibri" panose="020F0502020204030204" pitchFamily="34" charset="0"/>
                        </a:rPr>
                        <a:t>Fresh Topping: </a:t>
                      </a:r>
                      <a:r>
                        <a:rPr lang="en-US" sz="1200" b="0" dirty="0">
                          <a:latin typeface="Calibri" panose="020F0502020204030204" pitchFamily="34" charset="0"/>
                          <a:ea typeface="Calibri" panose="020F0502020204030204" pitchFamily="34" charset="0"/>
                          <a:cs typeface="Calibri" panose="020F0502020204030204" pitchFamily="34" charset="0"/>
                        </a:rPr>
                        <a:t>The menu will indicate if the Fresh Topping is optional or mandatory to serve with the entrée. The Fresh Topping options include Fresh Pickles, Fresh Lettuce, or Sandwich Set-up. </a:t>
                      </a: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326737"/>
                  </a:ext>
                </a:extLst>
              </a:tr>
              <a:tr h="252023">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Manager’s Choice</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0004151"/>
                  </a:ext>
                </a:extLst>
              </a:tr>
              <a:tr h="252023">
                <a:tc>
                  <a:txBody>
                    <a:bodyPr/>
                    <a:lstStyle/>
                    <a:p>
                      <a:pPr algn="ctr"/>
                      <a:endParaRPr lang="en-US" sz="12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Food item is vegetarian</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709825"/>
                  </a:ext>
                </a:extLst>
              </a:tr>
              <a:tr h="373216">
                <a:tc>
                  <a:txBody>
                    <a:bodyPr/>
                    <a:lstStyle/>
                    <a:p>
                      <a:pPr algn="ctr"/>
                      <a:endParaRPr lang="en-US" sz="1200" b="1" dirty="0">
                        <a:latin typeface="Calibri" panose="020F0502020204030204" pitchFamily="34" charset="0"/>
                        <a:ea typeface="Calibri" panose="020F0502020204030204" pitchFamily="34" charset="0"/>
                        <a:cs typeface="Calibri" panose="020F0502020204030204" pitchFamily="34" charset="0"/>
                      </a:endParaRP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200" dirty="0">
                          <a:latin typeface="Calibri" panose="020F0502020204030204" pitchFamily="34" charset="0"/>
                          <a:ea typeface="Calibri" panose="020F0502020204030204" pitchFamily="34" charset="0"/>
                          <a:cs typeface="Calibri" panose="020F0502020204030204" pitchFamily="34" charset="0"/>
                        </a:rPr>
                        <a:t>Manager can choose to prepare/offer either or both entrees on the menu. </a:t>
                      </a:r>
                    </a:p>
                  </a:txBody>
                  <a:tcPr marL="77724" marR="77724" marT="38862" marB="388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8459551"/>
                  </a:ext>
                </a:extLst>
              </a:tr>
            </a:tbl>
          </a:graphicData>
        </a:graphic>
      </p:graphicFrame>
      <p:sp>
        <p:nvSpPr>
          <p:cNvPr id="6" name="TextBox 5">
            <a:extLst>
              <a:ext uri="{FF2B5EF4-FFF2-40B4-BE49-F238E27FC236}">
                <a16:creationId xmlns:a16="http://schemas.microsoft.com/office/drawing/2014/main" id="{69B85F7A-70FE-621B-257C-5FEC2DBA06EA}"/>
              </a:ext>
            </a:extLst>
          </p:cNvPr>
          <p:cNvSpPr txBox="1"/>
          <p:nvPr/>
        </p:nvSpPr>
        <p:spPr>
          <a:xfrm>
            <a:off x="520591" y="353146"/>
            <a:ext cx="8173156" cy="1569660"/>
          </a:xfrm>
          <a:prstGeom prst="rect">
            <a:avLst/>
          </a:prstGeom>
          <a:noFill/>
          <a:ln>
            <a:noFill/>
          </a:ln>
        </p:spPr>
        <p:txBody>
          <a:bodyPr wrap="square" rtlCol="0">
            <a:spAutoFit/>
          </a:bodyPr>
          <a:lstStyle/>
          <a:p>
            <a:pPr algn="ctr"/>
            <a:r>
              <a:rPr lang="en-US" sz="4800" b="1" dirty="0">
                <a:ln>
                  <a:solidFill>
                    <a:schemeClr val="bg1"/>
                  </a:solidFill>
                </a:ln>
                <a:solidFill>
                  <a:schemeClr val="accent6">
                    <a:lumMod val="75000"/>
                  </a:schemeClr>
                </a:solidFill>
                <a:latin typeface="Berlin Sans FB Demi" panose="020E0802020502020306" pitchFamily="34" charset="0"/>
              </a:rPr>
              <a:t>Keywords &amp; Symbols </a:t>
            </a:r>
          </a:p>
          <a:p>
            <a:pPr algn="ctr"/>
            <a:r>
              <a:rPr lang="en-US" sz="4800" b="1" dirty="0">
                <a:ln>
                  <a:solidFill>
                    <a:schemeClr val="bg1"/>
                  </a:solidFill>
                </a:ln>
                <a:solidFill>
                  <a:schemeClr val="accent6">
                    <a:lumMod val="75000"/>
                  </a:schemeClr>
                </a:solidFill>
                <a:latin typeface="Berlin Sans FB Demi" panose="020E0802020502020306" pitchFamily="34" charset="0"/>
              </a:rPr>
              <a:t>Mix &amp; Match Activity</a:t>
            </a:r>
          </a:p>
        </p:txBody>
      </p:sp>
      <p:sp>
        <p:nvSpPr>
          <p:cNvPr id="8" name="TextBox 7">
            <a:extLst>
              <a:ext uri="{FF2B5EF4-FFF2-40B4-BE49-F238E27FC236}">
                <a16:creationId xmlns:a16="http://schemas.microsoft.com/office/drawing/2014/main" id="{79708033-DAFA-D4C9-D208-789D334E7023}"/>
              </a:ext>
            </a:extLst>
          </p:cNvPr>
          <p:cNvSpPr txBox="1"/>
          <p:nvPr/>
        </p:nvSpPr>
        <p:spPr>
          <a:xfrm>
            <a:off x="4554833" y="1887226"/>
            <a:ext cx="1291895" cy="646331"/>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9BFCB8A4-38D4-EFF4-C3B3-A80EEFE537BB}"/>
              </a:ext>
            </a:extLst>
          </p:cNvPr>
          <p:cNvSpPr txBox="1"/>
          <p:nvPr/>
        </p:nvSpPr>
        <p:spPr>
          <a:xfrm>
            <a:off x="5680242" y="1885495"/>
            <a:ext cx="1590553"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&amp;</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V</a:t>
            </a:r>
          </a:p>
        </p:txBody>
      </p:sp>
      <p:sp>
        <p:nvSpPr>
          <p:cNvPr id="10" name="TextBox 9">
            <a:extLst>
              <a:ext uri="{FF2B5EF4-FFF2-40B4-BE49-F238E27FC236}">
                <a16:creationId xmlns:a16="http://schemas.microsoft.com/office/drawing/2014/main" id="{0FC6917E-B9B3-9EA4-A3E0-8A742A6D2A96}"/>
              </a:ext>
            </a:extLst>
          </p:cNvPr>
          <p:cNvSpPr txBox="1"/>
          <p:nvPr/>
        </p:nvSpPr>
        <p:spPr>
          <a:xfrm>
            <a:off x="2655695" y="1885495"/>
            <a:ext cx="2053680" cy="923330"/>
          </a:xfrm>
          <a:prstGeom prst="rect">
            <a:avLst/>
          </a:prstGeom>
          <a:noFill/>
        </p:spPr>
        <p:txBody>
          <a:bodyPr wrap="square" rtlCol="0">
            <a:spAutoFit/>
          </a:bodyPr>
          <a:lstStyle/>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WITH or W/ </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AND/OR</a:t>
            </a:r>
          </a:p>
          <a:p>
            <a:pPr marL="171450" indent="-171450">
              <a:buSzPct val="130000"/>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OPTIONAL</a:t>
            </a:r>
          </a:p>
        </p:txBody>
      </p:sp>
      <p:sp>
        <p:nvSpPr>
          <p:cNvPr id="12" name="TextBox 11">
            <a:extLst>
              <a:ext uri="{FF2B5EF4-FFF2-40B4-BE49-F238E27FC236}">
                <a16:creationId xmlns:a16="http://schemas.microsoft.com/office/drawing/2014/main" id="{E7ED6C4E-C5C7-6058-3681-88815E16D184}"/>
              </a:ext>
            </a:extLst>
          </p:cNvPr>
          <p:cNvSpPr txBox="1"/>
          <p:nvPr/>
        </p:nvSpPr>
        <p:spPr>
          <a:xfrm>
            <a:off x="685800" y="2781577"/>
            <a:ext cx="7772400" cy="307777"/>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Use the list of words below to write in the correct word or symbol that matches the definition.</a:t>
            </a:r>
          </a:p>
        </p:txBody>
      </p:sp>
      <p:sp>
        <p:nvSpPr>
          <p:cNvPr id="4" name="TextBox 3">
            <a:extLst>
              <a:ext uri="{FF2B5EF4-FFF2-40B4-BE49-F238E27FC236}">
                <a16:creationId xmlns:a16="http://schemas.microsoft.com/office/drawing/2014/main" id="{F4D6AE9C-41B2-C198-4C79-849CFED3F03B}"/>
              </a:ext>
            </a:extLst>
          </p:cNvPr>
          <p:cNvSpPr txBox="1"/>
          <p:nvPr/>
        </p:nvSpPr>
        <p:spPr>
          <a:xfrm>
            <a:off x="1885245" y="3534837"/>
            <a:ext cx="519289" cy="369332"/>
          </a:xfrm>
          <a:prstGeom prst="rect">
            <a:avLst/>
          </a:prstGeom>
          <a:noFill/>
        </p:spPr>
        <p:txBody>
          <a:bodyPr wrap="square" rtlCol="0">
            <a:spAutoFit/>
          </a:bodyPr>
          <a:lstStyle/>
          <a:p>
            <a:r>
              <a:rPr lang="en-US" b="1" dirty="0"/>
              <a:t>OR</a:t>
            </a:r>
          </a:p>
        </p:txBody>
      </p:sp>
      <p:sp>
        <p:nvSpPr>
          <p:cNvPr id="7" name="TextBox 6">
            <a:extLst>
              <a:ext uri="{FF2B5EF4-FFF2-40B4-BE49-F238E27FC236}">
                <a16:creationId xmlns:a16="http://schemas.microsoft.com/office/drawing/2014/main" id="{C0292B7F-6BB9-7991-0E5C-8B1A112562FF}"/>
              </a:ext>
            </a:extLst>
          </p:cNvPr>
          <p:cNvSpPr txBox="1"/>
          <p:nvPr/>
        </p:nvSpPr>
        <p:spPr>
          <a:xfrm>
            <a:off x="1959274" y="3857960"/>
            <a:ext cx="519289" cy="369332"/>
          </a:xfrm>
          <a:prstGeom prst="rect">
            <a:avLst/>
          </a:prstGeom>
          <a:noFill/>
        </p:spPr>
        <p:txBody>
          <a:bodyPr wrap="square" rtlCol="0">
            <a:spAutoFit/>
          </a:bodyPr>
          <a:lstStyle/>
          <a:p>
            <a:r>
              <a:rPr lang="en-US" b="1" dirty="0"/>
              <a:t>&amp;</a:t>
            </a:r>
          </a:p>
        </p:txBody>
      </p:sp>
      <p:sp>
        <p:nvSpPr>
          <p:cNvPr id="11" name="TextBox 10">
            <a:extLst>
              <a:ext uri="{FF2B5EF4-FFF2-40B4-BE49-F238E27FC236}">
                <a16:creationId xmlns:a16="http://schemas.microsoft.com/office/drawing/2014/main" id="{F4F926AE-C186-AC0F-2202-4FA31E9D5498}"/>
              </a:ext>
            </a:extLst>
          </p:cNvPr>
          <p:cNvSpPr txBox="1"/>
          <p:nvPr/>
        </p:nvSpPr>
        <p:spPr>
          <a:xfrm>
            <a:off x="1428695" y="4112380"/>
            <a:ext cx="1580445" cy="369332"/>
          </a:xfrm>
          <a:prstGeom prst="rect">
            <a:avLst/>
          </a:prstGeom>
          <a:noFill/>
        </p:spPr>
        <p:txBody>
          <a:bodyPr wrap="square" rtlCol="0">
            <a:spAutoFit/>
          </a:bodyPr>
          <a:lstStyle/>
          <a:p>
            <a:r>
              <a:rPr lang="en-US" b="1" dirty="0"/>
              <a:t>WITH OR W/</a:t>
            </a:r>
          </a:p>
        </p:txBody>
      </p:sp>
      <p:sp>
        <p:nvSpPr>
          <p:cNvPr id="13" name="TextBox 12">
            <a:extLst>
              <a:ext uri="{FF2B5EF4-FFF2-40B4-BE49-F238E27FC236}">
                <a16:creationId xmlns:a16="http://schemas.microsoft.com/office/drawing/2014/main" id="{5E1ACE35-B22F-F5D7-FA76-6262B58D5817}"/>
              </a:ext>
            </a:extLst>
          </p:cNvPr>
          <p:cNvSpPr txBox="1"/>
          <p:nvPr/>
        </p:nvSpPr>
        <p:spPr>
          <a:xfrm>
            <a:off x="1603019" y="4399191"/>
            <a:ext cx="1309512" cy="369332"/>
          </a:xfrm>
          <a:prstGeom prst="rect">
            <a:avLst/>
          </a:prstGeom>
          <a:noFill/>
        </p:spPr>
        <p:txBody>
          <a:bodyPr wrap="square" rtlCol="0">
            <a:spAutoFit/>
          </a:bodyPr>
          <a:lstStyle/>
          <a:p>
            <a:r>
              <a:rPr lang="en-US" b="1" dirty="0"/>
              <a:t>OPTIONAL</a:t>
            </a:r>
          </a:p>
        </p:txBody>
      </p:sp>
      <p:sp>
        <p:nvSpPr>
          <p:cNvPr id="14" name="TextBox 13">
            <a:extLst>
              <a:ext uri="{FF2B5EF4-FFF2-40B4-BE49-F238E27FC236}">
                <a16:creationId xmlns:a16="http://schemas.microsoft.com/office/drawing/2014/main" id="{5E09F00B-8F95-A664-38A0-BE7EE9F85096}"/>
              </a:ext>
            </a:extLst>
          </p:cNvPr>
          <p:cNvSpPr txBox="1"/>
          <p:nvPr/>
        </p:nvSpPr>
        <p:spPr>
          <a:xfrm>
            <a:off x="1998133" y="4879594"/>
            <a:ext cx="293512" cy="369332"/>
          </a:xfrm>
          <a:prstGeom prst="rect">
            <a:avLst/>
          </a:prstGeom>
          <a:noFill/>
        </p:spPr>
        <p:txBody>
          <a:bodyPr wrap="square" rtlCol="0">
            <a:spAutoFit/>
          </a:bodyPr>
          <a:lstStyle/>
          <a:p>
            <a:r>
              <a:rPr lang="en-US" b="1" dirty="0"/>
              <a:t>*</a:t>
            </a:r>
          </a:p>
        </p:txBody>
      </p:sp>
      <p:sp>
        <p:nvSpPr>
          <p:cNvPr id="15" name="TextBox 14">
            <a:extLst>
              <a:ext uri="{FF2B5EF4-FFF2-40B4-BE49-F238E27FC236}">
                <a16:creationId xmlns:a16="http://schemas.microsoft.com/office/drawing/2014/main" id="{B5242B17-F029-22DD-8687-4EB83904C9D9}"/>
              </a:ext>
            </a:extLst>
          </p:cNvPr>
          <p:cNvSpPr txBox="1"/>
          <p:nvPr/>
        </p:nvSpPr>
        <p:spPr>
          <a:xfrm>
            <a:off x="1922259" y="5359997"/>
            <a:ext cx="445260" cy="369332"/>
          </a:xfrm>
          <a:prstGeom prst="rect">
            <a:avLst/>
          </a:prstGeom>
          <a:noFill/>
        </p:spPr>
        <p:txBody>
          <a:bodyPr wrap="square" rtlCol="0">
            <a:spAutoFit/>
          </a:bodyPr>
          <a:lstStyle/>
          <a:p>
            <a:r>
              <a:rPr lang="en-US" b="1" dirty="0"/>
              <a:t>**</a:t>
            </a:r>
          </a:p>
        </p:txBody>
      </p:sp>
      <p:sp>
        <p:nvSpPr>
          <p:cNvPr id="16" name="TextBox 15">
            <a:extLst>
              <a:ext uri="{FF2B5EF4-FFF2-40B4-BE49-F238E27FC236}">
                <a16:creationId xmlns:a16="http://schemas.microsoft.com/office/drawing/2014/main" id="{09F9C3A3-D347-257F-4C60-09E580DA95F6}"/>
              </a:ext>
            </a:extLst>
          </p:cNvPr>
          <p:cNvSpPr txBox="1"/>
          <p:nvPr/>
        </p:nvSpPr>
        <p:spPr>
          <a:xfrm>
            <a:off x="1942340" y="5603988"/>
            <a:ext cx="445260" cy="369332"/>
          </a:xfrm>
          <a:prstGeom prst="rect">
            <a:avLst/>
          </a:prstGeom>
          <a:noFill/>
        </p:spPr>
        <p:txBody>
          <a:bodyPr wrap="square" rtlCol="0">
            <a:spAutoFit/>
          </a:bodyPr>
          <a:lstStyle/>
          <a:p>
            <a:r>
              <a:rPr lang="en-US" b="1" dirty="0">
                <a:solidFill>
                  <a:schemeClr val="accent6">
                    <a:lumMod val="75000"/>
                  </a:schemeClr>
                </a:solidFill>
              </a:rPr>
              <a:t>V</a:t>
            </a:r>
          </a:p>
        </p:txBody>
      </p:sp>
      <p:sp>
        <p:nvSpPr>
          <p:cNvPr id="17" name="TextBox 16">
            <a:extLst>
              <a:ext uri="{FF2B5EF4-FFF2-40B4-BE49-F238E27FC236}">
                <a16:creationId xmlns:a16="http://schemas.microsoft.com/office/drawing/2014/main" id="{281EF4FD-4E47-2F52-2663-A00DA313AB27}"/>
              </a:ext>
            </a:extLst>
          </p:cNvPr>
          <p:cNvSpPr txBox="1"/>
          <p:nvPr/>
        </p:nvSpPr>
        <p:spPr>
          <a:xfrm>
            <a:off x="1675476" y="5913624"/>
            <a:ext cx="1086881" cy="369332"/>
          </a:xfrm>
          <a:prstGeom prst="rect">
            <a:avLst/>
          </a:prstGeom>
          <a:noFill/>
        </p:spPr>
        <p:txBody>
          <a:bodyPr wrap="square" rtlCol="0">
            <a:spAutoFit/>
          </a:bodyPr>
          <a:lstStyle/>
          <a:p>
            <a:r>
              <a:rPr lang="en-US" b="1" dirty="0"/>
              <a:t>AND/OR</a:t>
            </a:r>
          </a:p>
        </p:txBody>
      </p:sp>
    </p:spTree>
    <p:custDataLst>
      <p:tags r:id="rId1"/>
    </p:custDataLst>
    <p:extLst>
      <p:ext uri="{BB962C8B-B14F-4D97-AF65-F5344CB8AC3E}">
        <p14:creationId xmlns:p14="http://schemas.microsoft.com/office/powerpoint/2010/main" val="163039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3" grpId="0"/>
      <p:bldP spid="14" grpId="0"/>
      <p:bldP spid="15"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background with a black border&#10;&#10;Description automatically generated with medium confidence">
            <a:extLst>
              <a:ext uri="{FF2B5EF4-FFF2-40B4-BE49-F238E27FC236}">
                <a16:creationId xmlns:a16="http://schemas.microsoft.com/office/drawing/2014/main" id="{6E491C63-5883-1D00-1EDA-A37D1E9A99B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pic>
        <p:nvPicPr>
          <p:cNvPr id="20" name="Picture 19" descr="A knife with a black handle&#10;&#10;Description automatically generated">
            <a:extLst>
              <a:ext uri="{FF2B5EF4-FFF2-40B4-BE49-F238E27FC236}">
                <a16:creationId xmlns:a16="http://schemas.microsoft.com/office/drawing/2014/main" id="{04A2E24C-B6DC-0915-7D2C-213CA7E8D225}"/>
              </a:ext>
            </a:extLst>
          </p:cNvPr>
          <p:cNvPicPr>
            <a:picLocks noChangeAspect="1"/>
          </p:cNvPicPr>
          <p:nvPr/>
        </p:nvPicPr>
        <p:blipFill>
          <a:blip r:embed="rId6">
            <a:alphaModFix amt="20000"/>
            <a:extLst>
              <a:ext uri="{837473B0-CC2E-450A-ABE3-18F120FF3D39}">
                <a1611:picAttrSrcUrl xmlns:a1611="http://schemas.microsoft.com/office/drawing/2016/11/main" r:id="rId7"/>
              </a:ext>
            </a:extLst>
          </a:blip>
          <a:stretch>
            <a:fillRect/>
          </a:stretch>
        </p:blipFill>
        <p:spPr>
          <a:xfrm>
            <a:off x="727970" y="3762120"/>
            <a:ext cx="2050742" cy="1303247"/>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207706"/>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lvl="0" algn="ctr">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Salad Entrée</a:t>
            </a:r>
          </a:p>
        </p:txBody>
      </p:sp>
      <p:sp>
        <p:nvSpPr>
          <p:cNvPr id="3" name="TextBox 2">
            <a:extLst>
              <a:ext uri="{FF2B5EF4-FFF2-40B4-BE49-F238E27FC236}">
                <a16:creationId xmlns:a16="http://schemas.microsoft.com/office/drawing/2014/main" id="{A5B7995C-D5EA-2FD4-55AA-890C5420F3D3}"/>
              </a:ext>
            </a:extLst>
          </p:cNvPr>
          <p:cNvSpPr txBox="1"/>
          <p:nvPr/>
        </p:nvSpPr>
        <p:spPr>
          <a:xfrm>
            <a:off x="1" y="1203552"/>
            <a:ext cx="9143999" cy="1384995"/>
          </a:xfrm>
          <a:prstGeom prst="rect">
            <a:avLst/>
          </a:prstGeom>
          <a:noFill/>
        </p:spPr>
        <p:txBody>
          <a:bodyPr wrap="square" rtlCol="0">
            <a:spAutoFit/>
          </a:bodyPr>
          <a:lstStyle/>
          <a:p>
            <a:pPr algn="ctr"/>
            <a:r>
              <a:rPr lang="en-US" sz="2800" dirty="0">
                <a:solidFill>
                  <a:schemeClr val="bg1"/>
                </a:solidFill>
              </a:rPr>
              <a:t>The entrée salad and roll are </a:t>
            </a:r>
            <a:r>
              <a:rPr lang="en-US" sz="2800" b="1" dirty="0">
                <a:solidFill>
                  <a:schemeClr val="bg1"/>
                </a:solidFill>
              </a:rPr>
              <a:t>not</a:t>
            </a:r>
            <a:r>
              <a:rPr lang="en-US" sz="2800" dirty="0">
                <a:solidFill>
                  <a:schemeClr val="bg1"/>
                </a:solidFill>
              </a:rPr>
              <a:t> bundled together. </a:t>
            </a:r>
          </a:p>
          <a:p>
            <a:pPr algn="ctr"/>
            <a:r>
              <a:rPr lang="en-US" sz="2800" dirty="0">
                <a:solidFill>
                  <a:schemeClr val="bg1"/>
                </a:solidFill>
              </a:rPr>
              <a:t>The grain component is Offer Vs Serve. </a:t>
            </a:r>
          </a:p>
          <a:p>
            <a:pPr algn="ctr"/>
            <a:r>
              <a:rPr lang="en-US" sz="2800" dirty="0">
                <a:solidFill>
                  <a:schemeClr val="bg1"/>
                </a:solidFill>
              </a:rPr>
              <a:t>The servings of salads and rolls </a:t>
            </a:r>
            <a:r>
              <a:rPr lang="en-US" sz="2800" b="1" dirty="0">
                <a:solidFill>
                  <a:schemeClr val="bg1"/>
                </a:solidFill>
              </a:rPr>
              <a:t>will</a:t>
            </a:r>
            <a:r>
              <a:rPr lang="en-US" sz="2800" dirty="0">
                <a:solidFill>
                  <a:schemeClr val="bg1"/>
                </a:solidFill>
              </a:rPr>
              <a:t> or </a:t>
            </a:r>
            <a:r>
              <a:rPr lang="en-US" sz="2800" b="1" dirty="0">
                <a:solidFill>
                  <a:schemeClr val="bg1"/>
                </a:solidFill>
              </a:rPr>
              <a:t>will not </a:t>
            </a:r>
            <a:r>
              <a:rPr lang="en-US" sz="2800" dirty="0">
                <a:solidFill>
                  <a:schemeClr val="bg1"/>
                </a:solidFill>
              </a:rPr>
              <a:t>match.</a:t>
            </a:r>
          </a:p>
        </p:txBody>
      </p:sp>
      <p:grpSp>
        <p:nvGrpSpPr>
          <p:cNvPr id="32" name="Group 31">
            <a:extLst>
              <a:ext uri="{FF2B5EF4-FFF2-40B4-BE49-F238E27FC236}">
                <a16:creationId xmlns:a16="http://schemas.microsoft.com/office/drawing/2014/main" id="{6A2484CA-58BE-3602-9EFA-9CA4C657FBDA}"/>
              </a:ext>
            </a:extLst>
          </p:cNvPr>
          <p:cNvGrpSpPr/>
          <p:nvPr/>
        </p:nvGrpSpPr>
        <p:grpSpPr>
          <a:xfrm>
            <a:off x="237016" y="3027638"/>
            <a:ext cx="8721959" cy="1967937"/>
            <a:chOff x="1005458" y="3730050"/>
            <a:chExt cx="7406325" cy="1324905"/>
          </a:xfrm>
        </p:grpSpPr>
        <p:grpSp>
          <p:nvGrpSpPr>
            <p:cNvPr id="25" name="Group 24">
              <a:extLst>
                <a:ext uri="{FF2B5EF4-FFF2-40B4-BE49-F238E27FC236}">
                  <a16:creationId xmlns:a16="http://schemas.microsoft.com/office/drawing/2014/main" id="{820239BF-E3E5-B035-B405-B092094932DF}"/>
                </a:ext>
              </a:extLst>
            </p:cNvPr>
            <p:cNvGrpSpPr/>
            <p:nvPr/>
          </p:nvGrpSpPr>
          <p:grpSpPr>
            <a:xfrm>
              <a:off x="1005458" y="3737982"/>
              <a:ext cx="7406325" cy="1303739"/>
              <a:chOff x="1005458" y="3737982"/>
              <a:chExt cx="7406325" cy="1303739"/>
            </a:xfrm>
          </p:grpSpPr>
          <p:sp>
            <p:nvSpPr>
              <p:cNvPr id="6" name="Rectangle 5">
                <a:extLst>
                  <a:ext uri="{FF2B5EF4-FFF2-40B4-BE49-F238E27FC236}">
                    <a16:creationId xmlns:a16="http://schemas.microsoft.com/office/drawing/2014/main" id="{C12F9E06-7A7B-EECF-0149-701079E90AB9}"/>
                  </a:ext>
                </a:extLst>
              </p:cNvPr>
              <p:cNvSpPr/>
              <p:nvPr/>
            </p:nvSpPr>
            <p:spPr>
              <a:xfrm>
                <a:off x="1005458" y="3738309"/>
                <a:ext cx="7406325" cy="12943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6EE10987-BC24-64CC-B979-123178DE9DA8}"/>
                  </a:ext>
                </a:extLst>
              </p:cNvPr>
              <p:cNvSpPr txBox="1"/>
              <p:nvPr/>
            </p:nvSpPr>
            <p:spPr>
              <a:xfrm>
                <a:off x="1111160" y="3824271"/>
                <a:ext cx="1564186" cy="1181092"/>
              </a:xfrm>
              <a:prstGeom prst="rect">
                <a:avLst/>
              </a:prstGeom>
              <a:noFill/>
            </p:spPr>
            <p:txBody>
              <a:bodyPr wrap="none" rtlCol="0">
                <a:spAutoFit/>
              </a:bodyPr>
              <a:lstStyle/>
              <a:p>
                <a:pPr algn="ctr"/>
                <a:r>
                  <a:rPr lang="en-US" b="1" dirty="0">
                    <a:latin typeface="+mj-lt"/>
                    <a:ea typeface="Calibri" panose="020F0502020204030204" pitchFamily="34" charset="0"/>
                    <a:cs typeface="Calibri" panose="020F0502020204030204" pitchFamily="34" charset="0"/>
                  </a:rPr>
                  <a:t>Chicken Parmesan</a:t>
                </a:r>
              </a:p>
              <a:p>
                <a:pPr algn="ctr"/>
                <a:r>
                  <a:rPr lang="en-US" b="1" dirty="0">
                    <a:latin typeface="+mj-lt"/>
                    <a:ea typeface="Calibri" panose="020F0502020204030204" pitchFamily="34" charset="0"/>
                    <a:cs typeface="Calibri" panose="020F0502020204030204" pitchFamily="34" charset="0"/>
                  </a:rPr>
                  <a:t>Salad</a:t>
                </a:r>
              </a:p>
              <a:p>
                <a:pPr algn="ctr"/>
                <a:r>
                  <a:rPr lang="en-US" b="1" dirty="0">
                    <a:latin typeface="+mj-lt"/>
                    <a:ea typeface="Calibri" panose="020F0502020204030204" pitchFamily="34" charset="0"/>
                    <a:cs typeface="Calibri" panose="020F0502020204030204" pitchFamily="34" charset="0"/>
                  </a:rPr>
                  <a:t>(R5710)</a:t>
                </a:r>
              </a:p>
              <a:p>
                <a:pPr algn="ctr"/>
                <a:r>
                  <a:rPr lang="en-US" b="1" dirty="0">
                    <a:latin typeface="+mj-lt"/>
                    <a:ea typeface="Calibri" panose="020F0502020204030204" pitchFamily="34" charset="0"/>
                    <a:cs typeface="Calibri" panose="020F0502020204030204" pitchFamily="34" charset="0"/>
                  </a:rPr>
                  <a:t>Cheesy Garlic </a:t>
                </a:r>
              </a:p>
              <a:p>
                <a:pPr algn="ctr"/>
                <a:r>
                  <a:rPr lang="en-US" b="1" dirty="0">
                    <a:latin typeface="+mj-lt"/>
                    <a:ea typeface="Calibri" panose="020F0502020204030204" pitchFamily="34" charset="0"/>
                    <a:cs typeface="Calibri" panose="020F0502020204030204" pitchFamily="34" charset="0"/>
                  </a:rPr>
                  <a:t>Breadstick</a:t>
                </a:r>
              </a:p>
              <a:p>
                <a:pPr algn="ctr"/>
                <a:r>
                  <a:rPr lang="en-US" b="1" dirty="0">
                    <a:latin typeface="+mj-lt"/>
                    <a:ea typeface="Calibri" panose="020F0502020204030204" pitchFamily="34" charset="0"/>
                    <a:cs typeface="Calibri" panose="020F0502020204030204" pitchFamily="34" charset="0"/>
                  </a:rPr>
                  <a:t>(R2657)</a:t>
                </a:r>
              </a:p>
            </p:txBody>
          </p:sp>
          <p:sp>
            <p:nvSpPr>
              <p:cNvPr id="18" name="TextBox 17">
                <a:extLst>
                  <a:ext uri="{FF2B5EF4-FFF2-40B4-BE49-F238E27FC236}">
                    <a16:creationId xmlns:a16="http://schemas.microsoft.com/office/drawing/2014/main" id="{F36931E2-70F0-6D1F-E045-E61CF3F0A03F}"/>
                  </a:ext>
                </a:extLst>
              </p:cNvPr>
              <p:cNvSpPr txBox="1"/>
              <p:nvPr/>
            </p:nvSpPr>
            <p:spPr>
              <a:xfrm>
                <a:off x="4310131" y="3910707"/>
                <a:ext cx="2268704" cy="994605"/>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Chinese Vegan </a:t>
                </a:r>
              </a:p>
              <a:p>
                <a:pPr algn="ctr"/>
                <a:r>
                  <a:rPr lang="en-US" b="1" dirty="0" err="1">
                    <a:latin typeface="Calibri Light" panose="020F0302020204030204" pitchFamily="34" charset="0"/>
                    <a:cs typeface="Calibri Light" panose="020F0302020204030204" pitchFamily="34" charset="0"/>
                  </a:rPr>
                  <a:t>Chik’n</a:t>
                </a:r>
                <a:r>
                  <a:rPr lang="en-US" b="1" dirty="0">
                    <a:latin typeface="Calibri Light" panose="020F0302020204030204" pitchFamily="34" charset="0"/>
                    <a:cs typeface="Calibri Light" panose="020F0302020204030204" pitchFamily="34" charset="0"/>
                  </a:rPr>
                  <a:t> Salad</a:t>
                </a:r>
              </a:p>
              <a:p>
                <a:pPr algn="ctr"/>
                <a:r>
                  <a:rPr lang="en-US" b="1" dirty="0">
                    <a:latin typeface="Calibri Light" panose="020F0302020204030204" pitchFamily="34" charset="0"/>
                    <a:cs typeface="Calibri Light" panose="020F0302020204030204" pitchFamily="34" charset="0"/>
                  </a:rPr>
                  <a:t>(R6039)</a:t>
                </a:r>
              </a:p>
              <a:p>
                <a:pPr algn="ctr"/>
                <a:r>
                  <a:rPr lang="en-US" b="1" dirty="0">
                    <a:latin typeface="Calibri Light" panose="020F0302020204030204" pitchFamily="34" charset="0"/>
                    <a:cs typeface="Calibri Light" panose="020F0302020204030204" pitchFamily="34" charset="0"/>
                  </a:rPr>
                  <a:t>Artisan Roll </a:t>
                </a:r>
              </a:p>
              <a:p>
                <a:pPr algn="ctr"/>
                <a:r>
                  <a:rPr lang="en-US" b="1" dirty="0">
                    <a:latin typeface="Calibri Light" panose="020F0302020204030204" pitchFamily="34" charset="0"/>
                    <a:cs typeface="Calibri Light" panose="020F0302020204030204" pitchFamily="34" charset="0"/>
                  </a:rPr>
                  <a:t>(CMS #6068)</a:t>
                </a:r>
              </a:p>
            </p:txBody>
          </p:sp>
          <p:sp>
            <p:nvSpPr>
              <p:cNvPr id="5" name="Rectangle 4">
                <a:extLst>
                  <a:ext uri="{FF2B5EF4-FFF2-40B4-BE49-F238E27FC236}">
                    <a16:creationId xmlns:a16="http://schemas.microsoft.com/office/drawing/2014/main" id="{3A391A46-500D-169B-C0E9-A79CB46AB398}"/>
                  </a:ext>
                </a:extLst>
              </p:cNvPr>
              <p:cNvSpPr/>
              <p:nvPr/>
            </p:nvSpPr>
            <p:spPr>
              <a:xfrm>
                <a:off x="1005458" y="3737982"/>
                <a:ext cx="740632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Connector 8">
              <a:extLst>
                <a:ext uri="{FF2B5EF4-FFF2-40B4-BE49-F238E27FC236}">
                  <a16:creationId xmlns:a16="http://schemas.microsoft.com/office/drawing/2014/main" id="{D8C48AD4-7734-0FE9-F857-04E502470A60}"/>
                </a:ext>
              </a:extLst>
            </p:cNvPr>
            <p:cNvCxnSpPr>
              <a:cxnSpLocks/>
            </p:cNvCxnSpPr>
            <p:nvPr/>
          </p:nvCxnSpPr>
          <p:spPr>
            <a:xfrm>
              <a:off x="2791051" y="3747363"/>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78DD41-1659-FEEC-7B23-73F5756AA424}"/>
                </a:ext>
              </a:extLst>
            </p:cNvPr>
            <p:cNvCxnSpPr>
              <a:cxnSpLocks/>
            </p:cNvCxnSpPr>
            <p:nvPr/>
          </p:nvCxnSpPr>
          <p:spPr>
            <a:xfrm>
              <a:off x="6431202" y="3730050"/>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BC04C-30F1-3612-FF6A-02FC21F77969}"/>
                </a:ext>
              </a:extLst>
            </p:cNvPr>
            <p:cNvCxnSpPr>
              <a:cxnSpLocks/>
            </p:cNvCxnSpPr>
            <p:nvPr/>
          </p:nvCxnSpPr>
          <p:spPr>
            <a:xfrm>
              <a:off x="4457334" y="3740598"/>
              <a:ext cx="0" cy="13075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B17A2D6-6015-310B-6D6E-181EEDDFEE9B}"/>
                </a:ext>
              </a:extLst>
            </p:cNvPr>
            <p:cNvSpPr txBox="1"/>
            <p:nvPr/>
          </p:nvSpPr>
          <p:spPr>
            <a:xfrm>
              <a:off x="2778411" y="3820484"/>
              <a:ext cx="1692357" cy="1181092"/>
            </a:xfrm>
            <a:prstGeom prst="rect">
              <a:avLst/>
            </a:prstGeom>
            <a:noFill/>
          </p:spPr>
          <p:txBody>
            <a:bodyPr wrap="none" rtlCol="0">
              <a:spAutoFit/>
            </a:bodyPr>
            <a:lstStyle/>
            <a:p>
              <a:pPr algn="ctr"/>
              <a:r>
                <a:rPr lang="en-US" b="1" dirty="0">
                  <a:latin typeface="Calibri Light" panose="020F0302020204030204" pitchFamily="34" charset="0"/>
                  <a:cs typeface="Calibri Light" panose="020F0302020204030204" pitchFamily="34" charset="0"/>
                </a:rPr>
                <a:t>Cajun Chicken Salad</a:t>
              </a:r>
            </a:p>
            <a:p>
              <a:pPr algn="ctr"/>
              <a:r>
                <a:rPr lang="en-US" b="1" dirty="0">
                  <a:latin typeface="Calibri Light" panose="020F0302020204030204" pitchFamily="34" charset="0"/>
                  <a:cs typeface="Calibri Light" panose="020F0302020204030204" pitchFamily="34" charset="0"/>
                </a:rPr>
                <a:t>(R5713)</a:t>
              </a:r>
            </a:p>
            <a:p>
              <a:pPr algn="ctr"/>
              <a:r>
                <a:rPr lang="en-US" b="1" dirty="0">
                  <a:latin typeface="Calibri Light" panose="020F0302020204030204" pitchFamily="34" charset="0"/>
                  <a:cs typeface="Calibri Light" panose="020F0302020204030204" pitchFamily="34" charset="0"/>
                </a:rPr>
                <a:t>Cajun Ranch </a:t>
              </a:r>
            </a:p>
            <a:p>
              <a:pPr algn="ctr"/>
              <a:r>
                <a:rPr lang="en-US" b="1" dirty="0">
                  <a:latin typeface="Calibri Light" panose="020F0302020204030204" pitchFamily="34" charset="0"/>
                  <a:cs typeface="Calibri Light" panose="020F0302020204030204" pitchFamily="34" charset="0"/>
                </a:rPr>
                <a:t>Dressing</a:t>
              </a:r>
            </a:p>
            <a:p>
              <a:pPr algn="ctr"/>
              <a:r>
                <a:rPr lang="en-US" b="1" dirty="0">
                  <a:latin typeface="Calibri Light" panose="020F0302020204030204" pitchFamily="34" charset="0"/>
                  <a:cs typeface="Calibri Light" panose="020F0302020204030204" pitchFamily="34" charset="0"/>
                </a:rPr>
                <a:t>Honey Biscuit</a:t>
              </a:r>
            </a:p>
            <a:p>
              <a:pPr algn="ctr"/>
              <a:r>
                <a:rPr lang="en-US" b="1" dirty="0">
                  <a:latin typeface="Calibri Light" panose="020F0302020204030204" pitchFamily="34" charset="0"/>
                  <a:cs typeface="Calibri Light" panose="020F0302020204030204" pitchFamily="34" charset="0"/>
                </a:rPr>
                <a:t>(R2638)</a:t>
              </a:r>
            </a:p>
          </p:txBody>
        </p:sp>
      </p:grpSp>
      <p:pic>
        <p:nvPicPr>
          <p:cNvPr id="2" name="Picture 1">
            <a:extLst>
              <a:ext uri="{FF2B5EF4-FFF2-40B4-BE49-F238E27FC236}">
                <a16:creationId xmlns:a16="http://schemas.microsoft.com/office/drawing/2014/main" id="{0A9E3234-65D6-8CE9-3FBA-CCB3A6AE0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648" y="5447252"/>
            <a:ext cx="1404744" cy="109257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DEC78C61-D059-F895-4A91-EECA2FE63BE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2968053" y="5224753"/>
            <a:ext cx="1639995" cy="1428549"/>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428D8B-7870-3D76-048F-83A0178055B4}"/>
              </a:ext>
            </a:extLst>
          </p:cNvPr>
          <p:cNvSpPr txBox="1"/>
          <p:nvPr/>
        </p:nvSpPr>
        <p:spPr>
          <a:xfrm>
            <a:off x="6590484" y="3287906"/>
            <a:ext cx="2332405" cy="1477328"/>
          </a:xfrm>
          <a:prstGeom prst="rect">
            <a:avLst/>
          </a:prstGeom>
          <a:noFill/>
        </p:spPr>
        <p:txBody>
          <a:bodyPr wrap="square" rtlCol="0">
            <a:spAutoFit/>
          </a:bodyPr>
          <a:lstStyle/>
          <a:p>
            <a:pPr algn="ctr"/>
            <a:r>
              <a:rPr lang="en-US" b="1" dirty="0">
                <a:latin typeface="Calibri Light" panose="020F0302020204030204" pitchFamily="34" charset="0"/>
                <a:cs typeface="Calibri Light" panose="020F0302020204030204" pitchFamily="34" charset="0"/>
              </a:rPr>
              <a:t>Chinese Chicken Salad</a:t>
            </a:r>
          </a:p>
          <a:p>
            <a:pPr algn="ctr"/>
            <a:r>
              <a:rPr lang="en-US" b="1" dirty="0">
                <a:latin typeface="Calibri Light" panose="020F0302020204030204" pitchFamily="34" charset="0"/>
                <a:cs typeface="Calibri Light" panose="020F0302020204030204" pitchFamily="34" charset="0"/>
              </a:rPr>
              <a:t>w/Shredded Chicken</a:t>
            </a:r>
          </a:p>
          <a:p>
            <a:pPr algn="ctr"/>
            <a:r>
              <a:rPr lang="en-US" b="1" dirty="0">
                <a:latin typeface="Calibri Light" panose="020F0302020204030204" pitchFamily="34" charset="0"/>
                <a:cs typeface="Calibri Light" panose="020F0302020204030204" pitchFamily="34" charset="0"/>
              </a:rPr>
              <a:t>(R5709)</a:t>
            </a:r>
          </a:p>
          <a:p>
            <a:pPr algn="ctr"/>
            <a:r>
              <a:rPr lang="en-US" b="1" dirty="0">
                <a:latin typeface="Calibri Light" panose="020F0302020204030204" pitchFamily="34" charset="0"/>
                <a:cs typeface="Calibri Light" panose="020F0302020204030204" pitchFamily="34" charset="0"/>
              </a:rPr>
              <a:t>Hawaiian Roll</a:t>
            </a:r>
          </a:p>
          <a:p>
            <a:pPr algn="ctr"/>
            <a:r>
              <a:rPr lang="en-US" b="1" dirty="0">
                <a:latin typeface="Calibri Light" panose="020F0302020204030204" pitchFamily="34" charset="0"/>
                <a:cs typeface="Calibri Light" panose="020F0302020204030204" pitchFamily="34" charset="0"/>
              </a:rPr>
              <a:t>(CMS #6082)</a:t>
            </a:r>
          </a:p>
        </p:txBody>
      </p:sp>
    </p:spTree>
    <p:custDataLst>
      <p:tags r:id="rId1"/>
    </p:custDataLst>
    <p:extLst>
      <p:ext uri="{BB962C8B-B14F-4D97-AF65-F5344CB8AC3E}">
        <p14:creationId xmlns:p14="http://schemas.microsoft.com/office/powerpoint/2010/main" val="14941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2.22222E-6 L -0.20018 -0.00046 " pathEditMode="relative" rAng="0" ptsTypes="AA">
                                      <p:cBhvr>
                                        <p:cTn id="6" dur="2000" fill="hold"/>
                                        <p:tgtEl>
                                          <p:spTgt spid="4"/>
                                        </p:tgtEl>
                                        <p:attrNameLst>
                                          <p:attrName>ppt_x</p:attrName>
                                          <p:attrName>ppt_y</p:attrName>
                                        </p:attrNameLst>
                                      </p:cBhvr>
                                      <p:rCtr x="-10017" y="-23"/>
                                    </p:animMotion>
                                  </p:childTnLst>
                                </p:cTn>
                              </p:par>
                              <p:par>
                                <p:cTn id="7" presetID="42" presetClass="path" presetSubtype="0" accel="50000" decel="50000" fill="hold" nodeType="withEffect">
                                  <p:stCondLst>
                                    <p:cond delay="0"/>
                                  </p:stCondLst>
                                  <p:childTnLst>
                                    <p:animMotion origin="layout" path="M 2.77778E-6 -2.59259E-6 L 0.21337 0.00324 " pathEditMode="relative" rAng="0" ptsTypes="AA">
                                      <p:cBhvr>
                                        <p:cTn id="8" dur="2000" fill="hold"/>
                                        <p:tgtEl>
                                          <p:spTgt spid="2"/>
                                        </p:tgtEl>
                                        <p:attrNameLst>
                                          <p:attrName>ppt_x</p:attrName>
                                          <p:attrName>ppt_y</p:attrName>
                                        </p:attrNameLst>
                                      </p:cBhvr>
                                      <p:rCtr x="106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background with a black border&#10;&#10;Description automatically generated with medium confidence">
            <a:extLst>
              <a:ext uri="{FF2B5EF4-FFF2-40B4-BE49-F238E27FC236}">
                <a16:creationId xmlns:a16="http://schemas.microsoft.com/office/drawing/2014/main" id="{619CC89B-A125-9CB2-0598-7435CB35D23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385763" y="191589"/>
            <a:ext cx="8372475"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rPr>
              <a:t>Bread Items</a:t>
            </a:r>
          </a:p>
        </p:txBody>
      </p:sp>
      <p:sp>
        <p:nvSpPr>
          <p:cNvPr id="41" name="TextBox 40">
            <a:extLst>
              <a:ext uri="{FF2B5EF4-FFF2-40B4-BE49-F238E27FC236}">
                <a16:creationId xmlns:a16="http://schemas.microsoft.com/office/drawing/2014/main" id="{BB81BB85-DED0-15D9-E36E-4CC2E6522109}"/>
              </a:ext>
            </a:extLst>
          </p:cNvPr>
          <p:cNvSpPr txBox="1"/>
          <p:nvPr/>
        </p:nvSpPr>
        <p:spPr>
          <a:xfrm>
            <a:off x="351736" y="1268983"/>
            <a:ext cx="8440528" cy="2246769"/>
          </a:xfrm>
          <a:prstGeom prst="rect">
            <a:avLst/>
          </a:prstGeom>
          <a:noFill/>
        </p:spPr>
        <p:txBody>
          <a:bodyPr wrap="square" rtlCol="0">
            <a:spAutoFit/>
          </a:bodyPr>
          <a:lstStyle/>
          <a:p>
            <a:pPr algn="ctr"/>
            <a:r>
              <a:rPr lang="en-US" sz="2800" dirty="0">
                <a:solidFill>
                  <a:schemeClr val="bg1"/>
                </a:solidFill>
              </a:rPr>
              <a:t>Bread items with a recipe or stock number are </a:t>
            </a:r>
            <a:r>
              <a:rPr lang="en-US" sz="2800" b="1" dirty="0">
                <a:solidFill>
                  <a:schemeClr val="bg1"/>
                </a:solidFill>
              </a:rPr>
              <a:t>not</a:t>
            </a:r>
            <a:r>
              <a:rPr lang="en-US" sz="2800" dirty="0">
                <a:solidFill>
                  <a:schemeClr val="bg1"/>
                </a:solidFill>
              </a:rPr>
              <a:t> bundled with the entrée. </a:t>
            </a:r>
          </a:p>
          <a:p>
            <a:pPr algn="ctr"/>
            <a:r>
              <a:rPr lang="en-US" sz="2800" dirty="0">
                <a:solidFill>
                  <a:schemeClr val="bg1"/>
                </a:solidFill>
              </a:rPr>
              <a:t>These bread items do not have an “AND” indicating they are bundled with the entrée. </a:t>
            </a:r>
          </a:p>
          <a:p>
            <a:pPr algn="ctr"/>
            <a:r>
              <a:rPr lang="en-US" sz="2800" dirty="0">
                <a:solidFill>
                  <a:schemeClr val="bg1"/>
                </a:solidFill>
              </a:rPr>
              <a:t>These items follow Offer Versus Serve (OVS) guidelines. </a:t>
            </a:r>
          </a:p>
        </p:txBody>
      </p:sp>
      <p:grpSp>
        <p:nvGrpSpPr>
          <p:cNvPr id="12" name="Group 11">
            <a:extLst>
              <a:ext uri="{FF2B5EF4-FFF2-40B4-BE49-F238E27FC236}">
                <a16:creationId xmlns:a16="http://schemas.microsoft.com/office/drawing/2014/main" id="{8857D244-1D5F-591B-7B34-BCBF558351DD}"/>
              </a:ext>
            </a:extLst>
          </p:cNvPr>
          <p:cNvGrpSpPr/>
          <p:nvPr/>
        </p:nvGrpSpPr>
        <p:grpSpPr>
          <a:xfrm>
            <a:off x="351736" y="3956600"/>
            <a:ext cx="8460137" cy="1965835"/>
            <a:chOff x="657349" y="5206120"/>
            <a:chExt cx="7972568" cy="1326117"/>
          </a:xfrm>
        </p:grpSpPr>
        <p:sp>
          <p:nvSpPr>
            <p:cNvPr id="28" name="Rectangle 27">
              <a:extLst>
                <a:ext uri="{FF2B5EF4-FFF2-40B4-BE49-F238E27FC236}">
                  <a16:creationId xmlns:a16="http://schemas.microsoft.com/office/drawing/2014/main" id="{90AE1046-5AD6-AE40-761F-E6FA40CDEA4E}"/>
                </a:ext>
              </a:extLst>
            </p:cNvPr>
            <p:cNvSpPr/>
            <p:nvPr/>
          </p:nvSpPr>
          <p:spPr>
            <a:xfrm>
              <a:off x="657349" y="5215500"/>
              <a:ext cx="7954089" cy="1307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8C116FE7-DD6D-F5E5-57C3-F0D9F55CE890}"/>
                </a:ext>
              </a:extLst>
            </p:cNvPr>
            <p:cNvCxnSpPr>
              <a:cxnSpLocks/>
            </p:cNvCxnSpPr>
            <p:nvPr/>
          </p:nvCxnSpPr>
          <p:spPr>
            <a:xfrm>
              <a:off x="25527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D9298C-2188-9C99-034C-56132C70064D}"/>
                </a:ext>
              </a:extLst>
            </p:cNvPr>
            <p:cNvCxnSpPr>
              <a:cxnSpLocks/>
            </p:cNvCxnSpPr>
            <p:nvPr/>
          </p:nvCxnSpPr>
          <p:spPr>
            <a:xfrm>
              <a:off x="4495800"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12F6740-18D4-BCE8-E54B-875F7421BA50}"/>
                </a:ext>
              </a:extLst>
            </p:cNvPr>
            <p:cNvCxnSpPr>
              <a:cxnSpLocks/>
            </p:cNvCxnSpPr>
            <p:nvPr/>
          </p:nvCxnSpPr>
          <p:spPr>
            <a:xfrm>
              <a:off x="6543675" y="5215501"/>
              <a:ext cx="0" cy="13167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6C8D1F9-2336-F29E-0992-F433C9AB2B53}"/>
                </a:ext>
              </a:extLst>
            </p:cNvPr>
            <p:cNvSpPr txBox="1"/>
            <p:nvPr/>
          </p:nvSpPr>
          <p:spPr>
            <a:xfrm>
              <a:off x="682425" y="5537638"/>
              <a:ext cx="1854316" cy="560576"/>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Beef Teriyaki Dipper &amp;</a:t>
              </a:r>
            </a:p>
            <a:p>
              <a:pPr algn="ctr"/>
              <a:r>
                <a:rPr lang="en-US" sz="1600" b="1" dirty="0">
                  <a:latin typeface="Calibri Light" panose="020F0302020204030204" pitchFamily="34" charset="0"/>
                  <a:cs typeface="Calibri Light" panose="020F0302020204030204" pitchFamily="34" charset="0"/>
                </a:rPr>
                <a:t>Carrot Rice Bowl</a:t>
              </a:r>
            </a:p>
            <a:p>
              <a:pPr algn="ctr"/>
              <a:r>
                <a:rPr lang="en-US" sz="1600" b="1" dirty="0">
                  <a:latin typeface="Calibri Light" panose="020F0302020204030204" pitchFamily="34" charset="0"/>
                  <a:cs typeface="Calibri Light" panose="020F0302020204030204" pitchFamily="34" charset="0"/>
                </a:rPr>
                <a:t>(R5627)</a:t>
              </a:r>
            </a:p>
          </p:txBody>
        </p:sp>
        <p:sp>
          <p:nvSpPr>
            <p:cNvPr id="35" name="TextBox 34">
              <a:extLst>
                <a:ext uri="{FF2B5EF4-FFF2-40B4-BE49-F238E27FC236}">
                  <a16:creationId xmlns:a16="http://schemas.microsoft.com/office/drawing/2014/main" id="{4F24435D-FEA4-919E-92EF-5F99A3E8A281}"/>
                </a:ext>
              </a:extLst>
            </p:cNvPr>
            <p:cNvSpPr txBox="1"/>
            <p:nvPr/>
          </p:nvSpPr>
          <p:spPr>
            <a:xfrm>
              <a:off x="2522199" y="5537638"/>
              <a:ext cx="2064112" cy="477527"/>
            </a:xfrm>
            <a:prstGeom prst="rect">
              <a:avLst/>
            </a:prstGeom>
            <a:noFill/>
          </p:spPr>
          <p:txBody>
            <a:bodyPr wrap="none" rtlCol="0">
              <a:spAutoFit/>
            </a:bodyPr>
            <a:lstStyle/>
            <a:p>
              <a:pPr algn="ctr"/>
              <a:r>
                <a:rPr lang="en-US" sz="1600" b="1" dirty="0" err="1">
                  <a:latin typeface="Calibri Light" panose="020F0302020204030204" pitchFamily="34" charset="0"/>
                  <a:cs typeface="Calibri Light" panose="020F0302020204030204" pitchFamily="34" charset="0"/>
                </a:rPr>
                <a:t>Chik’n</a:t>
              </a:r>
              <a:r>
                <a:rPr lang="en-US" sz="1600" b="1" dirty="0">
                  <a:latin typeface="Calibri Light" panose="020F0302020204030204" pitchFamily="34" charset="0"/>
                  <a:cs typeface="Calibri Light" panose="020F0302020204030204" pitchFamily="34" charset="0"/>
                </a:rPr>
                <a:t> Nuggets (R60210)</a:t>
              </a:r>
            </a:p>
            <a:p>
              <a:pPr algn="ctr"/>
              <a:endParaRPr lang="en-US" sz="800" b="1" dirty="0">
                <a:latin typeface="Calibri Light" panose="020F0302020204030204" pitchFamily="34" charset="0"/>
                <a:cs typeface="Calibri Light" panose="020F0302020204030204" pitchFamily="34" charset="0"/>
              </a:endParaRPr>
            </a:p>
            <a:p>
              <a:pPr algn="ctr"/>
              <a:r>
                <a:rPr lang="en-US" sz="1600" b="1" dirty="0">
                  <a:latin typeface="Calibri Light" panose="020F0302020204030204" pitchFamily="34" charset="0"/>
                  <a:cs typeface="Calibri Light" panose="020F0302020204030204" pitchFamily="34" charset="0"/>
                </a:rPr>
                <a:t>Artisan Roll (CMS #6068)</a:t>
              </a:r>
              <a:endParaRPr lang="en-US" sz="1400" b="1"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9CA34200-AA91-C829-1537-E9BF2F7A3494}"/>
                </a:ext>
              </a:extLst>
            </p:cNvPr>
            <p:cNvSpPr txBox="1"/>
            <p:nvPr/>
          </p:nvSpPr>
          <p:spPr>
            <a:xfrm>
              <a:off x="4500651" y="5589009"/>
              <a:ext cx="2144899" cy="560576"/>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Carnitas Bowl (Pork, Rice, </a:t>
              </a:r>
            </a:p>
            <a:p>
              <a:pPr algn="ctr"/>
              <a:r>
                <a:rPr lang="en-US" sz="1600" b="1" dirty="0">
                  <a:latin typeface="Calibri Light" panose="020F0302020204030204" pitchFamily="34" charset="0"/>
                  <a:cs typeface="Calibri Light" panose="020F0302020204030204" pitchFamily="34" charset="0"/>
                </a:rPr>
                <a:t>Beans)</a:t>
              </a:r>
            </a:p>
            <a:p>
              <a:pPr algn="ctr"/>
              <a:r>
                <a:rPr lang="en-US" sz="1600" b="1" dirty="0">
                  <a:latin typeface="Calibri Light" panose="020F0302020204030204" pitchFamily="34" charset="0"/>
                  <a:cs typeface="Calibri Light" panose="020F0302020204030204" pitchFamily="34" charset="0"/>
                </a:rPr>
                <a:t>(R5649)</a:t>
              </a:r>
            </a:p>
          </p:txBody>
        </p:sp>
        <p:sp>
          <p:nvSpPr>
            <p:cNvPr id="37" name="TextBox 36">
              <a:extLst>
                <a:ext uri="{FF2B5EF4-FFF2-40B4-BE49-F238E27FC236}">
                  <a16:creationId xmlns:a16="http://schemas.microsoft.com/office/drawing/2014/main" id="{97883A51-FD7B-3F70-1BCE-68CDDBBED85A}"/>
                </a:ext>
              </a:extLst>
            </p:cNvPr>
            <p:cNvSpPr txBox="1"/>
            <p:nvPr/>
          </p:nvSpPr>
          <p:spPr>
            <a:xfrm>
              <a:off x="6579765" y="5340908"/>
              <a:ext cx="2050152" cy="975817"/>
            </a:xfrm>
            <a:prstGeom prst="rect">
              <a:avLst/>
            </a:prstGeom>
            <a:noFill/>
          </p:spPr>
          <p:txBody>
            <a:bodyPr wrap="none" rtlCol="0">
              <a:spAutoFit/>
            </a:bodyPr>
            <a:lstStyle/>
            <a:p>
              <a:pPr algn="ctr"/>
              <a:r>
                <a:rPr lang="en-US" sz="1600" b="1" dirty="0">
                  <a:latin typeface="Calibri Light" panose="020F0302020204030204" pitchFamily="34" charset="0"/>
                  <a:cs typeface="Calibri Light" panose="020F0302020204030204" pitchFamily="34" charset="0"/>
                </a:rPr>
                <a:t>Chicken, Mashed Potato,</a:t>
              </a:r>
            </a:p>
            <a:p>
              <a:pPr algn="ctr"/>
              <a:r>
                <a:rPr lang="en-US" sz="1600" b="1" dirty="0">
                  <a:latin typeface="Calibri Light" panose="020F0302020204030204" pitchFamily="34" charset="0"/>
                  <a:cs typeface="Calibri Light" panose="020F0302020204030204" pitchFamily="34" charset="0"/>
                </a:rPr>
                <a:t>Corn &amp; Gravy Bowl</a:t>
              </a:r>
            </a:p>
            <a:p>
              <a:pPr algn="ctr"/>
              <a:r>
                <a:rPr lang="en-US" sz="1600" b="1" dirty="0">
                  <a:latin typeface="Calibri Light" panose="020F0302020204030204" pitchFamily="34" charset="0"/>
                  <a:cs typeface="Calibri Light" panose="020F0302020204030204" pitchFamily="34" charset="0"/>
                </a:rPr>
                <a:t>(R5718)</a:t>
              </a:r>
            </a:p>
            <a:p>
              <a:pPr algn="ctr"/>
              <a:endParaRPr lang="en-US" sz="800" b="1" dirty="0">
                <a:latin typeface="Calibri Light" panose="020F0302020204030204" pitchFamily="34" charset="0"/>
                <a:cs typeface="Calibri Light" panose="020F0302020204030204" pitchFamily="34" charset="0"/>
              </a:endParaRPr>
            </a:p>
            <a:p>
              <a:pPr algn="ctr"/>
              <a:r>
                <a:rPr lang="en-US" sz="1600" b="1" dirty="0">
                  <a:latin typeface="Calibri Light" panose="020F0302020204030204" pitchFamily="34" charset="0"/>
                  <a:cs typeface="Calibri Light" panose="020F0302020204030204" pitchFamily="34" charset="0"/>
                </a:rPr>
                <a:t>Honey Biscuit</a:t>
              </a:r>
            </a:p>
            <a:p>
              <a:pPr algn="ctr"/>
              <a:r>
                <a:rPr lang="en-US" sz="1600" b="1" dirty="0">
                  <a:latin typeface="Calibri Light" panose="020F0302020204030204" pitchFamily="34" charset="0"/>
                  <a:cs typeface="Calibri Light" panose="020F0302020204030204" pitchFamily="34" charset="0"/>
                </a:rPr>
                <a:t>(R2638)</a:t>
              </a:r>
              <a:endParaRPr lang="en-US" sz="1400" b="1" dirty="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568557F-B691-BA3A-6C25-FC88D7D3E74D}"/>
                </a:ext>
              </a:extLst>
            </p:cNvPr>
            <p:cNvSpPr/>
            <p:nvPr/>
          </p:nvSpPr>
          <p:spPr>
            <a:xfrm>
              <a:off x="672943" y="5206120"/>
              <a:ext cx="7927265" cy="13037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1B319F9-8C0E-951F-FB7F-1BACC2337541}"/>
                </a:ext>
              </a:extLst>
            </p:cNvPr>
            <p:cNvSpPr/>
            <p:nvPr/>
          </p:nvSpPr>
          <p:spPr>
            <a:xfrm>
              <a:off x="2552700" y="5788280"/>
              <a:ext cx="1947950" cy="22979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439ADD-A1B8-602E-3C87-50ECBC045BF1}"/>
                </a:ext>
              </a:extLst>
            </p:cNvPr>
            <p:cNvSpPr/>
            <p:nvPr/>
          </p:nvSpPr>
          <p:spPr>
            <a:xfrm>
              <a:off x="6643110" y="5903179"/>
              <a:ext cx="1828800" cy="43891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5233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FAF712AD-B2C3-5FAC-7595-5A2CC12FFF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7" name="Title 1">
            <a:extLst>
              <a:ext uri="{FF2B5EF4-FFF2-40B4-BE49-F238E27FC236}">
                <a16:creationId xmlns:a16="http://schemas.microsoft.com/office/drawing/2014/main" id="{23D50AD7-C70B-EEDB-FA00-9833CEAD1F76}"/>
              </a:ext>
            </a:extLst>
          </p:cNvPr>
          <p:cNvSpPr txBox="1">
            <a:spLocks/>
          </p:cNvSpPr>
          <p:nvPr/>
        </p:nvSpPr>
        <p:spPr>
          <a:xfrm>
            <a:off x="457200" y="185664"/>
            <a:ext cx="8229600"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5400" dirty="0">
                <a:ln>
                  <a:solidFill>
                    <a:schemeClr val="bg1">
                      <a:lumMod val="50000"/>
                    </a:schemeClr>
                  </a:solidFill>
                </a:ln>
                <a:solidFill>
                  <a:prstClr val="white"/>
                </a:solidFill>
                <a:effectLst/>
                <a:latin typeface="Berlin Sans FB Demi" panose="020E0802020502020306" pitchFamily="34" charset="0"/>
              </a:rPr>
              <a:t>Smoothie/Parfait Entrées</a:t>
            </a:r>
            <a:endParaRPr kumimoji="0" lang="en-US" sz="5400" b="1" i="0" u="none" strike="noStrike" kern="1200" cap="none" spc="0" normalizeH="0" baseline="0" noProof="0" dirty="0">
              <a:ln>
                <a:solidFill>
                  <a:schemeClr val="bg1">
                    <a:lumMod val="50000"/>
                  </a:schemeClr>
                </a:solidFill>
              </a:ln>
              <a:solidFill>
                <a:prstClr val="white"/>
              </a:solidFill>
              <a:effectLst/>
              <a:uLnTx/>
              <a:uFillTx/>
              <a:latin typeface="Berlin Sans FB Demi" panose="020E0802020502020306" pitchFamily="34" charset="0"/>
              <a:ea typeface="+mj-ea"/>
              <a:cs typeface="+mj-cs"/>
            </a:endParaRPr>
          </a:p>
        </p:txBody>
      </p:sp>
      <p:sp>
        <p:nvSpPr>
          <p:cNvPr id="6" name="Rectangle 5">
            <a:extLst>
              <a:ext uri="{FF2B5EF4-FFF2-40B4-BE49-F238E27FC236}">
                <a16:creationId xmlns:a16="http://schemas.microsoft.com/office/drawing/2014/main" id="{E870579B-57FC-9A15-05E2-D88187067511}"/>
              </a:ext>
            </a:extLst>
          </p:cNvPr>
          <p:cNvSpPr/>
          <p:nvPr/>
        </p:nvSpPr>
        <p:spPr>
          <a:xfrm>
            <a:off x="3288304" y="2774840"/>
            <a:ext cx="2567392" cy="2182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6" name="TextBox 15">
            <a:extLst>
              <a:ext uri="{FF2B5EF4-FFF2-40B4-BE49-F238E27FC236}">
                <a16:creationId xmlns:a16="http://schemas.microsoft.com/office/drawing/2014/main" id="{4A5FDFEB-660A-6DC2-1CB6-F0BD69FA5A4F}"/>
              </a:ext>
            </a:extLst>
          </p:cNvPr>
          <p:cNvSpPr txBox="1"/>
          <p:nvPr/>
        </p:nvSpPr>
        <p:spPr>
          <a:xfrm>
            <a:off x="3200400" y="2835476"/>
            <a:ext cx="2743200" cy="2092881"/>
          </a:xfrm>
          <a:prstGeom prst="rect">
            <a:avLst/>
          </a:prstGeom>
          <a:noFill/>
        </p:spPr>
        <p:txBody>
          <a:bodyPr wrap="square">
            <a:spAutoFit/>
          </a:bodyPr>
          <a:lstStyle/>
          <a:p>
            <a:pPr algn="ctr"/>
            <a:r>
              <a:rPr lang="en-US" sz="1600" b="1" dirty="0"/>
              <a:t>Manager’s Choice  Smoothie </a:t>
            </a:r>
          </a:p>
          <a:p>
            <a:pPr algn="ctr"/>
            <a:r>
              <a:rPr lang="en-US" sz="1600" b="1" dirty="0"/>
              <a:t>Granola Cinnamon</a:t>
            </a:r>
          </a:p>
          <a:p>
            <a:pPr algn="ctr"/>
            <a:r>
              <a:rPr lang="en-US" sz="1600" b="1" dirty="0"/>
              <a:t>(CMS #1501) V</a:t>
            </a:r>
          </a:p>
          <a:p>
            <a:pPr algn="ctr"/>
            <a:r>
              <a:rPr lang="en-US" sz="1600" b="1" dirty="0"/>
              <a:t>OR</a:t>
            </a:r>
          </a:p>
          <a:p>
            <a:pPr algn="ctr"/>
            <a:r>
              <a:rPr lang="en-US" sz="1600" b="1" dirty="0"/>
              <a:t>Manager’s</a:t>
            </a:r>
          </a:p>
          <a:p>
            <a:pPr algn="ctr"/>
            <a:r>
              <a:rPr lang="en-US" sz="1600" b="1" dirty="0"/>
              <a:t>Choice Yogurt Parfait </a:t>
            </a:r>
          </a:p>
          <a:p>
            <a:pPr algn="ctr"/>
            <a:r>
              <a:rPr lang="en-US" sz="1600" b="1" dirty="0"/>
              <a:t>Granola Cinnamon</a:t>
            </a:r>
          </a:p>
          <a:p>
            <a:pPr algn="ctr"/>
            <a:r>
              <a:rPr lang="en-US" sz="1600" b="1" dirty="0"/>
              <a:t>(CMS #1501) V</a:t>
            </a:r>
          </a:p>
        </p:txBody>
      </p:sp>
      <p:pic>
        <p:nvPicPr>
          <p:cNvPr id="5" name="Picture 4" descr="Letter&#10;&#10;Description automatically generated">
            <a:extLst>
              <a:ext uri="{FF2B5EF4-FFF2-40B4-BE49-F238E27FC236}">
                <a16:creationId xmlns:a16="http://schemas.microsoft.com/office/drawing/2014/main" id="{391E3207-7CEC-0F44-6DDB-0F25B7AB00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87" b="93229" l="9716" r="89738">
                        <a14:foregroundMark x1="25218" y1="7487" x2="73144" y2="9245"/>
                        <a14:foregroundMark x1="70415" y1="90755" x2="28930" y2="90039"/>
                        <a14:foregroundMark x1="69651" y1="93229" x2="69651" y2="93229"/>
                        <a14:foregroundMark x1="73144" y1="91862" x2="66594" y2="91406"/>
                        <a14:foregroundMark x1="73144" y1="92057" x2="74672" y2="92318"/>
                        <a14:backgroundMark x1="81878" y1="75521" x2="81878" y2="75521"/>
                        <a14:backgroundMark x1="79148" y1="68490" x2="82205" y2="45833"/>
                        <a14:backgroundMark x1="53384" y1="92969" x2="79913" y2="92969"/>
                      </a14:backgroundRemoval>
                    </a14:imgEffect>
                  </a14:imgLayer>
                </a14:imgProps>
              </a:ext>
              <a:ext uri="{837473B0-CC2E-450A-ABE3-18F120FF3D39}">
                <a1611:picAttrSrcUrl xmlns:a1611="http://schemas.microsoft.com/office/drawing/2016/11/main" r:id="rId7"/>
              </a:ext>
            </a:extLst>
          </a:blip>
          <a:stretch>
            <a:fillRect/>
          </a:stretch>
        </p:blipFill>
        <p:spPr>
          <a:xfrm>
            <a:off x="5096081" y="4962778"/>
            <a:ext cx="1028548" cy="1724727"/>
          </a:xfrm>
          <a:prstGeom prst="rect">
            <a:avLst/>
          </a:prstGeom>
        </p:spPr>
      </p:pic>
      <p:sp>
        <p:nvSpPr>
          <p:cNvPr id="8" name="TextBox 7">
            <a:extLst>
              <a:ext uri="{FF2B5EF4-FFF2-40B4-BE49-F238E27FC236}">
                <a16:creationId xmlns:a16="http://schemas.microsoft.com/office/drawing/2014/main" id="{FD9A795B-9C52-B754-40B3-B31F4BE7D2AA}"/>
              </a:ext>
            </a:extLst>
          </p:cNvPr>
          <p:cNvSpPr txBox="1"/>
          <p:nvPr/>
        </p:nvSpPr>
        <p:spPr>
          <a:xfrm>
            <a:off x="4075189" y="5618558"/>
            <a:ext cx="1063112" cy="707886"/>
          </a:xfrm>
          <a:prstGeom prst="rect">
            <a:avLst/>
          </a:prstGeom>
          <a:noFill/>
        </p:spPr>
        <p:txBody>
          <a:bodyPr wrap="none" rtlCol="0">
            <a:spAutoFit/>
          </a:bodyPr>
          <a:lstStyle/>
          <a:p>
            <a:r>
              <a:rPr lang="en-US" sz="4000" b="1" dirty="0">
                <a:solidFill>
                  <a:schemeClr val="bg1"/>
                </a:solidFill>
              </a:rPr>
              <a:t>OVS</a:t>
            </a:r>
          </a:p>
        </p:txBody>
      </p:sp>
      <p:grpSp>
        <p:nvGrpSpPr>
          <p:cNvPr id="26" name="Group 25">
            <a:extLst>
              <a:ext uri="{FF2B5EF4-FFF2-40B4-BE49-F238E27FC236}">
                <a16:creationId xmlns:a16="http://schemas.microsoft.com/office/drawing/2014/main" id="{0409443C-F64F-80C2-B9EE-408F397C3ABE}"/>
              </a:ext>
            </a:extLst>
          </p:cNvPr>
          <p:cNvGrpSpPr/>
          <p:nvPr/>
        </p:nvGrpSpPr>
        <p:grpSpPr>
          <a:xfrm>
            <a:off x="2585106" y="5205559"/>
            <a:ext cx="1701800" cy="1472512"/>
            <a:chOff x="1143000" y="3380900"/>
            <a:chExt cx="3477100" cy="3477100"/>
          </a:xfrm>
        </p:grpSpPr>
        <p:pic>
          <p:nvPicPr>
            <p:cNvPr id="21" name="Picture 20" descr="A plastic cup with a yellow liquid in it&#10;&#10;Description automatically generated with low confidence">
              <a:extLst>
                <a:ext uri="{FF2B5EF4-FFF2-40B4-BE49-F238E27FC236}">
                  <a16:creationId xmlns:a16="http://schemas.microsoft.com/office/drawing/2014/main" id="{35797B06-1445-A1CA-15AA-F22EAA709F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837473B0-CC2E-450A-ABE3-18F120FF3D39}">
                  <a1611:picAttrSrcUrl xmlns:a1611="http://schemas.microsoft.com/office/drawing/2016/11/main" r:id="rId10"/>
                </a:ext>
              </a:extLst>
            </a:blip>
            <a:stretch>
              <a:fillRect/>
            </a:stretch>
          </p:blipFill>
          <p:spPr>
            <a:xfrm>
              <a:off x="1143000" y="3380900"/>
              <a:ext cx="3477100" cy="3477100"/>
            </a:xfrm>
            <a:prstGeom prst="rect">
              <a:avLst/>
            </a:prstGeom>
          </p:spPr>
        </p:pic>
        <p:pic>
          <p:nvPicPr>
            <p:cNvPr id="24" name="Picture 23" descr="A red straw on a white background&#10;&#10;Description automatically generated with medium confidence">
              <a:extLst>
                <a:ext uri="{FF2B5EF4-FFF2-40B4-BE49-F238E27FC236}">
                  <a16:creationId xmlns:a16="http://schemas.microsoft.com/office/drawing/2014/main" id="{72A7059F-E111-434E-9EA2-A9FB18A6BC8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04" b="96467" l="4076" r="96467">
                          <a14:foregroundMark x1="4484" y1="93750" x2="4484" y2="93750"/>
                          <a14:foregroundMark x1="91712" y1="8696" x2="91712" y2="8696"/>
                          <a14:foregroundMark x1="96603" y1="3940" x2="96603" y2="3940"/>
                          <a14:foregroundMark x1="4076" y1="96467" x2="4076" y2="96467"/>
                        </a14:backgroundRemoval>
                      </a14:imgEffect>
                    </a14:imgLayer>
                  </a14:imgProps>
                </a:ext>
                <a:ext uri="{837473B0-CC2E-450A-ABE3-18F120FF3D39}">
                  <a1611:picAttrSrcUrl xmlns:a1611="http://schemas.microsoft.com/office/drawing/2016/11/main" r:id="rId13"/>
                </a:ext>
              </a:extLst>
            </a:blip>
            <a:srcRect t="61055" r="65790"/>
            <a:stretch/>
          </p:blipFill>
          <p:spPr>
            <a:xfrm rot="6237877">
              <a:off x="2304818" y="3505861"/>
              <a:ext cx="700869" cy="797862"/>
            </a:xfrm>
            <a:prstGeom prst="rect">
              <a:avLst/>
            </a:prstGeom>
          </p:spPr>
        </p:pic>
      </p:grpSp>
      <p:sp>
        <p:nvSpPr>
          <p:cNvPr id="10" name="TextBox 9">
            <a:extLst>
              <a:ext uri="{FF2B5EF4-FFF2-40B4-BE49-F238E27FC236}">
                <a16:creationId xmlns:a16="http://schemas.microsoft.com/office/drawing/2014/main" id="{C39784BF-30C3-DF09-DD0E-21467A5122EC}"/>
              </a:ext>
            </a:extLst>
          </p:cNvPr>
          <p:cNvSpPr txBox="1"/>
          <p:nvPr/>
        </p:nvSpPr>
        <p:spPr>
          <a:xfrm>
            <a:off x="0" y="1188168"/>
            <a:ext cx="9228221" cy="1384995"/>
          </a:xfrm>
          <a:prstGeom prst="rect">
            <a:avLst/>
          </a:prstGeom>
          <a:noFill/>
        </p:spPr>
        <p:txBody>
          <a:bodyPr wrap="square" rtlCol="0">
            <a:spAutoFit/>
          </a:bodyPr>
          <a:lstStyle/>
          <a:p>
            <a:pPr algn="ctr"/>
            <a:r>
              <a:rPr lang="en-US" sz="2800" dirty="0">
                <a:solidFill>
                  <a:schemeClr val="bg1"/>
                </a:solidFill>
              </a:rPr>
              <a:t>Smoothie and Parfait entrees are </a:t>
            </a:r>
            <a:r>
              <a:rPr lang="en-US" sz="2800" b="1" dirty="0">
                <a:solidFill>
                  <a:schemeClr val="bg1"/>
                </a:solidFill>
              </a:rPr>
              <a:t>not</a:t>
            </a:r>
            <a:r>
              <a:rPr lang="en-US" sz="2800" dirty="0">
                <a:solidFill>
                  <a:schemeClr val="bg1"/>
                </a:solidFill>
              </a:rPr>
              <a:t> bundled with the grain component. The grain component is OVS.</a:t>
            </a:r>
          </a:p>
          <a:p>
            <a:pPr algn="ctr"/>
            <a:r>
              <a:rPr lang="en-US" sz="2800" dirty="0">
                <a:solidFill>
                  <a:schemeClr val="bg1"/>
                </a:solidFill>
              </a:rPr>
              <a:t>The servings of entrée and grain may or may not match. </a:t>
            </a:r>
          </a:p>
        </p:txBody>
      </p:sp>
    </p:spTree>
    <p:extLst>
      <p:ext uri="{BB962C8B-B14F-4D97-AF65-F5344CB8AC3E}">
        <p14:creationId xmlns:p14="http://schemas.microsoft.com/office/powerpoint/2010/main" val="23028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6476 0.0044 " pathEditMode="relative" rAng="0" ptsTypes="AA">
                                      <p:cBhvr>
                                        <p:cTn id="6" dur="2000" fill="hold"/>
                                        <p:tgtEl>
                                          <p:spTgt spid="5"/>
                                        </p:tgtEl>
                                        <p:attrNameLst>
                                          <p:attrName>ppt_x</p:attrName>
                                          <p:attrName>ppt_y</p:attrName>
                                        </p:attrNameLst>
                                      </p:cBhvr>
                                      <p:rCtr x="3229" y="208"/>
                                    </p:animMotion>
                                  </p:childTnLst>
                                </p:cTn>
                              </p:par>
                              <p:par>
                                <p:cTn id="7" presetID="42" presetClass="path" presetSubtype="0" accel="50000" decel="50000" fill="hold" nodeType="withEffect">
                                  <p:stCondLst>
                                    <p:cond delay="0"/>
                                  </p:stCondLst>
                                  <p:childTnLst>
                                    <p:animMotion origin="layout" path="M -1.38889E-6 1.11111E-6 L -0.0493 -0.0007 " pathEditMode="relative" rAng="0" ptsTypes="AA">
                                      <p:cBhvr>
                                        <p:cTn id="8" dur="2000" fill="hold"/>
                                        <p:tgtEl>
                                          <p:spTgt spid="26"/>
                                        </p:tgtEl>
                                        <p:attrNameLst>
                                          <p:attrName>ppt_x</p:attrName>
                                          <p:attrName>ppt_y</p:attrName>
                                        </p:attrNameLst>
                                      </p:cBhvr>
                                      <p:rCtr x="-2465" y="-46"/>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background with a black border&#10;&#10;Description automatically generated with medium confidence">
            <a:extLst>
              <a:ext uri="{FF2B5EF4-FFF2-40B4-BE49-F238E27FC236}">
                <a16:creationId xmlns:a16="http://schemas.microsoft.com/office/drawing/2014/main" id="{D8180A3E-5DE1-D422-CBFD-ED3E80E234B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2" name="Title 1"/>
          <p:cNvSpPr txBox="1">
            <a:spLocks/>
          </p:cNvSpPr>
          <p:nvPr/>
        </p:nvSpPr>
        <p:spPr>
          <a:xfrm>
            <a:off x="0" y="396860"/>
            <a:ext cx="9144000" cy="692990"/>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effectLst/>
                <a:latin typeface="Berlin Sans FB Demi" panose="020E0802020502020306" pitchFamily="34" charset="0"/>
              </a:rPr>
              <a:t>Breakfast Meal</a:t>
            </a:r>
            <a:br>
              <a:rPr lang="en-US" sz="5400" dirty="0">
                <a:solidFill>
                  <a:schemeClr val="bg1"/>
                </a:solidFill>
                <a:effectLst/>
                <a:latin typeface="Berlin Sans FB Demi" panose="020E0802020502020306" pitchFamily="34" charset="0"/>
              </a:rPr>
            </a:br>
            <a:r>
              <a:rPr lang="en-US" sz="5400" dirty="0">
                <a:solidFill>
                  <a:schemeClr val="bg1"/>
                </a:solidFill>
                <a:effectLst/>
                <a:latin typeface="Berlin Sans FB Demi" panose="020E0802020502020306" pitchFamily="34" charset="0"/>
              </a:rPr>
              <a:t>Pattern</a:t>
            </a:r>
          </a:p>
        </p:txBody>
      </p:sp>
      <p:graphicFrame>
        <p:nvGraphicFramePr>
          <p:cNvPr id="3" name="Table 2">
            <a:extLst>
              <a:ext uri="{FF2B5EF4-FFF2-40B4-BE49-F238E27FC236}">
                <a16:creationId xmlns:a16="http://schemas.microsoft.com/office/drawing/2014/main" id="{40CCC8F4-3A24-2A56-30E6-44569FABF14A}"/>
              </a:ext>
            </a:extLst>
          </p:cNvPr>
          <p:cNvGraphicFramePr>
            <a:graphicFrameLocks noGrp="1"/>
          </p:cNvGraphicFramePr>
          <p:nvPr>
            <p:extLst>
              <p:ext uri="{D42A27DB-BD31-4B8C-83A1-F6EECF244321}">
                <p14:modId xmlns:p14="http://schemas.microsoft.com/office/powerpoint/2010/main" val="2537965950"/>
              </p:ext>
            </p:extLst>
          </p:nvPr>
        </p:nvGraphicFramePr>
        <p:xfrm>
          <a:off x="438912" y="2224626"/>
          <a:ext cx="8193024" cy="3383280"/>
        </p:xfrm>
        <a:graphic>
          <a:graphicData uri="http://schemas.openxmlformats.org/drawingml/2006/table">
            <a:tbl>
              <a:tblPr firstRow="1" bandRow="1">
                <a:tableStyleId>{073A0DAA-6AF3-43AB-8588-CEC1D06C72B9}</a:tableStyleId>
              </a:tblPr>
              <a:tblGrid>
                <a:gridCol w="4320519">
                  <a:extLst>
                    <a:ext uri="{9D8B030D-6E8A-4147-A177-3AD203B41FA5}">
                      <a16:colId xmlns:a16="http://schemas.microsoft.com/office/drawing/2014/main" val="2431550824"/>
                    </a:ext>
                  </a:extLst>
                </a:gridCol>
                <a:gridCol w="1977110">
                  <a:extLst>
                    <a:ext uri="{9D8B030D-6E8A-4147-A177-3AD203B41FA5}">
                      <a16:colId xmlns:a16="http://schemas.microsoft.com/office/drawing/2014/main" val="2836638957"/>
                    </a:ext>
                  </a:extLst>
                </a:gridCol>
                <a:gridCol w="1895395">
                  <a:extLst>
                    <a:ext uri="{9D8B030D-6E8A-4147-A177-3AD203B41FA5}">
                      <a16:colId xmlns:a16="http://schemas.microsoft.com/office/drawing/2014/main" val="2952725081"/>
                    </a:ext>
                  </a:extLst>
                </a:gridCol>
              </a:tblGrid>
              <a:tr h="365760">
                <a:tc gridSpan="3">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K-12 BREAKFAST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85399493"/>
                  </a:ext>
                </a:extLst>
              </a:tr>
              <a:tr h="365760">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438123"/>
                  </a:ext>
                </a:extLst>
              </a:tr>
              <a:tr h="966804">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GRAIN, OZ. EQV.</a:t>
                      </a:r>
                    </a:p>
                    <a:p>
                      <a:pPr algn="ctr"/>
                      <a:r>
                        <a:rPr lang="en-US" sz="2400" b="1" dirty="0">
                          <a:latin typeface="Calibri" panose="020F0502020204030204" pitchFamily="34" charset="0"/>
                          <a:ea typeface="Calibri" panose="020F0502020204030204" pitchFamily="34" charset="0"/>
                          <a:cs typeface="Calibri" panose="020F0502020204030204" pitchFamily="34" charset="0"/>
                        </a:rPr>
                        <a:t>OR</a:t>
                      </a:r>
                    </a:p>
                    <a:p>
                      <a:pPr algn="ctr"/>
                      <a:r>
                        <a:rPr lang="en-US" sz="2400" b="0" dirty="0">
                          <a:latin typeface="Calibri" panose="020F0502020204030204" pitchFamily="34" charset="0"/>
                          <a:ea typeface="Calibri" panose="020F0502020204030204" pitchFamily="34" charset="0"/>
                          <a:cs typeface="Calibri" panose="020F0502020204030204" pitchFamily="34" charset="0"/>
                        </a:rPr>
                        <a:t>GRAIN &amp; 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366691">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365760">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spTree>
    <p:extLst>
      <p:ext uri="{BB962C8B-B14F-4D97-AF65-F5344CB8AC3E}">
        <p14:creationId xmlns:p14="http://schemas.microsoft.com/office/powerpoint/2010/main" val="38657636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E2EF91AB-B59E-8FE4-C8E6-102B9A4D7CF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5" name="Rectangle 4"/>
          <p:cNvSpPr/>
          <p:nvPr/>
        </p:nvSpPr>
        <p:spPr>
          <a:xfrm>
            <a:off x="-653492" y="2056444"/>
            <a:ext cx="8734698" cy="543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98147" y="155202"/>
            <a:ext cx="6147707" cy="1325563"/>
          </a:xfrm>
        </p:spPr>
        <p:txBody>
          <a:bodyPr>
            <a:normAutofit fontScale="90000"/>
          </a:bodyPr>
          <a:lstStyle/>
          <a:p>
            <a:r>
              <a:rPr lang="en-US" sz="54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Café LA Menu Team</a:t>
            </a:r>
          </a:p>
        </p:txBody>
      </p:sp>
      <p:sp>
        <p:nvSpPr>
          <p:cNvPr id="3" name="Content Placeholder 2"/>
          <p:cNvSpPr>
            <a:spLocks noGrp="1"/>
          </p:cNvSpPr>
          <p:nvPr>
            <p:ph idx="1"/>
          </p:nvPr>
        </p:nvSpPr>
        <p:spPr>
          <a:xfrm>
            <a:off x="315534" y="1375802"/>
            <a:ext cx="8512932" cy="2682218"/>
          </a:xfrm>
        </p:spPr>
        <p:txBody>
          <a:bodyPr>
            <a:normAutofit/>
          </a:bodyPr>
          <a:lstStyle/>
          <a:p>
            <a:pPr marL="0" indent="0" algn="ctr">
              <a:buNone/>
            </a:pPr>
            <a:r>
              <a:rPr lang="en-US" dirty="0">
                <a:solidFill>
                  <a:schemeClr val="bg1"/>
                </a:solidFill>
              </a:rPr>
              <a:t>The menu team designs menus for students to receive the optimal amount of nutrients in their diet.</a:t>
            </a:r>
          </a:p>
          <a:p>
            <a:pPr marL="0" indent="0" algn="ctr">
              <a:buNone/>
            </a:pPr>
            <a:r>
              <a:rPr lang="en-US" dirty="0">
                <a:solidFill>
                  <a:schemeClr val="bg1"/>
                </a:solidFill>
              </a:rPr>
              <a:t>The next meal service, think of the nutritional benefit our customers get by consuming food at Café LA.</a:t>
            </a:r>
          </a:p>
        </p:txBody>
      </p:sp>
      <p:pic>
        <p:nvPicPr>
          <p:cNvPr id="14" name="Picture 13" descr="A group of people in graduation gowns&#10;&#10;Description automatically generated">
            <a:extLst>
              <a:ext uri="{FF2B5EF4-FFF2-40B4-BE49-F238E27FC236}">
                <a16:creationId xmlns:a16="http://schemas.microsoft.com/office/drawing/2014/main" id="{5358C26D-A75E-F13D-C103-C1AF33D4903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700" r="92067">
                        <a14:foregroundMark x1="16017" y1="28733" x2="18867" y2="48244"/>
                        <a14:foregroundMark x1="18867" y1="48244" x2="18867" y2="48244"/>
                        <a14:foregroundMark x1="30000" y1="26422" x2="30650" y2="51200"/>
                        <a14:foregroundMark x1="30650" y1="51200" x2="30650" y2="51200"/>
                        <a14:foregroundMark x1="43750" y1="30244" x2="43750" y2="54444"/>
                        <a14:foregroundMark x1="43750" y1="54444" x2="43750" y2="54444"/>
                        <a14:foregroundMark x1="56067" y1="25244" x2="54883" y2="57133"/>
                        <a14:foregroundMark x1="54883" y1="57133" x2="54883" y2="57133"/>
                        <a14:foregroundMark x1="82917" y1="27133" x2="84400" y2="59533"/>
                        <a14:foregroundMark x1="91250" y1="24200" x2="91250" y2="24200"/>
                        <a14:foregroundMark x1="68817" y1="28022" x2="69233" y2="59533"/>
                        <a14:foregroundMark x1="71183" y1="29044" x2="72800" y2="40000"/>
                        <a14:foregroundMark x1="75000" y1="38889" x2="75000" y2="38889"/>
                        <a14:foregroundMark x1="69883" y1="66911" x2="69883" y2="66911"/>
                        <a14:foregroundMark x1="67200" y1="68489" x2="67200" y2="68489"/>
                        <a14:foregroundMark x1="32433" y1="70000" x2="32433" y2="70000"/>
                        <a14:foregroundMark x1="27267" y1="69756" x2="27267" y2="69756"/>
                        <a14:foregroundMark x1="27200" y1="78422" x2="28517" y2="61422"/>
                        <a14:foregroundMark x1="17683" y1="74689" x2="18750" y2="58644"/>
                        <a14:foregroundMark x1="18750" y1="58644" x2="18750" y2="58644"/>
                        <a14:foregroundMark x1="14817" y1="77689" x2="15833" y2="64044"/>
                        <a14:foregroundMark x1="15833" y1="64044" x2="15833" y2="64044"/>
                        <a14:foregroundMark x1="12317" y1="21156" x2="12317" y2="21156"/>
                        <a14:foregroundMark x1="11250" y1="23933" x2="11250" y2="23933"/>
                        <a14:foregroundMark x1="26433" y1="27667" x2="26433" y2="27667"/>
                        <a14:foregroundMark x1="52383" y1="26556" x2="52150" y2="27267"/>
                        <a14:foregroundMark x1="91550" y1="19578" x2="91550" y2="19578"/>
                        <a14:foregroundMark x1="91433" y1="19733" x2="92083" y2="19889"/>
                        <a14:foregroundMark x1="70600" y1="77911" x2="70600" y2="77911"/>
                        <a14:foregroundMark x1="67383" y1="77511" x2="67383" y2="77511"/>
                        <a14:foregroundMark x1="12500" y1="21089" x2="10600" y2="26156"/>
                        <a14:foregroundMark x1="12733" y1="19578" x2="12733" y2="19578"/>
                        <a14:foregroundMark x1="13100" y1="20133" x2="13100" y2="20133"/>
                        <a14:foregroundMark x1="13217" y1="19889" x2="10483" y2="25289"/>
                        <a14:foregroundMark x1="12917" y1="19978" x2="13817" y2="20044"/>
                        <a14:foregroundMark x1="12733" y1="19422" x2="12733" y2="20133"/>
                        <a14:foregroundMark x1="10067" y1="26467" x2="9700" y2="26800"/>
                        <a14:foregroundMark x1="64467" y1="29089" x2="64467" y2="29089"/>
                        <a14:foregroundMark x1="66367" y1="48467" x2="65183" y2="50756"/>
                        <a14:foregroundMark x1="65350" y1="50533" x2="64583" y2="51000"/>
                        <a14:foregroundMark x1="24817" y1="54333" x2="24817" y2="54644"/>
                        <a14:foregroundMark x1="19467" y1="48689" x2="19050" y2="49089"/>
                        <a14:foregroundMark x1="12567" y1="29800" x2="12567" y2="29800"/>
                        <a14:backgroundMark x1="20717" y1="43933" x2="20717" y2="43933"/>
                        <a14:backgroundMark x1="25650" y1="47667" x2="25650" y2="47667"/>
                        <a14:backgroundMark x1="64650" y1="43933" x2="64650" y2="43933"/>
                        <a14:backgroundMark x1="16733" y1="74333" x2="16733" y2="72667"/>
                        <a14:backgroundMark x1="16600" y1="66156" x2="16550" y2="71956"/>
                      </a14:backgroundRemoval>
                    </a14:imgEffect>
                  </a14:imgLayer>
                </a14:imgProps>
              </a:ext>
              <a:ext uri="{837473B0-CC2E-450A-ABE3-18F120FF3D39}">
                <a1611:picAttrSrcUrl xmlns:a1611="http://schemas.microsoft.com/office/drawing/2016/11/main" r:id="rId8"/>
              </a:ext>
            </a:extLst>
          </a:blip>
          <a:stretch>
            <a:fillRect/>
          </a:stretch>
        </p:blipFill>
        <p:spPr>
          <a:xfrm>
            <a:off x="1709058" y="3192830"/>
            <a:ext cx="5725885" cy="4294414"/>
          </a:xfrm>
          <a:prstGeom prst="rect">
            <a:avLst/>
          </a:prstGeom>
        </p:spPr>
      </p:pic>
      <p:pic>
        <p:nvPicPr>
          <p:cNvPr id="16" name="Picture 15" descr="A graduation cap with a tassel&#10;&#10;Description automatically generated">
            <a:extLst>
              <a:ext uri="{FF2B5EF4-FFF2-40B4-BE49-F238E27FC236}">
                <a16:creationId xmlns:a16="http://schemas.microsoft.com/office/drawing/2014/main" id="{1C2EA8C0-EF46-3337-0350-DCCA0DE2798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19573847">
            <a:off x="660317" y="3828347"/>
            <a:ext cx="1211529" cy="846051"/>
          </a:xfrm>
          <a:prstGeom prst="rect">
            <a:avLst/>
          </a:prstGeom>
        </p:spPr>
      </p:pic>
      <p:pic>
        <p:nvPicPr>
          <p:cNvPr id="17" name="Picture 16" descr="A graduation cap with a tassel&#10;&#10;Description automatically generated">
            <a:extLst>
              <a:ext uri="{FF2B5EF4-FFF2-40B4-BE49-F238E27FC236}">
                <a16:creationId xmlns:a16="http://schemas.microsoft.com/office/drawing/2014/main" id="{5EDB5D66-8B25-0A59-C1C7-B878F7C48F9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19573847">
            <a:off x="992165" y="4963977"/>
            <a:ext cx="1211529" cy="846051"/>
          </a:xfrm>
          <a:prstGeom prst="rect">
            <a:avLst/>
          </a:prstGeom>
        </p:spPr>
      </p:pic>
      <p:pic>
        <p:nvPicPr>
          <p:cNvPr id="18" name="Picture 17" descr="A graduation cap with a tassel&#10;&#10;Description automatically generated">
            <a:extLst>
              <a:ext uri="{FF2B5EF4-FFF2-40B4-BE49-F238E27FC236}">
                <a16:creationId xmlns:a16="http://schemas.microsoft.com/office/drawing/2014/main" id="{A8D9EDD0-C406-5F84-F46A-4CD6EFA18C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2026153" flipH="1">
            <a:off x="7475442" y="3744705"/>
            <a:ext cx="1211529" cy="846051"/>
          </a:xfrm>
          <a:prstGeom prst="rect">
            <a:avLst/>
          </a:prstGeom>
        </p:spPr>
      </p:pic>
      <p:pic>
        <p:nvPicPr>
          <p:cNvPr id="19" name="Picture 18" descr="A graduation cap with a tassel&#10;&#10;Description automatically generated">
            <a:extLst>
              <a:ext uri="{FF2B5EF4-FFF2-40B4-BE49-F238E27FC236}">
                <a16:creationId xmlns:a16="http://schemas.microsoft.com/office/drawing/2014/main" id="{04C8630D-254F-8A63-73DB-06487C8118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2026153" flipH="1">
            <a:off x="6952659" y="4808040"/>
            <a:ext cx="1211529" cy="846051"/>
          </a:xfrm>
          <a:prstGeom prst="rect">
            <a:avLst/>
          </a:prstGeom>
        </p:spPr>
      </p:pic>
      <p:pic>
        <p:nvPicPr>
          <p:cNvPr id="20" name="Picture 19" descr="A graduation cap with a tassel&#10;&#10;Description automatically generated">
            <a:extLst>
              <a:ext uri="{FF2B5EF4-FFF2-40B4-BE49-F238E27FC236}">
                <a16:creationId xmlns:a16="http://schemas.microsoft.com/office/drawing/2014/main" id="{88A88F38-2E82-55AA-5AEF-1BB04B1C2C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19573847">
            <a:off x="2692060" y="3509417"/>
            <a:ext cx="808806" cy="564816"/>
          </a:xfrm>
          <a:prstGeom prst="rect">
            <a:avLst/>
          </a:prstGeom>
        </p:spPr>
      </p:pic>
      <p:pic>
        <p:nvPicPr>
          <p:cNvPr id="21" name="Picture 20" descr="A graduation cap with a tassel&#10;&#10;Description automatically generated">
            <a:extLst>
              <a:ext uri="{FF2B5EF4-FFF2-40B4-BE49-F238E27FC236}">
                <a16:creationId xmlns:a16="http://schemas.microsoft.com/office/drawing/2014/main" id="{EE6F3351-D160-0FDD-C955-34766D3B2EB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2026153" flipH="1">
            <a:off x="3515815" y="3509416"/>
            <a:ext cx="808806" cy="564816"/>
          </a:xfrm>
          <a:prstGeom prst="rect">
            <a:avLst/>
          </a:prstGeom>
        </p:spPr>
      </p:pic>
      <p:pic>
        <p:nvPicPr>
          <p:cNvPr id="22" name="Picture 21" descr="A graduation cap with a tassel&#10;&#10;Description automatically generated">
            <a:extLst>
              <a:ext uri="{FF2B5EF4-FFF2-40B4-BE49-F238E27FC236}">
                <a16:creationId xmlns:a16="http://schemas.microsoft.com/office/drawing/2014/main" id="{148EDD7E-C87E-72A8-7949-341D63DCCE8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2026153" flipH="1">
            <a:off x="5645038" y="3592315"/>
            <a:ext cx="808806" cy="564816"/>
          </a:xfrm>
          <a:prstGeom prst="rect">
            <a:avLst/>
          </a:prstGeom>
        </p:spPr>
      </p:pic>
      <p:pic>
        <p:nvPicPr>
          <p:cNvPr id="23" name="Picture 22" descr="A graduation cap with a tassel&#10;&#10;Description automatically generated">
            <a:extLst>
              <a:ext uri="{FF2B5EF4-FFF2-40B4-BE49-F238E27FC236}">
                <a16:creationId xmlns:a16="http://schemas.microsoft.com/office/drawing/2014/main" id="{680CF726-7DF8-3A67-08CD-BE5E297302A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35" b="98091" l="1000" r="98667">
                        <a14:foregroundMark x1="6833" y1="22196" x2="6833" y2="22196"/>
                        <a14:foregroundMark x1="47667" y1="6444" x2="53833" y2="4773"/>
                        <a14:foregroundMark x1="94000" y1="27924" x2="94000" y2="27924"/>
                        <a14:foregroundMark x1="24333" y1="90453" x2="26000" y2="92124"/>
                        <a14:foregroundMark x1="27667" y1="96659" x2="27667" y2="96659"/>
                        <a14:foregroundMark x1="19500" y1="97852" x2="19500" y2="97852"/>
                        <a14:foregroundMark x1="28000" y1="98568" x2="28000" y2="98568"/>
                        <a14:foregroundMark x1="97833" y1="25537" x2="98833" y2="25537"/>
                        <a14:foregroundMark x1="2167" y1="17900" x2="1000" y2="17900"/>
                      </a14:backgroundRemoval>
                    </a14:imgEffect>
                  </a14:imgLayer>
                </a14:imgProps>
              </a:ext>
              <a:ext uri="{837473B0-CC2E-450A-ABE3-18F120FF3D39}">
                <a1611:picAttrSrcUrl xmlns:a1611="http://schemas.microsoft.com/office/drawing/2016/11/main" r:id="rId11"/>
              </a:ext>
            </a:extLst>
          </a:blip>
          <a:stretch>
            <a:fillRect/>
          </a:stretch>
        </p:blipFill>
        <p:spPr>
          <a:xfrm rot="19573847">
            <a:off x="4977911" y="3538408"/>
            <a:ext cx="808806" cy="564816"/>
          </a:xfrm>
          <a:prstGeom prst="rect">
            <a:avLst/>
          </a:prstGeom>
        </p:spPr>
      </p:pic>
      <p:sp>
        <p:nvSpPr>
          <p:cNvPr id="24" name="Title 1">
            <a:extLst>
              <a:ext uri="{FF2B5EF4-FFF2-40B4-BE49-F238E27FC236}">
                <a16:creationId xmlns:a16="http://schemas.microsoft.com/office/drawing/2014/main" id="{D61C7E1C-BCE6-35D5-A4BB-48043EB748DD}"/>
              </a:ext>
            </a:extLst>
          </p:cNvPr>
          <p:cNvSpPr txBox="1">
            <a:spLocks/>
          </p:cNvSpPr>
          <p:nvPr/>
        </p:nvSpPr>
        <p:spPr>
          <a:xfrm>
            <a:off x="2004780" y="2081554"/>
            <a:ext cx="5134441" cy="2150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Nourishing Children To Achieve Excellence!</a:t>
            </a:r>
          </a:p>
        </p:txBody>
      </p:sp>
    </p:spTree>
    <p:custDataLst>
      <p:tags r:id="rId1"/>
    </p:custDataLst>
    <p:extLst>
      <p:ext uri="{BB962C8B-B14F-4D97-AF65-F5344CB8AC3E}">
        <p14:creationId xmlns:p14="http://schemas.microsoft.com/office/powerpoint/2010/main" val="21596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2000"/>
                                        <p:tgtEl>
                                          <p:spTgt spid="17"/>
                                        </p:tgtEl>
                                      </p:cBhvr>
                                    </p:animEffect>
                                  </p:childTnLst>
                                </p:cTn>
                              </p:par>
                              <p:par>
                                <p:cTn id="8" presetID="6" presetClass="entr" presetSubtype="3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out)">
                                      <p:cBhvr>
                                        <p:cTn id="10" dur="2000"/>
                                        <p:tgtEl>
                                          <p:spTgt spid="16"/>
                                        </p:tgtEl>
                                      </p:cBhvr>
                                    </p:animEffect>
                                  </p:childTnLst>
                                </p:cTn>
                              </p:par>
                              <p:par>
                                <p:cTn id="11" presetID="6" presetClass="entr" presetSubtype="3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out)">
                                      <p:cBhvr>
                                        <p:cTn id="13" dur="2000"/>
                                        <p:tgtEl>
                                          <p:spTgt spid="20"/>
                                        </p:tgtEl>
                                      </p:cBhvr>
                                    </p:animEffect>
                                  </p:childTnLst>
                                </p:cTn>
                              </p:par>
                              <p:par>
                                <p:cTn id="14" presetID="6" presetClass="entr" presetSubtype="3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out)">
                                      <p:cBhvr>
                                        <p:cTn id="16" dur="2000"/>
                                        <p:tgtEl>
                                          <p:spTgt spid="21"/>
                                        </p:tgtEl>
                                      </p:cBhvr>
                                    </p:animEffect>
                                  </p:childTnLst>
                                </p:cTn>
                              </p:par>
                              <p:par>
                                <p:cTn id="17" presetID="6" presetClass="entr" presetSubtype="3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2000"/>
                                        <p:tgtEl>
                                          <p:spTgt spid="23"/>
                                        </p:tgtEl>
                                      </p:cBhvr>
                                    </p:animEffect>
                                  </p:childTnLst>
                                </p:cTn>
                              </p:par>
                              <p:par>
                                <p:cTn id="20" presetID="6" presetClass="entr" presetSubtype="3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2000"/>
                                        <p:tgtEl>
                                          <p:spTgt spid="22"/>
                                        </p:tgtEl>
                                      </p:cBhvr>
                                    </p:animEffect>
                                  </p:childTnLst>
                                </p:cTn>
                              </p:par>
                              <p:par>
                                <p:cTn id="23" presetID="6" presetClass="entr" presetSubtype="32"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out)">
                                      <p:cBhvr>
                                        <p:cTn id="25" dur="2000"/>
                                        <p:tgtEl>
                                          <p:spTgt spid="18"/>
                                        </p:tgtEl>
                                      </p:cBhvr>
                                    </p:animEffect>
                                  </p:childTnLst>
                                </p:cTn>
                              </p:par>
                              <p:par>
                                <p:cTn id="26" presetID="6" presetClass="entr" presetSubtype="32"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out)">
                                      <p:cBhvr>
                                        <p:cTn id="28" dur="2000"/>
                                        <p:tgtEl>
                                          <p:spTgt spid="19"/>
                                        </p:tgtEl>
                                      </p:cBhvr>
                                    </p:animEffect>
                                  </p:childTnLst>
                                </p:cTn>
                              </p:par>
                            </p:childTnLst>
                          </p:cTn>
                        </p:par>
                        <p:par>
                          <p:cTn id="29" fill="hold">
                            <p:stCondLst>
                              <p:cond delay="2000"/>
                            </p:stCondLst>
                            <p:childTnLst>
                              <p:par>
                                <p:cTn id="30" presetID="64" presetClass="path" presetSubtype="0" accel="50000" decel="50000" fill="hold" nodeType="afterEffect">
                                  <p:stCondLst>
                                    <p:cond delay="0"/>
                                  </p:stCondLst>
                                  <p:childTnLst>
                                    <p:animMotion origin="layout" path="M 0 0 L 0 -0.25 E" pathEditMode="relative" ptsTypes="">
                                      <p:cBhvr>
                                        <p:cTn id="31" dur="2000" fill="hold"/>
                                        <p:tgtEl>
                                          <p:spTgt spid="17"/>
                                        </p:tgtEl>
                                        <p:attrNameLst>
                                          <p:attrName>ppt_x</p:attrName>
                                          <p:attrName>ppt_y</p:attrName>
                                        </p:attrNameLst>
                                      </p:cBhvr>
                                    </p:animMotion>
                                  </p:childTnLst>
                                </p:cTn>
                              </p:par>
                              <p:par>
                                <p:cTn id="32" presetID="64" presetClass="path" presetSubtype="0" accel="50000" decel="50000" fill="hold" nodeType="withEffect">
                                  <p:stCondLst>
                                    <p:cond delay="0"/>
                                  </p:stCondLst>
                                  <p:childTnLst>
                                    <p:animMotion origin="layout" path="M 0 0 L 0 -0.25 E" pathEditMode="relative" ptsTypes="">
                                      <p:cBhvr>
                                        <p:cTn id="33" dur="2000" fill="hold"/>
                                        <p:tgtEl>
                                          <p:spTgt spid="16"/>
                                        </p:tgtEl>
                                        <p:attrNameLst>
                                          <p:attrName>ppt_x</p:attrName>
                                          <p:attrName>ppt_y</p:attrName>
                                        </p:attrNameLst>
                                      </p:cBhvr>
                                    </p:animMotion>
                                  </p:childTnLst>
                                </p:cTn>
                              </p:par>
                              <p:par>
                                <p:cTn id="34" presetID="64" presetClass="path" presetSubtype="0" accel="50000" decel="50000" fill="hold" nodeType="withEffect">
                                  <p:stCondLst>
                                    <p:cond delay="0"/>
                                  </p:stCondLst>
                                  <p:childTnLst>
                                    <p:animMotion origin="layout" path="M -1.66667E-6 2.22222E-6 L -1.66667E-6 -0.25 " pathEditMode="relative" rAng="0" ptsTypes="AA">
                                      <p:cBhvr>
                                        <p:cTn id="35" dur="2000" fill="hold"/>
                                        <p:tgtEl>
                                          <p:spTgt spid="20"/>
                                        </p:tgtEl>
                                        <p:attrNameLst>
                                          <p:attrName>ppt_x</p:attrName>
                                          <p:attrName>ppt_y</p:attrName>
                                        </p:attrNameLst>
                                      </p:cBhvr>
                                      <p:rCtr x="0" y="-12500"/>
                                    </p:animMotion>
                                  </p:childTnLst>
                                </p:cTn>
                              </p:par>
                              <p:par>
                                <p:cTn id="36" presetID="64" presetClass="path" presetSubtype="0" accel="50000" decel="50000" fill="hold" nodeType="withEffect">
                                  <p:stCondLst>
                                    <p:cond delay="0"/>
                                  </p:stCondLst>
                                  <p:childTnLst>
                                    <p:animMotion origin="layout" path="M 4.16667E-6 2.22222E-6 L 4.16667E-6 -0.25 " pathEditMode="relative" rAng="0" ptsTypes="AA">
                                      <p:cBhvr>
                                        <p:cTn id="37" dur="2000" fill="hold"/>
                                        <p:tgtEl>
                                          <p:spTgt spid="21"/>
                                        </p:tgtEl>
                                        <p:attrNameLst>
                                          <p:attrName>ppt_x</p:attrName>
                                          <p:attrName>ppt_y</p:attrName>
                                        </p:attrNameLst>
                                      </p:cBhvr>
                                      <p:rCtr x="0" y="-12500"/>
                                    </p:animMotion>
                                  </p:childTnLst>
                                </p:cTn>
                              </p:par>
                              <p:par>
                                <p:cTn id="38" presetID="64" presetClass="path" presetSubtype="0" accel="50000" decel="50000" fill="hold" nodeType="withEffect">
                                  <p:stCondLst>
                                    <p:cond delay="0"/>
                                  </p:stCondLst>
                                  <p:childTnLst>
                                    <p:animMotion origin="layout" path="M -1.66667E-6 4.07407E-6 L -1.66667E-6 -0.25 " pathEditMode="relative" rAng="0" ptsTypes="AA">
                                      <p:cBhvr>
                                        <p:cTn id="39" dur="2000" fill="hold"/>
                                        <p:tgtEl>
                                          <p:spTgt spid="23"/>
                                        </p:tgtEl>
                                        <p:attrNameLst>
                                          <p:attrName>ppt_x</p:attrName>
                                          <p:attrName>ppt_y</p:attrName>
                                        </p:attrNameLst>
                                      </p:cBhvr>
                                      <p:rCtr x="0" y="-12500"/>
                                    </p:animMotion>
                                  </p:childTnLst>
                                </p:cTn>
                              </p:par>
                              <p:par>
                                <p:cTn id="40" presetID="64" presetClass="path" presetSubtype="0" accel="50000" decel="50000" fill="hold" nodeType="withEffect">
                                  <p:stCondLst>
                                    <p:cond delay="0"/>
                                  </p:stCondLst>
                                  <p:childTnLst>
                                    <p:animMotion origin="layout" path="M 1.66667E-6 3.7037E-6 L 1.66667E-6 -0.25 " pathEditMode="relative" rAng="0" ptsTypes="AA">
                                      <p:cBhvr>
                                        <p:cTn id="41" dur="2000" fill="hold"/>
                                        <p:tgtEl>
                                          <p:spTgt spid="22"/>
                                        </p:tgtEl>
                                        <p:attrNameLst>
                                          <p:attrName>ppt_x</p:attrName>
                                          <p:attrName>ppt_y</p:attrName>
                                        </p:attrNameLst>
                                      </p:cBhvr>
                                      <p:rCtr x="0" y="-12500"/>
                                    </p:animMotion>
                                  </p:childTnLst>
                                </p:cTn>
                              </p:par>
                              <p:par>
                                <p:cTn id="42" presetID="64" presetClass="path" presetSubtype="0" accel="50000" decel="50000" fill="hold" nodeType="withEffect">
                                  <p:stCondLst>
                                    <p:cond delay="0"/>
                                  </p:stCondLst>
                                  <p:childTnLst>
                                    <p:animMotion origin="layout" path="M -5.55556E-7 1.11111E-6 L -5.55556E-7 -0.25 " pathEditMode="relative" rAng="0" ptsTypes="AA">
                                      <p:cBhvr>
                                        <p:cTn id="43" dur="2000" fill="hold"/>
                                        <p:tgtEl>
                                          <p:spTgt spid="18"/>
                                        </p:tgtEl>
                                        <p:attrNameLst>
                                          <p:attrName>ppt_x</p:attrName>
                                          <p:attrName>ppt_y</p:attrName>
                                        </p:attrNameLst>
                                      </p:cBhvr>
                                      <p:rCtr x="0" y="-12500"/>
                                    </p:animMotion>
                                  </p:childTnLst>
                                </p:cTn>
                              </p:par>
                              <p:par>
                                <p:cTn id="44" presetID="64" presetClass="path" presetSubtype="0" accel="50000" decel="50000" fill="hold" nodeType="withEffect">
                                  <p:stCondLst>
                                    <p:cond delay="0"/>
                                  </p:stCondLst>
                                  <p:childTnLst>
                                    <p:animMotion origin="layout" path="M -2.5E-6 -1.48148E-6 L -2.5E-6 -0.25 " pathEditMode="relative" rAng="0" ptsTypes="AA">
                                      <p:cBhvr>
                                        <p:cTn id="45" dur="2000" fill="hold"/>
                                        <p:tgtEl>
                                          <p:spTgt spid="19"/>
                                        </p:tgtEl>
                                        <p:attrNameLst>
                                          <p:attrName>ppt_x</p:attrName>
                                          <p:attrName>ppt_y</p:attrName>
                                        </p:attrNameLst>
                                      </p:cBhvr>
                                      <p:rCtr x="0" y="-12500"/>
                                    </p:animMotion>
                                  </p:childTnLst>
                                </p:cTn>
                              </p:par>
                            </p:childTnLst>
                          </p:cTn>
                        </p:par>
                        <p:par>
                          <p:cTn id="46" fill="hold">
                            <p:stCondLst>
                              <p:cond delay="4000"/>
                            </p:stCondLst>
                            <p:childTnLst>
                              <p:par>
                                <p:cTn id="47" presetID="1" presetClass="exit" presetSubtype="0" fill="hold" grpId="0" nodeType="afterEffect">
                                  <p:stCondLst>
                                    <p:cond delay="0"/>
                                  </p:stCondLst>
                                  <p:childTnLst>
                                    <p:set>
                                      <p:cBhvr>
                                        <p:cTn id="48" dur="1" fill="hold">
                                          <p:stCondLst>
                                            <p:cond delay="0"/>
                                          </p:stCondLst>
                                        </p:cTn>
                                        <p:tgtEl>
                                          <p:spTgt spid="3">
                                            <p:txEl>
                                              <p:pRg st="0" end="0"/>
                                            </p:txEl>
                                          </p:spTgt>
                                        </p:tgtEl>
                                        <p:attrNameLst>
                                          <p:attrName>style.visibility</p:attrName>
                                        </p:attrNameLst>
                                      </p:cBhvr>
                                      <p:to>
                                        <p:strVal val="hidden"/>
                                      </p:to>
                                    </p:set>
                                  </p:childTnLst>
                                </p:cTn>
                              </p:par>
                            </p:childTnLst>
                          </p:cTn>
                        </p:par>
                        <p:par>
                          <p:cTn id="49" fill="hold">
                            <p:stCondLst>
                              <p:cond delay="4000"/>
                            </p:stCondLst>
                            <p:childTnLst>
                              <p:par>
                                <p:cTn id="50" presetID="1" presetClass="exit" presetSubtype="0" fill="hold" grpId="0" nodeType="afterEffect">
                                  <p:stCondLst>
                                    <p:cond delay="0"/>
                                  </p:stCondLst>
                                  <p:childTnLst>
                                    <p:set>
                                      <p:cBhvr>
                                        <p:cTn id="51" dur="1" fill="hold">
                                          <p:stCondLst>
                                            <p:cond delay="0"/>
                                          </p:stCondLst>
                                        </p:cTn>
                                        <p:tgtEl>
                                          <p:spTgt spid="3">
                                            <p:txEl>
                                              <p:pRg st="1" end="1"/>
                                            </p:txEl>
                                          </p:spTgt>
                                        </p:tgtEl>
                                        <p:attrNameLst>
                                          <p:attrName>style.visibility</p:attrName>
                                        </p:attrNameLst>
                                      </p:cBhvr>
                                      <p:to>
                                        <p:strVal val="hidden"/>
                                      </p:to>
                                    </p:set>
                                  </p:childTnLst>
                                </p:cTn>
                              </p:par>
                            </p:childTnLst>
                          </p:cTn>
                        </p:par>
                        <p:par>
                          <p:cTn id="52" fill="hold">
                            <p:stCondLst>
                              <p:cond delay="4000"/>
                            </p:stCondLst>
                            <p:childTnLst>
                              <p:par>
                                <p:cTn id="53" presetID="22" presetClass="entr" presetSubtype="1"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DFE93D5D-FEB6-8D7B-A360-634105CCACE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
            <a:ext cx="9144000" cy="6858005"/>
          </a:xfrm>
          <a:prstGeom prst="rect">
            <a:avLst/>
          </a:prstGeom>
        </p:spPr>
      </p:pic>
      <p:sp>
        <p:nvSpPr>
          <p:cNvPr id="4" name="Title 1">
            <a:extLst>
              <a:ext uri="{FF2B5EF4-FFF2-40B4-BE49-F238E27FC236}">
                <a16:creationId xmlns:a16="http://schemas.microsoft.com/office/drawing/2014/main" id="{5EE62FA9-7E4E-C19D-8B3C-6D23BCA8EBAF}"/>
              </a:ext>
            </a:extLst>
          </p:cNvPr>
          <p:cNvSpPr>
            <a:spLocks noGrp="1"/>
          </p:cNvSpPr>
          <p:nvPr>
            <p:ph type="title"/>
          </p:nvPr>
        </p:nvSpPr>
        <p:spPr>
          <a:xfrm>
            <a:off x="0" y="230861"/>
            <a:ext cx="9144000" cy="1325563"/>
          </a:xfrm>
        </p:spPr>
        <p:txBody>
          <a:bodyPr>
            <a:normAutofit/>
          </a:bodyPr>
          <a:lstStyle/>
          <a:p>
            <a:pPr algn="ctr"/>
            <a:r>
              <a:rPr lang="en-US" sz="7200" b="1" dirty="0">
                <a:ln>
                  <a:solidFill>
                    <a:schemeClr val="bg1">
                      <a:lumMod val="50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t>Any Questions?</a:t>
            </a:r>
          </a:p>
        </p:txBody>
      </p:sp>
      <p:sp>
        <p:nvSpPr>
          <p:cNvPr id="5" name="TextBox 4">
            <a:extLst>
              <a:ext uri="{FF2B5EF4-FFF2-40B4-BE49-F238E27FC236}">
                <a16:creationId xmlns:a16="http://schemas.microsoft.com/office/drawing/2014/main" id="{24EBC59C-085A-C536-4C6A-62077FEF4289}"/>
              </a:ext>
            </a:extLst>
          </p:cNvPr>
          <p:cNvSpPr txBox="1"/>
          <p:nvPr/>
        </p:nvSpPr>
        <p:spPr>
          <a:xfrm>
            <a:off x="522109" y="1503983"/>
            <a:ext cx="8621891" cy="1200329"/>
          </a:xfrm>
          <a:prstGeom prst="rect">
            <a:avLst/>
          </a:prstGeom>
          <a:noFill/>
        </p:spPr>
        <p:txBody>
          <a:bodyPr wrap="square" rtlCol="0">
            <a:spAutoFit/>
          </a:bodyPr>
          <a:lstStyle/>
          <a:p>
            <a:r>
              <a:rPr lang="en-US" sz="3600" b="1" dirty="0">
                <a:solidFill>
                  <a:schemeClr val="bg1"/>
                </a:solidFill>
              </a:rPr>
              <a:t>Contact the menu team for any questions regarding menu items and recipes. </a:t>
            </a:r>
          </a:p>
        </p:txBody>
      </p:sp>
      <p:sp>
        <p:nvSpPr>
          <p:cNvPr id="6" name="TextBox 5">
            <a:extLst>
              <a:ext uri="{FF2B5EF4-FFF2-40B4-BE49-F238E27FC236}">
                <a16:creationId xmlns:a16="http://schemas.microsoft.com/office/drawing/2014/main" id="{0D6B16AA-76DE-C88F-898A-A71BD214026F}"/>
              </a:ext>
            </a:extLst>
          </p:cNvPr>
          <p:cNvSpPr txBox="1"/>
          <p:nvPr/>
        </p:nvSpPr>
        <p:spPr>
          <a:xfrm>
            <a:off x="1089378" y="2997483"/>
            <a:ext cx="9324622" cy="1200329"/>
          </a:xfrm>
          <a:prstGeom prst="rect">
            <a:avLst/>
          </a:prstGeom>
          <a:noFill/>
        </p:spPr>
        <p:txBody>
          <a:bodyPr wrap="square" rtlCol="0">
            <a:spAutoFit/>
          </a:bodyPr>
          <a:lstStyle/>
          <a:p>
            <a:r>
              <a:rPr lang="en-US" sz="2400" b="1" dirty="0">
                <a:solidFill>
                  <a:schemeClr val="bg1"/>
                </a:solidFill>
              </a:rPr>
              <a:t>North and West Region – Ivy Marx (i</a:t>
            </a:r>
            <a:r>
              <a:rPr lang="en-US" sz="2400" b="1" dirty="0">
                <a:solidFill>
                  <a:schemeClr val="bg1"/>
                </a:solidFill>
                <a:hlinkClick r:id="rId6">
                  <a:extLst>
                    <a:ext uri="{A12FA001-AC4F-418D-AE19-62706E023703}">
                      <ahyp:hlinkClr xmlns:ahyp="http://schemas.microsoft.com/office/drawing/2018/hyperlinkcolor" val="tx"/>
                    </a:ext>
                  </a:extLst>
                </a:hlinkClick>
              </a:rPr>
              <a:t>vy.marx@lausd.net</a:t>
            </a:r>
            <a:r>
              <a:rPr lang="en-US" sz="2400" b="1" dirty="0">
                <a:solidFill>
                  <a:schemeClr val="bg1"/>
                </a:solidFill>
              </a:rPr>
              <a:t>)</a:t>
            </a:r>
          </a:p>
          <a:p>
            <a:r>
              <a:rPr lang="en-US" sz="2400" b="1" dirty="0">
                <a:solidFill>
                  <a:schemeClr val="bg1"/>
                </a:solidFill>
              </a:rPr>
              <a:t>East Region – Kim Nguyen (d</a:t>
            </a:r>
            <a:r>
              <a:rPr lang="en-US" sz="2400" b="1" dirty="0">
                <a:solidFill>
                  <a:schemeClr val="bg1"/>
                </a:solidFill>
                <a:hlinkClick r:id="rId7">
                  <a:extLst>
                    <a:ext uri="{A12FA001-AC4F-418D-AE19-62706E023703}">
                      <ahyp:hlinkClr xmlns:ahyp="http://schemas.microsoft.com/office/drawing/2018/hyperlinkcolor" val="tx"/>
                    </a:ext>
                  </a:extLst>
                </a:hlinkClick>
              </a:rPr>
              <a:t>uyen.nguyen@lausd.net</a:t>
            </a:r>
            <a:r>
              <a:rPr lang="en-US" sz="2400" b="1" dirty="0">
                <a:solidFill>
                  <a:schemeClr val="bg1"/>
                </a:solidFill>
              </a:rPr>
              <a:t>)</a:t>
            </a:r>
          </a:p>
          <a:p>
            <a:r>
              <a:rPr lang="en-US" sz="2400" b="1" dirty="0">
                <a:solidFill>
                  <a:schemeClr val="bg1"/>
                </a:solidFill>
              </a:rPr>
              <a:t>South Region – Kayley Drain (k</a:t>
            </a:r>
            <a:r>
              <a:rPr lang="en-US" sz="2400" b="1" dirty="0">
                <a:solidFill>
                  <a:schemeClr val="bg1"/>
                </a:solidFill>
                <a:hlinkClick r:id="rId8">
                  <a:extLst>
                    <a:ext uri="{A12FA001-AC4F-418D-AE19-62706E023703}">
                      <ahyp:hlinkClr xmlns:ahyp="http://schemas.microsoft.com/office/drawing/2018/hyperlinkcolor" val="tx"/>
                    </a:ext>
                  </a:extLst>
                </a:hlinkClick>
              </a:rPr>
              <a:t>ayley.drain@lausd.net</a:t>
            </a:r>
            <a:r>
              <a:rPr lang="en-US" sz="2400" b="1" dirty="0">
                <a:solidFill>
                  <a:schemeClr val="bg1"/>
                </a:solidFill>
              </a:rPr>
              <a:t>)</a:t>
            </a:r>
          </a:p>
        </p:txBody>
      </p:sp>
      <p:sp>
        <p:nvSpPr>
          <p:cNvPr id="7" name="TextBox 6">
            <a:extLst>
              <a:ext uri="{FF2B5EF4-FFF2-40B4-BE49-F238E27FC236}">
                <a16:creationId xmlns:a16="http://schemas.microsoft.com/office/drawing/2014/main" id="{354B2190-9CEE-C75F-792C-BE3C9A92F0E3}"/>
              </a:ext>
            </a:extLst>
          </p:cNvPr>
          <p:cNvSpPr txBox="1"/>
          <p:nvPr/>
        </p:nvSpPr>
        <p:spPr>
          <a:xfrm>
            <a:off x="688622" y="4551220"/>
            <a:ext cx="8839200" cy="954107"/>
          </a:xfrm>
          <a:prstGeom prst="rect">
            <a:avLst/>
          </a:prstGeom>
          <a:noFill/>
        </p:spPr>
        <p:txBody>
          <a:bodyPr wrap="square" rtlCol="0">
            <a:spAutoFit/>
          </a:bodyPr>
          <a:lstStyle/>
          <a:p>
            <a:r>
              <a:rPr lang="en-US" sz="3200" b="1" dirty="0">
                <a:solidFill>
                  <a:schemeClr val="bg1"/>
                </a:solidFill>
              </a:rPr>
              <a:t>Send all special diets to </a:t>
            </a:r>
            <a:r>
              <a:rPr lang="en-US" sz="3200" b="1" dirty="0">
                <a:solidFill>
                  <a:schemeClr val="bg1"/>
                </a:solidFill>
                <a:hlinkClick r:id="rId9">
                  <a:extLst>
                    <a:ext uri="{A12FA001-AC4F-418D-AE19-62706E023703}">
                      <ahyp:hlinkClr xmlns:ahyp="http://schemas.microsoft.com/office/drawing/2018/hyperlinkcolor" val="tx"/>
                    </a:ext>
                  </a:extLst>
                </a:hlinkClick>
              </a:rPr>
              <a:t>specialdiets@lausd.net</a:t>
            </a:r>
            <a:endParaRPr lang="en-US" sz="3200" b="1" dirty="0">
              <a:solidFill>
                <a:schemeClr val="bg1"/>
              </a:solidFill>
            </a:endParaRPr>
          </a:p>
          <a:p>
            <a:endParaRPr lang="en-US" sz="2400" b="1" dirty="0">
              <a:solidFill>
                <a:schemeClr val="bg1"/>
              </a:solidFill>
            </a:endParaRPr>
          </a:p>
        </p:txBody>
      </p:sp>
    </p:spTree>
    <p:custDataLst>
      <p:tags r:id="rId1"/>
    </p:custDataLst>
    <p:extLst>
      <p:ext uri="{BB962C8B-B14F-4D97-AF65-F5344CB8AC3E}">
        <p14:creationId xmlns:p14="http://schemas.microsoft.com/office/powerpoint/2010/main" val="337876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D04A870-C141-B501-EBFE-49A89776A1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84" name="Title 1">
            <a:extLst>
              <a:ext uri="{FF2B5EF4-FFF2-40B4-BE49-F238E27FC236}">
                <a16:creationId xmlns:a16="http://schemas.microsoft.com/office/drawing/2014/main" id="{FD9ECBD2-BE14-4B1D-8CF2-7574B9B37727}"/>
              </a:ext>
            </a:extLst>
          </p:cNvPr>
          <p:cNvSpPr txBox="1">
            <a:spLocks/>
          </p:cNvSpPr>
          <p:nvPr/>
        </p:nvSpPr>
        <p:spPr>
          <a:xfrm>
            <a:off x="0" y="197082"/>
            <a:ext cx="91440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prstClr val="white"/>
                </a:solidFill>
                <a:effectLst/>
                <a:uLnTx/>
                <a:uFillTx/>
                <a:latin typeface="Berlin Sans FB Demi" panose="020E0802020502020306" pitchFamily="34" charset="0"/>
                <a:ea typeface="+mj-ea"/>
                <a:cs typeface="+mj-cs"/>
              </a:rPr>
              <a:t>Lunch Meal Pattern</a:t>
            </a:r>
          </a:p>
        </p:txBody>
      </p:sp>
      <p:graphicFrame>
        <p:nvGraphicFramePr>
          <p:cNvPr id="3" name="Table 2">
            <a:extLst>
              <a:ext uri="{FF2B5EF4-FFF2-40B4-BE49-F238E27FC236}">
                <a16:creationId xmlns:a16="http://schemas.microsoft.com/office/drawing/2014/main" id="{6D48EB03-D22B-3785-878E-D218D713DC84}"/>
              </a:ext>
            </a:extLst>
          </p:cNvPr>
          <p:cNvGraphicFramePr>
            <a:graphicFrameLocks noGrp="1"/>
          </p:cNvGraphicFramePr>
          <p:nvPr>
            <p:extLst>
              <p:ext uri="{D42A27DB-BD31-4B8C-83A1-F6EECF244321}">
                <p14:modId xmlns:p14="http://schemas.microsoft.com/office/powerpoint/2010/main" val="4144620931"/>
              </p:ext>
            </p:extLst>
          </p:nvPr>
        </p:nvGraphicFramePr>
        <p:xfrm>
          <a:off x="727588" y="1299958"/>
          <a:ext cx="7688825" cy="2560320"/>
        </p:xfrm>
        <a:graphic>
          <a:graphicData uri="http://schemas.openxmlformats.org/drawingml/2006/table">
            <a:tbl>
              <a:tblPr firstRow="1" bandRow="1">
                <a:tableStyleId>{073A0DAA-6AF3-43AB-8588-CEC1D06C72B9}</a:tableStyleId>
              </a:tblPr>
              <a:tblGrid>
                <a:gridCol w="3245951">
                  <a:extLst>
                    <a:ext uri="{9D8B030D-6E8A-4147-A177-3AD203B41FA5}">
                      <a16:colId xmlns:a16="http://schemas.microsoft.com/office/drawing/2014/main" val="2431550824"/>
                    </a:ext>
                  </a:extLst>
                </a:gridCol>
                <a:gridCol w="2194612">
                  <a:extLst>
                    <a:ext uri="{9D8B030D-6E8A-4147-A177-3AD203B41FA5}">
                      <a16:colId xmlns:a16="http://schemas.microsoft.com/office/drawing/2014/main" val="2836638957"/>
                    </a:ext>
                  </a:extLst>
                </a:gridCol>
                <a:gridCol w="2248262">
                  <a:extLst>
                    <a:ext uri="{9D8B030D-6E8A-4147-A177-3AD203B41FA5}">
                      <a16:colId xmlns:a16="http://schemas.microsoft.com/office/drawing/2014/main" val="2952725081"/>
                    </a:ext>
                  </a:extLst>
                </a:gridCol>
              </a:tblGrid>
              <a:tr h="335701">
                <a:tc gridSpan="3">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K-12 LUNCH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85399493"/>
                  </a:ext>
                </a:extLst>
              </a:tr>
              <a:tr h="335701">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DAILY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47438123"/>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GRAIN,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7617753"/>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MEAT/MEAT ALT, OZ. EQV.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64459561"/>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61379582"/>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98728540"/>
                  </a:ext>
                </a:extLst>
              </a:tr>
              <a:tr h="335701">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8 FL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98429464"/>
                  </a:ext>
                </a:extLst>
              </a:tr>
            </a:tbl>
          </a:graphicData>
        </a:graphic>
      </p:graphicFrame>
      <p:graphicFrame>
        <p:nvGraphicFramePr>
          <p:cNvPr id="5" name="Table 4">
            <a:extLst>
              <a:ext uri="{FF2B5EF4-FFF2-40B4-BE49-F238E27FC236}">
                <a16:creationId xmlns:a16="http://schemas.microsoft.com/office/drawing/2014/main" id="{217F3247-57E9-67A9-D814-3C4297A50216}"/>
              </a:ext>
            </a:extLst>
          </p:cNvPr>
          <p:cNvGraphicFramePr>
            <a:graphicFrameLocks noGrp="1"/>
          </p:cNvGraphicFramePr>
          <p:nvPr>
            <p:extLst>
              <p:ext uri="{D42A27DB-BD31-4B8C-83A1-F6EECF244321}">
                <p14:modId xmlns:p14="http://schemas.microsoft.com/office/powerpoint/2010/main" val="4091185597"/>
              </p:ext>
            </p:extLst>
          </p:nvPr>
        </p:nvGraphicFramePr>
        <p:xfrm>
          <a:off x="727587" y="3993468"/>
          <a:ext cx="7688825" cy="2236966"/>
        </p:xfrm>
        <a:graphic>
          <a:graphicData uri="http://schemas.openxmlformats.org/drawingml/2006/table">
            <a:tbl>
              <a:tblPr firstRow="1" bandRow="1">
                <a:tableStyleId>{073A0DAA-6AF3-43AB-8588-CEC1D06C72B9}</a:tableStyleId>
              </a:tblPr>
              <a:tblGrid>
                <a:gridCol w="2768338">
                  <a:extLst>
                    <a:ext uri="{9D8B030D-6E8A-4147-A177-3AD203B41FA5}">
                      <a16:colId xmlns:a16="http://schemas.microsoft.com/office/drawing/2014/main" val="2431550824"/>
                    </a:ext>
                  </a:extLst>
                </a:gridCol>
                <a:gridCol w="2518320">
                  <a:extLst>
                    <a:ext uri="{9D8B030D-6E8A-4147-A177-3AD203B41FA5}">
                      <a16:colId xmlns:a16="http://schemas.microsoft.com/office/drawing/2014/main" val="2836638957"/>
                    </a:ext>
                  </a:extLst>
                </a:gridCol>
                <a:gridCol w="2402167">
                  <a:extLst>
                    <a:ext uri="{9D8B030D-6E8A-4147-A177-3AD203B41FA5}">
                      <a16:colId xmlns:a16="http://schemas.microsoft.com/office/drawing/2014/main" val="2952725081"/>
                    </a:ext>
                  </a:extLst>
                </a:gridCol>
              </a:tblGrid>
              <a:tr h="408166">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FRUIT &amp; 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K-5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a:latin typeface="Calibri" panose="020F0502020204030204" pitchFamily="34" charset="0"/>
                          <a:ea typeface="Calibri" panose="020F0502020204030204" pitchFamily="34" charset="0"/>
                          <a:cs typeface="Calibri" panose="020F0502020204030204" pitchFamily="34" charset="0"/>
                        </a:rPr>
                        <a:t>GRADES 6-12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885408">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VEGETABLE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vegetable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vegetable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7617753"/>
                  </a:ext>
                </a:extLst>
              </a:tr>
              <a:tr h="903088">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FRUIT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fruit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No more than ½ of fruit offerings may be in the form of juice.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61379582"/>
                  </a:ext>
                </a:extLst>
              </a:tr>
            </a:tbl>
          </a:graphicData>
        </a:graphic>
      </p:graphicFrame>
    </p:spTree>
    <p:extLst>
      <p:ext uri="{BB962C8B-B14F-4D97-AF65-F5344CB8AC3E}">
        <p14:creationId xmlns:p14="http://schemas.microsoft.com/office/powerpoint/2010/main" val="382872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background with a black border&#10;&#10;Description automatically generated with medium confidence">
            <a:extLst>
              <a:ext uri="{FF2B5EF4-FFF2-40B4-BE49-F238E27FC236}">
                <a16:creationId xmlns:a16="http://schemas.microsoft.com/office/drawing/2014/main" id="{537CDA04-D9E4-F3F7-31EE-6C87916074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5"/>
            <a:ext cx="9144000" cy="6858005"/>
          </a:xfrm>
          <a:prstGeom prst="rect">
            <a:avLst/>
          </a:prstGeom>
        </p:spPr>
      </p:pic>
      <p:sp>
        <p:nvSpPr>
          <p:cNvPr id="81970" name="Rectangle 1"/>
          <p:cNvSpPr>
            <a:spLocks noChangeArrowheads="1"/>
          </p:cNvSpPr>
          <p:nvPr/>
        </p:nvSpPr>
        <p:spPr bwMode="auto">
          <a:xfrm>
            <a:off x="323850" y="1318022"/>
            <a:ext cx="8351838" cy="138499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The meal pattern for the National School Lunch Program requires a minimum weekly offering of vegetables from each vegetable subgroup category. </a:t>
            </a:r>
          </a:p>
        </p:txBody>
      </p:sp>
      <p:sp>
        <p:nvSpPr>
          <p:cNvPr id="6" name="Title 1">
            <a:extLst>
              <a:ext uri="{FF2B5EF4-FFF2-40B4-BE49-F238E27FC236}">
                <a16:creationId xmlns:a16="http://schemas.microsoft.com/office/drawing/2014/main" id="{4CE0EE05-07D3-4291-9DA7-128900099D77}"/>
              </a:ext>
            </a:extLst>
          </p:cNvPr>
          <p:cNvSpPr txBox="1">
            <a:spLocks/>
          </p:cNvSpPr>
          <p:nvPr/>
        </p:nvSpPr>
        <p:spPr>
          <a:xfrm>
            <a:off x="446088" y="195550"/>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prstClr val="white"/>
                </a:solidFill>
                <a:effectLst/>
                <a:uLnTx/>
                <a:uFillTx/>
                <a:latin typeface="Berlin Sans FB Demi" panose="020E0802020502020306" pitchFamily="34" charset="0"/>
                <a:ea typeface="+mj-ea"/>
                <a:cs typeface="+mj-cs"/>
              </a:rPr>
              <a:t>Vegetables Requirements</a:t>
            </a:r>
          </a:p>
        </p:txBody>
      </p:sp>
      <p:graphicFrame>
        <p:nvGraphicFramePr>
          <p:cNvPr id="4" name="Table 3">
            <a:extLst>
              <a:ext uri="{FF2B5EF4-FFF2-40B4-BE49-F238E27FC236}">
                <a16:creationId xmlns:a16="http://schemas.microsoft.com/office/drawing/2014/main" id="{01E0783D-8110-099F-1511-E1412222CCAD}"/>
              </a:ext>
            </a:extLst>
          </p:cNvPr>
          <p:cNvGraphicFramePr>
            <a:graphicFrameLocks noGrp="1"/>
          </p:cNvGraphicFramePr>
          <p:nvPr>
            <p:extLst>
              <p:ext uri="{D42A27DB-BD31-4B8C-83A1-F6EECF244321}">
                <p14:modId xmlns:p14="http://schemas.microsoft.com/office/powerpoint/2010/main" val="1700632997"/>
              </p:ext>
            </p:extLst>
          </p:nvPr>
        </p:nvGraphicFramePr>
        <p:xfrm>
          <a:off x="1029873" y="2818617"/>
          <a:ext cx="7297615" cy="3474720"/>
        </p:xfrm>
        <a:graphic>
          <a:graphicData uri="http://schemas.openxmlformats.org/drawingml/2006/table">
            <a:tbl>
              <a:tblPr firstRow="1" bandRow="1">
                <a:tableStyleId>{073A0DAA-6AF3-43AB-8588-CEC1D06C72B9}</a:tableStyleId>
              </a:tblPr>
              <a:tblGrid>
                <a:gridCol w="2638457">
                  <a:extLst>
                    <a:ext uri="{9D8B030D-6E8A-4147-A177-3AD203B41FA5}">
                      <a16:colId xmlns:a16="http://schemas.microsoft.com/office/drawing/2014/main" val="2431550824"/>
                    </a:ext>
                  </a:extLst>
                </a:gridCol>
                <a:gridCol w="2365513">
                  <a:extLst>
                    <a:ext uri="{9D8B030D-6E8A-4147-A177-3AD203B41FA5}">
                      <a16:colId xmlns:a16="http://schemas.microsoft.com/office/drawing/2014/main" val="2836638957"/>
                    </a:ext>
                  </a:extLst>
                </a:gridCol>
                <a:gridCol w="2293645">
                  <a:extLst>
                    <a:ext uri="{9D8B030D-6E8A-4147-A177-3AD203B41FA5}">
                      <a16:colId xmlns:a16="http://schemas.microsoft.com/office/drawing/2014/main" val="2952725081"/>
                    </a:ext>
                  </a:extLst>
                </a:gridCol>
              </a:tblGrid>
              <a:tr h="564071">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*VEGETABLE SUB GROUP WEEKLY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K-5*</a:t>
                      </a:r>
                    </a:p>
                    <a:p>
                      <a:pPr algn="ctr"/>
                      <a:r>
                        <a:rPr lang="en-US" sz="2400" b="1" dirty="0">
                          <a:latin typeface="Calibri" panose="020F0502020204030204" pitchFamily="34" charset="0"/>
                          <a:ea typeface="Calibri" panose="020F0502020204030204" pitchFamily="34" charset="0"/>
                          <a:cs typeface="Calibri" panose="020F0502020204030204" pitchFamily="34" charset="0"/>
                        </a:rPr>
                        <a:t>(3-3/4 CUP 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GRADES 6-12</a:t>
                      </a:r>
                    </a:p>
                    <a:p>
                      <a:pPr algn="ctr"/>
                      <a:r>
                        <a:rPr lang="en-US" sz="2400" b="1" dirty="0">
                          <a:latin typeface="Calibri" panose="020F0502020204030204" pitchFamily="34" charset="0"/>
                          <a:ea typeface="Calibri" panose="020F0502020204030204" pitchFamily="34" charset="0"/>
                          <a:cs typeface="Calibri" panose="020F0502020204030204" pitchFamily="34" charset="0"/>
                        </a:rPr>
                        <a:t>(3-3/4 CUP WEEKLY)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438123"/>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DARK GREEN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17753"/>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RED/ORANGE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459561"/>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STARCHY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1379582"/>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LEGUME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8728540"/>
                  </a:ext>
                </a:extLst>
              </a:tr>
              <a:tr h="434065">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8429464"/>
                  </a:ext>
                </a:extLst>
              </a:tr>
            </a:tbl>
          </a:graphicData>
        </a:graphic>
      </p:graphicFrame>
    </p:spTree>
    <p:extLst>
      <p:ext uri="{BB962C8B-B14F-4D97-AF65-F5344CB8AC3E}">
        <p14:creationId xmlns:p14="http://schemas.microsoft.com/office/powerpoint/2010/main" val="401699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background with a black border&#10;&#10;Description automatically generated with medium confidence">
            <a:extLst>
              <a:ext uri="{FF2B5EF4-FFF2-40B4-BE49-F238E27FC236}">
                <a16:creationId xmlns:a16="http://schemas.microsoft.com/office/drawing/2014/main" id="{D16CCBE8-87F3-38C0-B93E-F4D7F0129F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596"/>
            <a:ext cx="9144000" cy="6858005"/>
          </a:xfrm>
          <a:prstGeom prst="rect">
            <a:avLst/>
          </a:prstGeom>
        </p:spPr>
      </p:pic>
      <p:sp>
        <p:nvSpPr>
          <p:cNvPr id="8" name="Rectangle 7">
            <a:extLst>
              <a:ext uri="{FF2B5EF4-FFF2-40B4-BE49-F238E27FC236}">
                <a16:creationId xmlns:a16="http://schemas.microsoft.com/office/drawing/2014/main" id="{37F09BC9-0A31-A5B3-6D48-1352148AA255}"/>
              </a:ext>
            </a:extLst>
          </p:cNvPr>
          <p:cNvSpPr/>
          <p:nvPr/>
        </p:nvSpPr>
        <p:spPr>
          <a:xfrm>
            <a:off x="239977" y="5449817"/>
            <a:ext cx="1796133" cy="734625"/>
          </a:xfrm>
          <a:prstGeom prst="rect">
            <a:avLst/>
          </a:prstGeom>
        </p:spPr>
        <p:txBody>
          <a:bodyPr wrap="none">
            <a:spAutoFit/>
          </a:bodyPr>
          <a:lstStyle/>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1% </a:t>
            </a:r>
            <a:r>
              <a:rPr lang="en-US" sz="2400" b="1" dirty="0">
                <a:solidFill>
                  <a:schemeClr val="bg1"/>
                </a:solidFill>
                <a:latin typeface="Calibri"/>
              </a:rPr>
              <a:t>M</a:t>
            </a:r>
            <a:r>
              <a:rPr kumimoji="0" lang="en-US" sz="2400" b="1" i="0" u="none" strike="noStrike" kern="1200" cap="none" spc="0" normalizeH="0" baseline="0" noProof="0" dirty="0">
                <a:ln>
                  <a:noFill/>
                </a:ln>
                <a:solidFill>
                  <a:schemeClr val="bg1"/>
                </a:solidFill>
                <a:effectLst/>
                <a:uLnTx/>
                <a:uFillTx/>
                <a:latin typeface="Calibri"/>
                <a:ea typeface="+mn-ea"/>
                <a:cs typeface="+mn-cs"/>
              </a:rPr>
              <a:t>ilk</a:t>
            </a:r>
          </a:p>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(Unflavored)</a:t>
            </a:r>
          </a:p>
        </p:txBody>
      </p:sp>
      <p:sp>
        <p:nvSpPr>
          <p:cNvPr id="10" name="Rectangle 9">
            <a:extLst>
              <a:ext uri="{FF2B5EF4-FFF2-40B4-BE49-F238E27FC236}">
                <a16:creationId xmlns:a16="http://schemas.microsoft.com/office/drawing/2014/main" id="{48FF5827-975E-6794-8887-4460A4E53DDF}"/>
              </a:ext>
            </a:extLst>
          </p:cNvPr>
          <p:cNvSpPr/>
          <p:nvPr/>
        </p:nvSpPr>
        <p:spPr>
          <a:xfrm>
            <a:off x="2268452" y="5449817"/>
            <a:ext cx="1985158" cy="734625"/>
          </a:xfrm>
          <a:prstGeom prst="rect">
            <a:avLst/>
          </a:prstGeom>
        </p:spPr>
        <p:txBody>
          <a:bodyPr wrap="square">
            <a:spAutoFit/>
          </a:bodyPr>
          <a:lstStyle/>
          <a:p>
            <a:pPr marL="0" marR="0" lvl="1" indent="0" algn="ctr" defTabSz="457200" rtl="0" eaLnBrk="1" fontAlgn="auto" latinLnBrk="0" hangingPunct="1">
              <a:lnSpc>
                <a:spcPts val="2500"/>
              </a:lnSpc>
              <a:spcBef>
                <a:spcPts val="0"/>
              </a:spcBef>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Non-Fat (Unflavored)</a:t>
            </a:r>
          </a:p>
        </p:txBody>
      </p:sp>
      <p:sp>
        <p:nvSpPr>
          <p:cNvPr id="11" name="Rectangle 10">
            <a:extLst>
              <a:ext uri="{FF2B5EF4-FFF2-40B4-BE49-F238E27FC236}">
                <a16:creationId xmlns:a16="http://schemas.microsoft.com/office/drawing/2014/main" id="{A1724101-91A4-D6BA-F470-D6BBF5B2C8B0}"/>
              </a:ext>
            </a:extLst>
          </p:cNvPr>
          <p:cNvSpPr/>
          <p:nvPr/>
        </p:nvSpPr>
        <p:spPr>
          <a:xfrm>
            <a:off x="6863478" y="5405281"/>
            <a:ext cx="2170794" cy="1375826"/>
          </a:xfrm>
          <a:prstGeom prst="rect">
            <a:avLst/>
          </a:prstGeom>
        </p:spPr>
        <p:txBody>
          <a:bodyPr wrap="square">
            <a:spAutoFit/>
          </a:bodyPr>
          <a:lstStyle/>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Fat Free, Lactose-Free M</a:t>
            </a:r>
            <a:r>
              <a:rPr lang="en-US" sz="2400" b="1" dirty="0">
                <a:solidFill>
                  <a:schemeClr val="bg1"/>
                </a:solidFill>
                <a:latin typeface="Calibri"/>
              </a:rPr>
              <a:t>ilk</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(Unflavored)</a:t>
            </a:r>
          </a:p>
        </p:txBody>
      </p:sp>
      <p:sp>
        <p:nvSpPr>
          <p:cNvPr id="12" name="Rectangle 11">
            <a:extLst>
              <a:ext uri="{FF2B5EF4-FFF2-40B4-BE49-F238E27FC236}">
                <a16:creationId xmlns:a16="http://schemas.microsoft.com/office/drawing/2014/main" id="{1CA9FE5A-D88C-0059-5494-9B77270E5652}"/>
              </a:ext>
            </a:extLst>
          </p:cNvPr>
          <p:cNvSpPr/>
          <p:nvPr/>
        </p:nvSpPr>
        <p:spPr>
          <a:xfrm>
            <a:off x="4064308" y="5405678"/>
            <a:ext cx="2753443" cy="1055225"/>
          </a:xfrm>
          <a:prstGeom prst="rect">
            <a:avLst/>
          </a:prstGeom>
        </p:spPr>
        <p:txBody>
          <a:bodyPr wrap="square">
            <a:spAutoFit/>
          </a:bodyPr>
          <a:lstStyle/>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Fat Free </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Chocolate </a:t>
            </a:r>
            <a:r>
              <a:rPr lang="en-US" sz="2400" b="1" dirty="0">
                <a:solidFill>
                  <a:schemeClr val="bg1"/>
                </a:solidFill>
                <a:latin typeface="Calibri"/>
              </a:rPr>
              <a:t>M</a:t>
            </a:r>
            <a:r>
              <a:rPr kumimoji="0" lang="en-US" sz="2400" b="1" i="0" u="none" strike="noStrike" kern="1200" cap="none" spc="0" normalizeH="0" baseline="0" noProof="0" dirty="0">
                <a:ln>
                  <a:noFill/>
                </a:ln>
                <a:solidFill>
                  <a:schemeClr val="bg1"/>
                </a:solidFill>
                <a:effectLst/>
                <a:uLnTx/>
                <a:uFillTx/>
                <a:latin typeface="Calibri"/>
                <a:ea typeface="+mn-ea"/>
                <a:cs typeface="+mn-cs"/>
              </a:rPr>
              <a:t>ilk </a:t>
            </a:r>
          </a:p>
          <a:p>
            <a:pPr marL="0" marR="0" lvl="0" indent="0" algn="ctr" defTabSz="457200" rtl="0" eaLnBrk="1" fontAlgn="auto" latinLnBrk="0" hangingPunct="1">
              <a:lnSpc>
                <a:spcPts val="2500"/>
              </a:lnSpc>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(Ages 6 and older)</a:t>
            </a:r>
          </a:p>
        </p:txBody>
      </p:sp>
      <p:pic>
        <p:nvPicPr>
          <p:cNvPr id="15" name="Picture 14" descr="A carton of milk with blue and green text&#10;&#10;Description automatically generated">
            <a:extLst>
              <a:ext uri="{FF2B5EF4-FFF2-40B4-BE49-F238E27FC236}">
                <a16:creationId xmlns:a16="http://schemas.microsoft.com/office/drawing/2014/main" id="{4265E197-DEDA-90BB-8F77-99099B646FA8}"/>
              </a:ext>
            </a:extLst>
          </p:cNvPr>
          <p:cNvPicPr>
            <a:picLocks noChangeAspect="1"/>
          </p:cNvPicPr>
          <p:nvPr/>
        </p:nvPicPr>
        <p:blipFill>
          <a:blip r:embed="rId6"/>
          <a:stretch>
            <a:fillRect/>
          </a:stretch>
        </p:blipFill>
        <p:spPr>
          <a:xfrm>
            <a:off x="596172" y="3647307"/>
            <a:ext cx="1122837" cy="1770166"/>
          </a:xfrm>
          <a:prstGeom prst="rect">
            <a:avLst/>
          </a:prstGeom>
        </p:spPr>
      </p:pic>
      <p:sp>
        <p:nvSpPr>
          <p:cNvPr id="16" name="AutoShape 2">
            <a:extLst>
              <a:ext uri="{FF2B5EF4-FFF2-40B4-BE49-F238E27FC236}">
                <a16:creationId xmlns:a16="http://schemas.microsoft.com/office/drawing/2014/main" id="{D708813C-72BA-5E0F-BDDE-BF91289B0E02}"/>
              </a:ext>
            </a:extLst>
          </p:cNvPr>
          <p:cNvSpPr>
            <a:spLocks noChangeAspect="1" noChangeArrowheads="1"/>
          </p:cNvSpPr>
          <p:nvPr/>
        </p:nvSpPr>
        <p:spPr bwMode="auto">
          <a:xfrm>
            <a:off x="4419600" y="370882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8" name="Picture 17" descr="A purple carton of milk&#10;&#10;Description automatically generated">
            <a:extLst>
              <a:ext uri="{FF2B5EF4-FFF2-40B4-BE49-F238E27FC236}">
                <a16:creationId xmlns:a16="http://schemas.microsoft.com/office/drawing/2014/main" id="{1AD00556-008C-80D3-F683-1AF1B5443B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740" b="92274" l="9934" r="89625">
                        <a14:foregroundMark x1="78691" y1="12232" x2="81236" y2="28477"/>
                        <a14:foregroundMark x1="82340" y1="52097" x2="78587" y2="90508"/>
                        <a14:foregroundMark x1="78587" y1="90508" x2="78587" y2="90508"/>
                        <a14:foregroundMark x1="73289" y1="92053" x2="66035" y2="92122"/>
                        <a14:foregroundMark x1="49398" y1="12136" x2="49603" y2="12116"/>
                        <a14:foregroundMark x1="46956" y1="17454" x2="43267" y2="18764"/>
                        <a14:foregroundMark x1="79912" y1="10817" x2="78808" y2="38852"/>
                        <a14:foregroundMark x1="81236" y1="9051" x2="81236" y2="9051"/>
                        <a14:foregroundMark x1="24314" y1="14738" x2="18543" y2="48786"/>
                        <a14:foregroundMark x1="25166" y1="9713" x2="24799" y2="11876"/>
                        <a14:foregroundMark x1="22296" y1="7285" x2="22296" y2="7285"/>
                        <a14:foregroundMark x1="26269" y1="15011" x2="50773" y2="14570"/>
                        <a14:foregroundMark x1="50773" y1="14570" x2="77263" y2="15011"/>
                        <a14:foregroundMark x1="73289" y1="11479" x2="33333" y2="11700"/>
                        <a14:foregroundMark x1="30243" y1="8389" x2="25386" y2="8389"/>
                        <a14:foregroundMark x1="28698" y1="7726" x2="29139" y2="7285"/>
                        <a14:foregroundMark x1="30243" y1="6402" x2="30243" y2="6402"/>
                        <a14:foregroundMark x1="30905" y1="7947" x2="28698" y2="7726"/>
                        <a14:foregroundMark x1="88079" y1="46137" x2="86976" y2="66887"/>
                        <a14:foregroundMark x1="87638" y1="58057" x2="89183" y2="71744"/>
                        <a14:foregroundMark x1="89183" y1="54084" x2="89183" y2="74614"/>
                        <a14:backgroundMark x1="15232" y1="92274" x2="63576" y2="95806"/>
                      </a14:backgroundRemoval>
                    </a14:imgEffect>
                  </a14:imgLayer>
                </a14:imgProps>
              </a:ext>
              <a:ext uri="{837473B0-CC2E-450A-ABE3-18F120FF3D39}">
                <a1611:picAttrSrcUrl xmlns:a1611="http://schemas.microsoft.com/office/drawing/2016/11/main" r:id="rId9"/>
              </a:ext>
            </a:extLst>
          </a:blip>
          <a:stretch>
            <a:fillRect/>
          </a:stretch>
        </p:blipFill>
        <p:spPr>
          <a:xfrm>
            <a:off x="7102603" y="3861223"/>
            <a:ext cx="1622806" cy="1622806"/>
          </a:xfrm>
          <a:prstGeom prst="rect">
            <a:avLst/>
          </a:prstGeom>
        </p:spPr>
      </p:pic>
      <p:pic>
        <p:nvPicPr>
          <p:cNvPr id="19" name="Picture 18" descr="A close-up of a package&#10;&#10;Description automatically generated">
            <a:extLst>
              <a:ext uri="{FF2B5EF4-FFF2-40B4-BE49-F238E27FC236}">
                <a16:creationId xmlns:a16="http://schemas.microsoft.com/office/drawing/2014/main" id="{828A4D83-E400-BDBA-ED17-63C0571B476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389" b="95556" l="64419" r="95386">
                        <a14:foregroundMark x1="70630" y1="8750" x2="66637" y2="74861"/>
                        <a14:foregroundMark x1="66637" y1="74861" x2="66637" y2="74861"/>
                        <a14:foregroundMark x1="68146" y1="6389" x2="88287" y2="8611"/>
                        <a14:foregroundMark x1="88287" y1="8611" x2="90506" y2="19167"/>
                        <a14:foregroundMark x1="90506" y1="19167" x2="89175" y2="80972"/>
                        <a14:foregroundMark x1="89175" y1="80972" x2="81721" y2="89028"/>
                        <a14:foregroundMark x1="81721" y1="89028" x2="73292" y2="88611"/>
                        <a14:foregroundMark x1="73292" y1="88611" x2="68767" y2="74444"/>
                        <a14:foregroundMark x1="68767" y1="74444" x2="68323" y2="60556"/>
                        <a14:foregroundMark x1="68323" y1="60556" x2="68323" y2="60556"/>
                        <a14:foregroundMark x1="89086" y1="10278" x2="90949" y2="86111"/>
                        <a14:foregroundMark x1="93878" y1="41389" x2="90328" y2="83611"/>
                        <a14:foregroundMark x1="90328" y1="83611" x2="90240" y2="83750"/>
                        <a14:foregroundMark x1="91216" y1="29722" x2="91837" y2="81667"/>
                        <a14:foregroundMark x1="91837" y1="81667" x2="89086" y2="90278"/>
                        <a14:foregroundMark x1="89086" y1="90278" x2="69920" y2="93333"/>
                        <a14:foregroundMark x1="65306" y1="81528" x2="66193" y2="93750"/>
                        <a14:foregroundMark x1="66193" y1="93750" x2="75244" y2="93889"/>
                        <a14:foregroundMark x1="75244" y1="93889" x2="87223" y2="93472"/>
                        <a14:foregroundMark x1="87223" y1="93472" x2="92902" y2="89444"/>
                        <a14:foregroundMark x1="92902" y1="89444" x2="93789" y2="63611"/>
                        <a14:foregroundMark x1="93789" y1="63611" x2="93700" y2="63333"/>
                        <a14:foregroundMark x1="94942" y1="40417" x2="93434" y2="69028"/>
                        <a14:foregroundMark x1="93966" y1="34444" x2="93079" y2="94444"/>
                        <a14:foregroundMark x1="79681" y1="61389" x2="79681" y2="61389"/>
                        <a14:foregroundMark x1="81012" y1="29861" x2="74357" y2="87083"/>
                        <a14:foregroundMark x1="81544" y1="33194" x2="80124" y2="58611"/>
                        <a14:foregroundMark x1="86779" y1="32500" x2="77817" y2="54167"/>
                        <a14:foregroundMark x1="82076" y1="36111" x2="71606" y2="50694"/>
                        <a14:foregroundMark x1="78882" y1="33750" x2="66903" y2="66944"/>
                        <a14:foregroundMark x1="95297" y1="37361" x2="94499" y2="54167"/>
                        <a14:foregroundMark x1="94942" y1="38333" x2="94499" y2="73056"/>
                        <a14:foregroundMark x1="95386" y1="47639" x2="94144" y2="69028"/>
                        <a14:foregroundMark x1="94410" y1="42639" x2="94144" y2="72083"/>
                        <a14:foregroundMark x1="95475" y1="48889" x2="94321" y2="92917"/>
                        <a14:foregroundMark x1="94321" y1="92917" x2="87045" y2="95556"/>
                        <a14:foregroundMark x1="87045" y1="95556" x2="85803" y2="95139"/>
                      </a14:backgroundRemoval>
                    </a14:imgEffect>
                    <a14:imgEffect>
                      <a14:brightnessContrast bright="40000" contrast="40000"/>
                    </a14:imgEffect>
                  </a14:imgLayer>
                </a14:imgProps>
              </a:ext>
            </a:extLst>
          </a:blip>
          <a:srcRect l="60864" r="2708"/>
          <a:stretch/>
        </p:blipFill>
        <p:spPr>
          <a:xfrm>
            <a:off x="4820772" y="3522419"/>
            <a:ext cx="1229968" cy="1923879"/>
          </a:xfrm>
          <a:prstGeom prst="rect">
            <a:avLst/>
          </a:prstGeom>
        </p:spPr>
      </p:pic>
      <p:pic>
        <p:nvPicPr>
          <p:cNvPr id="6" name="Picture 5" descr="A group of milk cartons and cartons&#10;&#10;Description automatically generated">
            <a:extLst>
              <a:ext uri="{FF2B5EF4-FFF2-40B4-BE49-F238E27FC236}">
                <a16:creationId xmlns:a16="http://schemas.microsoft.com/office/drawing/2014/main" id="{76D8068A-AA28-A1A6-4EFF-FE0C4096D125}"/>
              </a:ext>
            </a:extLst>
          </p:cNvPr>
          <p:cNvPicPr>
            <a:picLocks noChangeAspect="1"/>
          </p:cNvPicPr>
          <p:nvPr/>
        </p:nvPicPr>
        <p:blipFill>
          <a:blip r:embed="rId12"/>
          <a:stretch>
            <a:fillRect/>
          </a:stretch>
        </p:blipFill>
        <p:spPr>
          <a:xfrm>
            <a:off x="624527" y="406994"/>
            <a:ext cx="2980769" cy="2872602"/>
          </a:xfrm>
          <a:prstGeom prst="rect">
            <a:avLst/>
          </a:prstGeom>
        </p:spPr>
      </p:pic>
      <p:pic>
        <p:nvPicPr>
          <p:cNvPr id="1028" name="Picture 4" descr="Making milk healthy again in L.A. schools">
            <a:extLst>
              <a:ext uri="{FF2B5EF4-FFF2-40B4-BE49-F238E27FC236}">
                <a16:creationId xmlns:a16="http://schemas.microsoft.com/office/drawing/2014/main" id="{BE4FE4E0-FB64-7D30-82F5-63B4E5E385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1250" b="85000" l="39375" r="63125">
                        <a14:foregroundMark x1="40625" y1="51111" x2="40625" y2="51111"/>
                        <a14:foregroundMark x1="40625" y1="51111" x2="40313" y2="58611"/>
                        <a14:foregroundMark x1="40000" y1="78056" x2="47422" y2="84861"/>
                        <a14:foregroundMark x1="47422" y1="84861" x2="47422" y2="83611"/>
                        <a14:foregroundMark x1="53906" y1="81250" x2="60703" y2="44722"/>
                        <a14:foregroundMark x1="60703" y1="44722" x2="56719" y2="35694"/>
                        <a14:foregroundMark x1="56719" y1="35694" x2="48750" y2="32639"/>
                        <a14:foregroundMark x1="48750" y1="32639" x2="47344" y2="31250"/>
                        <a14:foregroundMark x1="54453" y1="81806" x2="58984" y2="75556"/>
                        <a14:foregroundMark x1="58984" y1="75556" x2="62422" y2="64583"/>
                        <a14:foregroundMark x1="62422" y1="64583" x2="63281" y2="51806"/>
                        <a14:foregroundMark x1="63281" y1="51806" x2="60859" y2="43611"/>
                        <a14:foregroundMark x1="54141" y1="84306" x2="60625" y2="83472"/>
                        <a14:foregroundMark x1="60625" y1="83472" x2="62500" y2="74167"/>
                        <a14:foregroundMark x1="62500" y1="74167" x2="57031" y2="84861"/>
                        <a14:foregroundMark x1="61016" y1="84028" x2="61016" y2="84028"/>
                        <a14:foregroundMark x1="39766" y1="81667" x2="39766" y2="81667"/>
                        <a14:foregroundMark x1="39375" y1="76389" x2="39375" y2="76389"/>
                        <a14:foregroundMark x1="61016" y1="41806" x2="61016" y2="41806"/>
                        <a14:foregroundMark x1="61563" y1="42778" x2="61563" y2="42778"/>
                        <a14:foregroundMark x1="62344" y1="44306" x2="62813" y2="45972"/>
                        <a14:foregroundMark x1="62344" y1="83889" x2="62344" y2="83889"/>
                        <a14:foregroundMark x1="39766" y1="76806" x2="39766" y2="76806"/>
                        <a14:foregroundMark x1="39688" y1="75694" x2="39688" y2="75694"/>
                        <a14:foregroundMark x1="39922" y1="83889" x2="41250" y2="84028"/>
                        <a14:foregroundMark x1="41563" y1="84306" x2="46719" y2="84444"/>
                        <a14:foregroundMark x1="49844" y1="85000" x2="52812" y2="84583"/>
                        <a14:foregroundMark x1="56406" y1="85000" x2="56406" y2="85000"/>
                        <a14:foregroundMark x1="58047" y1="84722" x2="58047" y2="84722"/>
                        <a14:foregroundMark x1="57813" y1="84722" x2="57813" y2="84722"/>
                        <a14:foregroundMark x1="58750" y1="84861" x2="58750" y2="84861"/>
                        <a14:foregroundMark x1="59609" y1="84722" x2="61719" y2="84444"/>
                        <a14:backgroundMark x1="41094" y1="85139" x2="41094" y2="85139"/>
                        <a14:backgroundMark x1="42578" y1="85000" x2="42578" y2="85000"/>
                        <a14:backgroundMark x1="39297" y1="76528" x2="39297" y2="76528"/>
                        <a14:backgroundMark x1="39297" y1="76250" x2="39297" y2="76250"/>
                      </a14:backgroundRemoval>
                    </a14:imgEffect>
                  </a14:imgLayer>
                </a14:imgProps>
              </a:ext>
              <a:ext uri="{28A0092B-C50C-407E-A947-70E740481C1C}">
                <a14:useLocalDpi xmlns:a14="http://schemas.microsoft.com/office/drawing/2010/main" val="0"/>
              </a:ext>
            </a:extLst>
          </a:blip>
          <a:srcRect l="39189" t="27073" r="36110" b="12270"/>
          <a:stretch/>
        </p:blipFill>
        <p:spPr bwMode="auto">
          <a:xfrm>
            <a:off x="2603938" y="3469434"/>
            <a:ext cx="1368939" cy="19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040A2-F33B-5BE4-BAA8-3FF6D362AF7F}"/>
              </a:ext>
            </a:extLst>
          </p:cNvPr>
          <p:cNvSpPr txBox="1"/>
          <p:nvPr/>
        </p:nvSpPr>
        <p:spPr>
          <a:xfrm>
            <a:off x="3836721" y="716810"/>
            <a:ext cx="5075854" cy="2430665"/>
          </a:xfrm>
          <a:prstGeom prst="rect">
            <a:avLst/>
          </a:prstGeom>
          <a:noFill/>
        </p:spPr>
        <p:txBody>
          <a:bodyPr wrap="square" rtlCol="0">
            <a:spAutoFit/>
          </a:bodyPr>
          <a:lstStyle/>
          <a:p>
            <a:pPr lvl="0">
              <a:lnSpc>
                <a:spcPts val="2500"/>
              </a:lnSpc>
              <a:defRPr/>
            </a:pPr>
            <a:r>
              <a:rPr lang="en-US" sz="2800" dirty="0">
                <a:solidFill>
                  <a:prstClr val="white"/>
                </a:solidFill>
                <a:effectLst/>
              </a:rPr>
              <a:t>Milk unit of measurement:</a:t>
            </a:r>
            <a:r>
              <a:rPr lang="en-US" sz="2800" dirty="0">
                <a:solidFill>
                  <a:prstClr val="white"/>
                </a:solidFill>
              </a:rPr>
              <a:t> C</a:t>
            </a:r>
            <a:r>
              <a:rPr lang="en-US" sz="2800" dirty="0">
                <a:solidFill>
                  <a:prstClr val="white"/>
                </a:solidFill>
                <a:effectLst/>
              </a:rPr>
              <a:t>ups</a:t>
            </a:r>
            <a:endParaRPr lang="en-US" sz="800" dirty="0">
              <a:solidFill>
                <a:prstClr val="white"/>
              </a:solidFill>
              <a:effectLst/>
            </a:endParaRPr>
          </a:p>
          <a:p>
            <a:pPr lvl="0">
              <a:defRPr/>
            </a:pPr>
            <a:endParaRPr kumimoji="0" lang="en-US" sz="1400" i="0" u="none" strike="noStrike" kern="1200" cap="none" spc="0" normalizeH="0" baseline="0" noProof="0" dirty="0">
              <a:ln>
                <a:noFill/>
              </a:ln>
              <a:solidFill>
                <a:prstClr val="white"/>
              </a:solidFill>
              <a:effectLst/>
              <a:uLnTx/>
              <a:uFillTx/>
              <a:ea typeface="+mn-ea"/>
              <a:cs typeface="+mn-cs"/>
            </a:endParaRPr>
          </a:p>
          <a:p>
            <a:pPr lvl="0">
              <a:lnSpc>
                <a:spcPts val="2500"/>
              </a:lnSpc>
              <a:defRPr/>
            </a:pPr>
            <a:r>
              <a:rPr kumimoji="0" lang="en-US" sz="2800" i="0" u="none" strike="noStrike" kern="1200" cap="none" spc="0" normalizeH="0" baseline="0" noProof="0" dirty="0">
                <a:ln>
                  <a:noFill/>
                </a:ln>
                <a:solidFill>
                  <a:prstClr val="white"/>
                </a:solidFill>
                <a:effectLst/>
                <a:uLnTx/>
                <a:uFillTx/>
                <a:ea typeface="+mn-ea"/>
                <a:cs typeface="+mn-cs"/>
              </a:rPr>
              <a:t>At least two options must be offered.</a:t>
            </a:r>
            <a:r>
              <a:rPr lang="en-US" sz="2800" dirty="0">
                <a:solidFill>
                  <a:prstClr val="white"/>
                </a:solidFill>
              </a:rPr>
              <a:t> One milk choice must be unflavored.</a:t>
            </a:r>
          </a:p>
          <a:p>
            <a:pPr lvl="0">
              <a:defRPr/>
            </a:pPr>
            <a:endParaRPr kumimoji="0" lang="en-US" sz="1200" strike="noStrike" kern="1200" cap="none" spc="0" normalizeH="0" baseline="0" noProof="0" dirty="0">
              <a:ln>
                <a:noFill/>
              </a:ln>
              <a:solidFill>
                <a:prstClr val="white"/>
              </a:solidFill>
              <a:uLnTx/>
              <a:uFillTx/>
              <a:ea typeface="+mn-ea"/>
              <a:cs typeface="+mn-cs"/>
            </a:endParaRPr>
          </a:p>
          <a:p>
            <a:pPr lvl="0">
              <a:lnSpc>
                <a:spcPts val="2500"/>
              </a:lnSpc>
              <a:defRPr/>
            </a:pPr>
            <a:r>
              <a:rPr kumimoji="0" lang="en-US" sz="2800" strike="noStrike" kern="1200" cap="none" spc="0" normalizeH="0" baseline="0" noProof="0" dirty="0">
                <a:ln>
                  <a:noFill/>
                </a:ln>
                <a:solidFill>
                  <a:prstClr val="white"/>
                </a:solidFill>
                <a:effectLst/>
                <a:uLnTx/>
                <a:uFillTx/>
                <a:ea typeface="+mn-ea"/>
                <a:cs typeface="+mn-cs"/>
              </a:rPr>
              <a:t>Flavored milk is </a:t>
            </a:r>
            <a:r>
              <a:rPr kumimoji="0" lang="en-US" sz="2800" i="0" u="none" strike="noStrike" kern="1200" cap="none" spc="0" normalizeH="0" baseline="0" noProof="0" dirty="0">
                <a:ln>
                  <a:noFill/>
                </a:ln>
                <a:solidFill>
                  <a:prstClr val="white"/>
                </a:solidFill>
                <a:effectLst/>
                <a:uLnTx/>
                <a:uFillTx/>
                <a:ea typeface="+mn-ea"/>
                <a:cs typeface="+mn-cs"/>
              </a:rPr>
              <a:t>not offered during breakfast.</a:t>
            </a:r>
          </a:p>
        </p:txBody>
      </p:sp>
    </p:spTree>
    <p:custDataLst>
      <p:tags r:id="rId1"/>
    </p:custDataLst>
    <p:extLst>
      <p:ext uri="{BB962C8B-B14F-4D97-AF65-F5344CB8AC3E}">
        <p14:creationId xmlns:p14="http://schemas.microsoft.com/office/powerpoint/2010/main" val="4020271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5|2.2|1.1|3.3"/>
</p:tagLst>
</file>

<file path=ppt/tags/tag10.xml><?xml version="1.0" encoding="utf-8"?>
<p:tagLst xmlns:a="http://schemas.openxmlformats.org/drawingml/2006/main" xmlns:r="http://schemas.openxmlformats.org/officeDocument/2006/relationships" xmlns:p="http://schemas.openxmlformats.org/presentationml/2006/main">
  <p:tag name="TIMING" val="|9.5|9.2"/>
</p:tagLst>
</file>

<file path=ppt/tags/tag11.xml><?xml version="1.0" encoding="utf-8"?>
<p:tagLst xmlns:a="http://schemas.openxmlformats.org/drawingml/2006/main" xmlns:r="http://schemas.openxmlformats.org/officeDocument/2006/relationships" xmlns:p="http://schemas.openxmlformats.org/presentationml/2006/main">
  <p:tag name="TIMING" val="|45.5"/>
</p:tagLst>
</file>

<file path=ppt/tags/tag12.xml><?xml version="1.0" encoding="utf-8"?>
<p:tagLst xmlns:a="http://schemas.openxmlformats.org/drawingml/2006/main" xmlns:r="http://schemas.openxmlformats.org/officeDocument/2006/relationships" xmlns:p="http://schemas.openxmlformats.org/presentationml/2006/main">
  <p:tag name="TIMING" val="|37"/>
</p:tagLst>
</file>

<file path=ppt/tags/tag13.xml><?xml version="1.0" encoding="utf-8"?>
<p:tagLst xmlns:a="http://schemas.openxmlformats.org/drawingml/2006/main" xmlns:r="http://schemas.openxmlformats.org/officeDocument/2006/relationships" xmlns:p="http://schemas.openxmlformats.org/presentationml/2006/main">
  <p:tag name="TIMING" val="|10.9"/>
</p:tagLst>
</file>

<file path=ppt/tags/tag14.xml><?xml version="1.0" encoding="utf-8"?>
<p:tagLst xmlns:a="http://schemas.openxmlformats.org/drawingml/2006/main" xmlns:r="http://schemas.openxmlformats.org/officeDocument/2006/relationships" xmlns:p="http://schemas.openxmlformats.org/presentationml/2006/main">
  <p:tag name="TIMING" val="|13.8|17.7|8|24.9|20.8|6.6|9.8|12.9"/>
</p:tagLst>
</file>

<file path=ppt/tags/tag15.xml><?xml version="1.0" encoding="utf-8"?>
<p:tagLst xmlns:a="http://schemas.openxmlformats.org/drawingml/2006/main" xmlns:r="http://schemas.openxmlformats.org/officeDocument/2006/relationships" xmlns:p="http://schemas.openxmlformats.org/presentationml/2006/main">
  <p:tag name="TIMING" val="|290.2"/>
</p:tagLst>
</file>

<file path=ppt/tags/tag16.xml><?xml version="1.0" encoding="utf-8"?>
<p:tagLst xmlns:a="http://schemas.openxmlformats.org/drawingml/2006/main" xmlns:r="http://schemas.openxmlformats.org/officeDocument/2006/relationships" xmlns:p="http://schemas.openxmlformats.org/presentationml/2006/main">
  <p:tag name="TIMING" val="|17.5"/>
</p:tagLst>
</file>

<file path=ppt/tags/tag17.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1|19.4"/>
</p:tagLst>
</file>

<file path=ppt/tags/tag4.xml><?xml version="1.0" encoding="utf-8"?>
<p:tagLst xmlns:a="http://schemas.openxmlformats.org/drawingml/2006/main" xmlns:r="http://schemas.openxmlformats.org/officeDocument/2006/relationships" xmlns:p="http://schemas.openxmlformats.org/presentationml/2006/main">
  <p:tag name="TIMING" val="|49.9"/>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8.2"/>
</p:tagLst>
</file>

<file path=ppt/tags/tag7.xml><?xml version="1.0" encoding="utf-8"?>
<p:tagLst xmlns:a="http://schemas.openxmlformats.org/drawingml/2006/main" xmlns:r="http://schemas.openxmlformats.org/officeDocument/2006/relationships" xmlns:p="http://schemas.openxmlformats.org/presentationml/2006/main">
  <p:tag name="TIMING" val="|7|4.3"/>
</p:tagLst>
</file>

<file path=ppt/tags/tag8.xml><?xml version="1.0" encoding="utf-8"?>
<p:tagLst xmlns:a="http://schemas.openxmlformats.org/drawingml/2006/main" xmlns:r="http://schemas.openxmlformats.org/officeDocument/2006/relationships" xmlns:p="http://schemas.openxmlformats.org/presentationml/2006/main">
  <p:tag name="TIMING" val="|5.5|3.5|5.2"/>
</p:tagLst>
</file>

<file path=ppt/tags/tag9.xml><?xml version="1.0" encoding="utf-8"?>
<p:tagLst xmlns:a="http://schemas.openxmlformats.org/drawingml/2006/main" xmlns:r="http://schemas.openxmlformats.org/officeDocument/2006/relationships" xmlns:p="http://schemas.openxmlformats.org/presentationml/2006/main">
  <p:tag name="TIMING" val="|27.926|2.598|2.440001|2.965|2.459999"/>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B686D5-C09D-4A37-BB48-86F24C2F8167}"/>
</file>

<file path=customXml/itemProps2.xml><?xml version="1.0" encoding="utf-8"?>
<ds:datastoreItem xmlns:ds="http://schemas.openxmlformats.org/officeDocument/2006/customXml" ds:itemID="{E9A82E04-3591-4111-992F-96310AF82171}">
  <ds:schemaRefs>
    <ds:schemaRef ds:uri="http://schemas.microsoft.com/sharepoint/v3/contenttype/forms"/>
  </ds:schemaRefs>
</ds:datastoreItem>
</file>

<file path=customXml/itemProps3.xml><?xml version="1.0" encoding="utf-8"?>
<ds:datastoreItem xmlns:ds="http://schemas.openxmlformats.org/officeDocument/2006/customXml" ds:itemID="{DE1242C9-3E2D-467E-BAC1-2A36B9C59660}">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f91e6127-6efb-4e29-8750-0a8ab12413a1"/>
    <ds:schemaRef ds:uri="aa16f144-6dfb-4da3-bba2-b3c70bfe3221"/>
  </ds:schemaRefs>
</ds:datastoreItem>
</file>

<file path=docProps/app.xml><?xml version="1.0" encoding="utf-8"?>
<Properties xmlns="http://schemas.openxmlformats.org/officeDocument/2006/extended-properties" xmlns:vt="http://schemas.openxmlformats.org/officeDocument/2006/docPropsVTypes">
  <Template/>
  <TotalTime>80572</TotalTime>
  <Words>5995</Words>
  <Application>Microsoft Office PowerPoint</Application>
  <PresentationFormat>On-screen Show (4:3)</PresentationFormat>
  <Paragraphs>613</Paragraphs>
  <Slides>61</Slides>
  <Notes>61</Notes>
  <HiddenSlides>0</HiddenSlides>
  <MMClips>23</MMClips>
  <ScaleCrop>false</ScaleCrop>
  <HeadingPairs>
    <vt:vector size="4" baseType="variant">
      <vt:variant>
        <vt:lpstr>Theme</vt:lpstr>
      </vt:variant>
      <vt:variant>
        <vt:i4>9</vt:i4>
      </vt:variant>
      <vt:variant>
        <vt:lpstr>Slide Titles</vt:lpstr>
      </vt:variant>
      <vt:variant>
        <vt:i4>61</vt:i4>
      </vt:variant>
    </vt:vector>
  </HeadingPairs>
  <TitlesOfParts>
    <vt:vector size="70" baseType="lpstr">
      <vt:lpstr>2014 Cafe LA Presentation template</vt:lpstr>
      <vt:lpstr>Cafe LA design1</vt:lpstr>
      <vt:lpstr>1_Cafe LA design1</vt:lpstr>
      <vt:lpstr>3_LAUSD</vt:lpstr>
      <vt:lpstr>2_Cafe LA design1</vt:lpstr>
      <vt:lpstr>1_2014 Cafe LA Presentation template</vt:lpstr>
      <vt:lpstr>1_Office Theme</vt:lpstr>
      <vt:lpstr>3_Cafe LA design1</vt:lpstr>
      <vt:lpstr>Theme2</vt:lpstr>
      <vt:lpstr>Meal Patterns &amp; Offer Versus Serve</vt:lpstr>
      <vt:lpstr>Table of Contents</vt:lpstr>
      <vt:lpstr>PowerPoint Presentation</vt:lpstr>
      <vt:lpstr>LAUSD Meal Programs</vt:lpstr>
      <vt:lpstr>PowerPoint Presentation</vt:lpstr>
      <vt:lpstr>PowerPoint Presentation</vt:lpstr>
      <vt:lpstr>PowerPoint Presentation</vt:lpstr>
      <vt:lpstr>PowerPoint Presentation</vt:lpstr>
      <vt:lpstr>PowerPoint Presentation</vt:lpstr>
      <vt:lpstr>PowerPoint Presentation</vt:lpstr>
      <vt:lpstr>Offer Versus Serve Tip Sheet</vt:lpstr>
      <vt:lpstr>Offer Versus Serve</vt:lpstr>
      <vt:lpstr>PowerPoint Presentation</vt:lpstr>
      <vt:lpstr>Items</vt:lpstr>
      <vt:lpstr>Point of Service</vt:lpstr>
      <vt:lpstr>Ensuring All Meals Are Reimbursable</vt:lpstr>
      <vt:lpstr>PowerPoint Presentation</vt:lpstr>
      <vt:lpstr>PowerPoint Presentation</vt:lpstr>
      <vt:lpstr>PowerPoint Presentation</vt:lpstr>
      <vt:lpstr>Breakfast OVS  Rules</vt:lpstr>
      <vt:lpstr>PowerPoint Presentation</vt:lpstr>
      <vt:lpstr>PowerPoint Presentation</vt:lpstr>
      <vt:lpstr>PowerPoint Presentation</vt:lpstr>
      <vt:lpstr>Not Too Hungry… Save it For Later!</vt:lpstr>
      <vt:lpstr>PowerPoint Presentation</vt:lpstr>
      <vt:lpstr>Lunch OVS Rules</vt:lpstr>
      <vt:lpstr>PowerPoint Presentation</vt:lpstr>
      <vt:lpstr>Remember, students DO NOT have to take all the food offered during lunch. </vt:lpstr>
      <vt:lpstr>PowerPoint Presentation</vt:lpstr>
      <vt:lpstr>1 Entrée = 2 or more components</vt:lpstr>
      <vt:lpstr>Pizza has how many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Reading the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Café LA Menu Team</vt:lpstr>
      <vt:lpstr>Any Questions?</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Corral, Alicia</cp:lastModifiedBy>
  <cp:revision>1351</cp:revision>
  <cp:lastPrinted>2024-06-24T15:55:33Z</cp:lastPrinted>
  <dcterms:created xsi:type="dcterms:W3CDTF">2014-05-05T14:23:24Z</dcterms:created>
  <dcterms:modified xsi:type="dcterms:W3CDTF">2024-08-09T15:30:46Z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